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0782-D215-4522-98D9-C0FC6B6069D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394F-F82A-40B3-8DF1-D11FF4175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394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0782-D215-4522-98D9-C0FC6B6069D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394F-F82A-40B3-8DF1-D11FF4175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31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0782-D215-4522-98D9-C0FC6B6069D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394F-F82A-40B3-8DF1-D11FF4175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593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0782-D215-4522-98D9-C0FC6B6069D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394F-F82A-40B3-8DF1-D11FF4175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936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0782-D215-4522-98D9-C0FC6B6069D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394F-F82A-40B3-8DF1-D11FF4175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31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0782-D215-4522-98D9-C0FC6B6069D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394F-F82A-40B3-8DF1-D11FF4175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34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0782-D215-4522-98D9-C0FC6B6069D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394F-F82A-40B3-8DF1-D11FF4175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870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0782-D215-4522-98D9-C0FC6B6069D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394F-F82A-40B3-8DF1-D11FF4175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874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0782-D215-4522-98D9-C0FC6B6069D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394F-F82A-40B3-8DF1-D11FF4175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45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0782-D215-4522-98D9-C0FC6B6069D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394F-F82A-40B3-8DF1-D11FF4175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531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50782-D215-4522-98D9-C0FC6B6069D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394F-F82A-40B3-8DF1-D11FF4175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063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50782-D215-4522-98D9-C0FC6B6069DC}" type="datetimeFigureOut">
              <a:rPr lang="en-US" smtClean="0"/>
              <a:t>11/2/2019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F394F-F82A-40B3-8DF1-D11FF4175C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53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Protein engineering</a:t>
            </a:r>
            <a:endParaRPr lang="en-US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96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909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Protein sequence alignment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093862"/>
            <a:ext cx="8143430" cy="508310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US" sz="2000" b="1" dirty="0" smtClean="0"/>
              <a:t>Design of ancestral proteins: 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Ancestral </a:t>
            </a:r>
            <a:r>
              <a:rPr lang="en-US" sz="2000" dirty="0">
                <a:solidFill>
                  <a:srgbClr val="FF0000"/>
                </a:solidFill>
              </a:rPr>
              <a:t>proteins </a:t>
            </a:r>
            <a:r>
              <a:rPr lang="en-US" sz="2000" dirty="0"/>
              <a:t>were able to </a:t>
            </a:r>
            <a:r>
              <a:rPr lang="en-US" sz="2000" dirty="0" smtClean="0"/>
              <a:t>withstand the </a:t>
            </a:r>
            <a:r>
              <a:rPr lang="en-US" sz="2000" dirty="0">
                <a:solidFill>
                  <a:srgbClr val="FF0000"/>
                </a:solidFill>
              </a:rPr>
              <a:t>harsh conditions </a:t>
            </a:r>
            <a:r>
              <a:rPr lang="en-US" sz="2000" dirty="0"/>
              <a:t>prevalent on earth at that </a:t>
            </a:r>
            <a:r>
              <a:rPr lang="en-US" sz="2000" dirty="0" smtClean="0"/>
              <a:t>time.</a:t>
            </a:r>
          </a:p>
          <a:p>
            <a:r>
              <a:rPr lang="en-US" sz="2000" dirty="0" smtClean="0">
                <a:solidFill>
                  <a:srgbClr val="FF0000"/>
                </a:solidFill>
              </a:rPr>
              <a:t>Ancestral </a:t>
            </a:r>
            <a:r>
              <a:rPr lang="en-US" sz="2000" dirty="0">
                <a:solidFill>
                  <a:srgbClr val="FF0000"/>
                </a:solidFill>
              </a:rPr>
              <a:t>enzymes </a:t>
            </a:r>
            <a:r>
              <a:rPr lang="en-US" sz="2000" dirty="0"/>
              <a:t>may have been </a:t>
            </a:r>
            <a:r>
              <a:rPr lang="en-US" sz="2000" dirty="0">
                <a:solidFill>
                  <a:srgbClr val="FF0000"/>
                </a:solidFill>
              </a:rPr>
              <a:t>promiscuous</a:t>
            </a:r>
            <a:r>
              <a:rPr lang="en-US" sz="2000" dirty="0"/>
              <a:t> with respect </a:t>
            </a:r>
            <a:r>
              <a:rPr lang="en-US" sz="2000" dirty="0">
                <a:solidFill>
                  <a:srgbClr val="FF0000"/>
                </a:solidFill>
              </a:rPr>
              <a:t>to substrates</a:t>
            </a:r>
            <a:r>
              <a:rPr lang="en-US" sz="2000" dirty="0" smtClean="0"/>
              <a:t>.</a:t>
            </a:r>
          </a:p>
          <a:p>
            <a:r>
              <a:rPr lang="en-US" sz="2000" dirty="0"/>
              <a:t>Because of their low specificity, the ancestral proteins evolved to </a:t>
            </a:r>
            <a:r>
              <a:rPr lang="en-US" sz="2000" dirty="0" smtClean="0"/>
              <a:t>become more </a:t>
            </a:r>
            <a:r>
              <a:rPr lang="en-US" sz="2000" dirty="0"/>
              <a:t>efficient at using specific substrates</a:t>
            </a:r>
            <a:r>
              <a:rPr lang="en-US" sz="2000" dirty="0" smtClean="0"/>
              <a:t>.</a:t>
            </a:r>
          </a:p>
          <a:p>
            <a:r>
              <a:rPr lang="en-US" sz="2000" dirty="0"/>
              <a:t>R</a:t>
            </a:r>
            <a:r>
              <a:rPr lang="en-US" sz="2000" dirty="0" smtClean="0"/>
              <a:t>econstruction of ancestral sequences from multiple sequence alignments and phylogenetic trees may provide the </a:t>
            </a:r>
            <a:r>
              <a:rPr lang="en-US" sz="2000" dirty="0" smtClean="0">
                <a:solidFill>
                  <a:srgbClr val="FF0000"/>
                </a:solidFill>
              </a:rPr>
              <a:t>opportunity to change enzyme specificity</a:t>
            </a:r>
            <a:r>
              <a:rPr lang="en-US" sz="2000" dirty="0" smtClean="0"/>
              <a:t>.</a:t>
            </a:r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534895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9096"/>
          </a:xfrm>
        </p:spPr>
        <p:txBody>
          <a:bodyPr>
            <a:normAutofit/>
          </a:bodyPr>
          <a:lstStyle/>
          <a:p>
            <a:r>
              <a:rPr lang="en-US" sz="3600" b="1" dirty="0"/>
              <a:t>Structure-based mutagenesis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093862"/>
            <a:ext cx="8143430" cy="5083101"/>
          </a:xfrm>
        </p:spPr>
        <p:txBody>
          <a:bodyPr>
            <a:normAutofit/>
          </a:bodyPr>
          <a:lstStyle/>
          <a:p>
            <a:r>
              <a:rPr lang="en-US" sz="2000" dirty="0"/>
              <a:t>The evolution of proteins involves </a:t>
            </a:r>
            <a:r>
              <a:rPr lang="en-US" sz="2000" dirty="0">
                <a:solidFill>
                  <a:srgbClr val="FF0000"/>
                </a:solidFill>
              </a:rPr>
              <a:t>mutations</a:t>
            </a:r>
            <a:r>
              <a:rPr lang="en-US" sz="2000" dirty="0"/>
              <a:t> of single residues, </a:t>
            </a:r>
            <a:r>
              <a:rPr lang="en-US" sz="2000" dirty="0">
                <a:solidFill>
                  <a:srgbClr val="FF0000"/>
                </a:solidFill>
              </a:rPr>
              <a:t>insertions</a:t>
            </a:r>
            <a:r>
              <a:rPr lang="en-US" sz="2000" dirty="0"/>
              <a:t>, </a:t>
            </a:r>
            <a:r>
              <a:rPr lang="en-US" sz="2000" dirty="0" smtClean="0">
                <a:solidFill>
                  <a:srgbClr val="FF0000"/>
                </a:solidFill>
              </a:rPr>
              <a:t>deletions</a:t>
            </a:r>
            <a:r>
              <a:rPr lang="en-US" sz="2000" dirty="0" smtClean="0"/>
              <a:t> gene </a:t>
            </a:r>
            <a:r>
              <a:rPr lang="en-US" sz="2000" dirty="0">
                <a:solidFill>
                  <a:srgbClr val="FF0000"/>
                </a:solidFill>
              </a:rPr>
              <a:t>duplications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0000"/>
                </a:solidFill>
              </a:rPr>
              <a:t>fusions</a:t>
            </a:r>
            <a:r>
              <a:rPr lang="en-US" sz="2000" dirty="0"/>
              <a:t>, </a:t>
            </a:r>
            <a:r>
              <a:rPr lang="en-US" sz="2000" dirty="0">
                <a:solidFill>
                  <a:srgbClr val="FF0000"/>
                </a:solidFill>
              </a:rPr>
              <a:t>exon duplications </a:t>
            </a:r>
            <a:r>
              <a:rPr lang="en-US" sz="2000" dirty="0"/>
              <a:t>and </a:t>
            </a:r>
            <a:r>
              <a:rPr lang="en-US" sz="2000" dirty="0" smtClean="0">
                <a:solidFill>
                  <a:srgbClr val="FF0000"/>
                </a:solidFill>
              </a:rPr>
              <a:t>shuffling</a:t>
            </a:r>
            <a:r>
              <a:rPr lang="en-US" sz="2000" dirty="0" smtClean="0"/>
              <a:t>.</a:t>
            </a:r>
          </a:p>
          <a:p>
            <a:r>
              <a:rPr lang="en-US" sz="2000" dirty="0"/>
              <a:t>Such changes, which accumulate over time, make the identification </a:t>
            </a:r>
            <a:r>
              <a:rPr lang="en-US" sz="2000" dirty="0" smtClean="0"/>
              <a:t>of sequence </a:t>
            </a:r>
            <a:r>
              <a:rPr lang="en-US" sz="2000" dirty="0"/>
              <a:t>similarities very difficult</a:t>
            </a:r>
            <a:r>
              <a:rPr lang="en-US" sz="2000" dirty="0" smtClean="0"/>
              <a:t>.</a:t>
            </a:r>
          </a:p>
          <a:p>
            <a:r>
              <a:rPr lang="en-US" sz="2000" dirty="0">
                <a:solidFill>
                  <a:srgbClr val="FF0000"/>
                </a:solidFill>
              </a:rPr>
              <a:t>structure is more preserved </a:t>
            </a:r>
            <a:r>
              <a:rPr lang="en-US" sz="2000" dirty="0"/>
              <a:t>than </a:t>
            </a:r>
            <a:r>
              <a:rPr lang="en-US" sz="2000" dirty="0" smtClean="0"/>
              <a:t>sequence and </a:t>
            </a:r>
            <a:r>
              <a:rPr lang="en-US" sz="2000" dirty="0"/>
              <a:t>can be used as an evidence of homology among proteins.</a:t>
            </a:r>
            <a:endParaRPr lang="en-US" sz="2000" dirty="0" smtClean="0"/>
          </a:p>
          <a:p>
            <a:pPr algn="just">
              <a:lnSpc>
                <a:spcPct val="100000"/>
              </a:lnSpc>
            </a:pPr>
            <a:r>
              <a:rPr lang="en-US" sz="2000" dirty="0"/>
              <a:t>Comparative analyses </a:t>
            </a:r>
            <a:r>
              <a:rPr lang="en-US" sz="2000" dirty="0" smtClean="0"/>
              <a:t>of protein </a:t>
            </a:r>
            <a:r>
              <a:rPr lang="en-US" sz="2000" dirty="0"/>
              <a:t>sequences and structures are important approaches for the identification </a:t>
            </a:r>
            <a:r>
              <a:rPr lang="en-US" sz="2000" dirty="0" smtClean="0"/>
              <a:t>of structural</a:t>
            </a:r>
            <a:r>
              <a:rPr lang="en-US" sz="2000" dirty="0"/>
              <a:t>, evolutionary and functional relationships between proteins</a:t>
            </a:r>
            <a:r>
              <a:rPr lang="en-US" sz="2000" dirty="0" smtClean="0"/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000" dirty="0"/>
              <a:t>rapidly growing number of </a:t>
            </a:r>
            <a:r>
              <a:rPr lang="en-US" sz="2000" dirty="0">
                <a:solidFill>
                  <a:srgbClr val="FF0000"/>
                </a:solidFill>
              </a:rPr>
              <a:t>protein </a:t>
            </a:r>
            <a:r>
              <a:rPr lang="en-US" sz="2000" dirty="0" smtClean="0">
                <a:solidFill>
                  <a:srgbClr val="FF0000"/>
                </a:solidFill>
              </a:rPr>
              <a:t>structures in PDB </a:t>
            </a:r>
            <a:r>
              <a:rPr lang="en-US" sz="2000" dirty="0" smtClean="0"/>
              <a:t>and advances in </a:t>
            </a:r>
            <a:r>
              <a:rPr lang="en-US" sz="2000" dirty="0" smtClean="0">
                <a:solidFill>
                  <a:srgbClr val="FF0000"/>
                </a:solidFill>
              </a:rPr>
              <a:t>Homology Modeling</a:t>
            </a:r>
            <a:r>
              <a:rPr lang="en-US" sz="2000" dirty="0" smtClean="0"/>
              <a:t>, </a:t>
            </a:r>
            <a:r>
              <a:rPr lang="en-US" sz="2000" dirty="0"/>
              <a:t>are of great value for generating </a:t>
            </a:r>
            <a:r>
              <a:rPr lang="en-US" sz="2000" dirty="0">
                <a:solidFill>
                  <a:srgbClr val="FF0000"/>
                </a:solidFill>
              </a:rPr>
              <a:t>structural alignments</a:t>
            </a:r>
            <a:r>
              <a:rPr lang="en-US" sz="2000" dirty="0" smtClean="0"/>
              <a:t>.</a:t>
            </a:r>
          </a:p>
          <a:p>
            <a:pPr algn="just">
              <a:lnSpc>
                <a:spcPct val="10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97418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909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Homology Modeling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093862"/>
            <a:ext cx="8143430" cy="508310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US" sz="2000" dirty="0"/>
              <a:t>these methods provide a measure of </a:t>
            </a:r>
            <a:r>
              <a:rPr lang="en-US" sz="2000" dirty="0">
                <a:solidFill>
                  <a:srgbClr val="FF0000"/>
                </a:solidFill>
              </a:rPr>
              <a:t>structural similarity </a:t>
            </a:r>
            <a:r>
              <a:rPr lang="en-US" sz="2000" dirty="0"/>
              <a:t>between proteins</a:t>
            </a:r>
            <a:r>
              <a:rPr lang="en-US" sz="2000" dirty="0" smtClean="0"/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000" dirty="0" smtClean="0">
                <a:solidFill>
                  <a:srgbClr val="FF0000"/>
                </a:solidFill>
              </a:rPr>
              <a:t>RMSD</a:t>
            </a:r>
          </a:p>
          <a:p>
            <a:pPr algn="just">
              <a:lnSpc>
                <a:spcPct val="100000"/>
              </a:lnSpc>
            </a:pPr>
            <a:r>
              <a:rPr lang="en-US" sz="2000" dirty="0"/>
              <a:t>defines the residues that have </a:t>
            </a:r>
            <a:r>
              <a:rPr lang="en-US" sz="2000" dirty="0">
                <a:solidFill>
                  <a:srgbClr val="FF0000"/>
                </a:solidFill>
              </a:rPr>
              <a:t>structurally </a:t>
            </a:r>
            <a:r>
              <a:rPr lang="en-US" sz="2000" dirty="0" smtClean="0">
                <a:solidFill>
                  <a:srgbClr val="FF0000"/>
                </a:solidFill>
              </a:rPr>
              <a:t>equivalent positions </a:t>
            </a:r>
            <a:r>
              <a:rPr lang="en-US" sz="2000" dirty="0"/>
              <a:t>in the proteins being compared</a:t>
            </a:r>
            <a:r>
              <a:rPr lang="en-US" sz="2000" dirty="0" smtClean="0"/>
              <a:t>.</a:t>
            </a:r>
          </a:p>
          <a:p>
            <a:r>
              <a:rPr lang="en-US" sz="2000" dirty="0"/>
              <a:t>Homology modeling can be done even when </a:t>
            </a:r>
            <a:r>
              <a:rPr lang="en-US" sz="2000" dirty="0" smtClean="0"/>
              <a:t>no sequence </a:t>
            </a:r>
            <a:r>
              <a:rPr lang="en-US" sz="2000" dirty="0"/>
              <a:t>similarity is detected</a:t>
            </a:r>
            <a:r>
              <a:rPr lang="en-US" sz="2000" dirty="0" smtClean="0"/>
              <a:t>.</a:t>
            </a:r>
          </a:p>
          <a:p>
            <a:r>
              <a:rPr lang="en-US" sz="2000" dirty="0"/>
              <a:t>Based on structural alignments, it is possible to </a:t>
            </a:r>
            <a:r>
              <a:rPr lang="en-US" sz="2000" dirty="0" smtClean="0"/>
              <a:t>identify residues </a:t>
            </a:r>
            <a:r>
              <a:rPr lang="en-US" sz="2000" dirty="0"/>
              <a:t>in </a:t>
            </a:r>
            <a:r>
              <a:rPr lang="en-US" sz="2000" dirty="0">
                <a:solidFill>
                  <a:srgbClr val="FF0000"/>
                </a:solidFill>
              </a:rPr>
              <a:t>direct contact with the substrate or near the active-site cavity</a:t>
            </a:r>
            <a:r>
              <a:rPr lang="en-US" sz="2000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US" sz="2000" dirty="0"/>
              <a:t>A more </a:t>
            </a:r>
            <a:r>
              <a:rPr lang="en-US" sz="2000" dirty="0" smtClean="0"/>
              <a:t>complex analysis </a:t>
            </a:r>
            <a:r>
              <a:rPr lang="en-US" sz="2000" dirty="0"/>
              <a:t>can even look into enzyme</a:t>
            </a:r>
            <a:r>
              <a:rPr lang="en-US" sz="2000" dirty="0">
                <a:solidFill>
                  <a:srgbClr val="FF0000"/>
                </a:solidFill>
              </a:rPr>
              <a:t> locations that are far from the active site</a:t>
            </a:r>
            <a:r>
              <a:rPr lang="en-US" sz="2000" dirty="0"/>
              <a:t>, but are part </a:t>
            </a:r>
            <a:r>
              <a:rPr lang="en-US" sz="2000" dirty="0" smtClean="0"/>
              <a:t>of a </a:t>
            </a:r>
            <a:r>
              <a:rPr lang="en-US" sz="2000" dirty="0"/>
              <a:t>network of interactions that hold the active site together. The residues at these </a:t>
            </a:r>
            <a:r>
              <a:rPr lang="en-US" sz="2000" dirty="0" smtClean="0"/>
              <a:t>locations can </a:t>
            </a:r>
            <a:r>
              <a:rPr lang="en-US" sz="2000" dirty="0"/>
              <a:t>be </a:t>
            </a:r>
            <a:r>
              <a:rPr lang="en-US" sz="2000" dirty="0">
                <a:solidFill>
                  <a:srgbClr val="FF0000"/>
                </a:solidFill>
              </a:rPr>
              <a:t>targeted for mutagenesis</a:t>
            </a:r>
            <a:r>
              <a:rPr lang="en-US" sz="2000" dirty="0"/>
              <a:t>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697280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4195"/>
          </a:xfrm>
        </p:spPr>
        <p:txBody>
          <a:bodyPr/>
          <a:lstStyle/>
          <a:p>
            <a:r>
              <a:rPr lang="en-US" dirty="0"/>
              <a:t>Enzymes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3144"/>
            <a:ext cx="10515600" cy="4843819"/>
          </a:xfrm>
        </p:spPr>
        <p:txBody>
          <a:bodyPr>
            <a:normAutofit/>
          </a:bodyPr>
          <a:lstStyle/>
          <a:p>
            <a:r>
              <a:rPr lang="en-US" sz="2400" dirty="0"/>
              <a:t>Their </a:t>
            </a:r>
            <a:r>
              <a:rPr lang="en-US" sz="2400" i="1" dirty="0">
                <a:solidFill>
                  <a:srgbClr val="FF0000"/>
                </a:solidFill>
              </a:rPr>
              <a:t>activities</a:t>
            </a:r>
            <a:r>
              <a:rPr lang="en-US" sz="2400" dirty="0"/>
              <a:t>, </a:t>
            </a:r>
            <a:r>
              <a:rPr lang="en-US" sz="2400" i="1" dirty="0">
                <a:solidFill>
                  <a:srgbClr val="FF0000"/>
                </a:solidFill>
              </a:rPr>
              <a:t>specificities</a:t>
            </a:r>
            <a:r>
              <a:rPr lang="en-US" sz="2400" i="1" dirty="0"/>
              <a:t> </a:t>
            </a:r>
            <a:r>
              <a:rPr lang="en-US" sz="2400" dirty="0"/>
              <a:t>and </a:t>
            </a:r>
            <a:r>
              <a:rPr lang="en-US" sz="2400" i="1" dirty="0" err="1" smtClean="0">
                <a:solidFill>
                  <a:srgbClr val="FF0000"/>
                </a:solidFill>
              </a:rPr>
              <a:t>selectivities</a:t>
            </a:r>
            <a:r>
              <a:rPr lang="en-US" sz="2400" i="1" dirty="0" smtClean="0">
                <a:solidFill>
                  <a:srgbClr val="FF0000"/>
                </a:solidFill>
              </a:rPr>
              <a:t> </a:t>
            </a:r>
            <a:r>
              <a:rPr lang="en-US" sz="2400" dirty="0"/>
              <a:t>make </a:t>
            </a:r>
            <a:r>
              <a:rPr lang="en-US" sz="2400" dirty="0" smtClean="0"/>
              <a:t>them attractive </a:t>
            </a:r>
            <a:r>
              <a:rPr lang="en-US" sz="2400" dirty="0"/>
              <a:t>as biocatalysts for a wide variety of </a:t>
            </a:r>
            <a:r>
              <a:rPr lang="en-US" sz="2400" dirty="0">
                <a:solidFill>
                  <a:srgbClr val="FF0000"/>
                </a:solidFill>
              </a:rPr>
              <a:t>industries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Examples are </a:t>
            </a:r>
            <a:r>
              <a:rPr lang="en-US" sz="2400" dirty="0" smtClean="0"/>
              <a:t>agrochemicals, detergents</a:t>
            </a:r>
            <a:r>
              <a:rPr lang="en-US" sz="2400" dirty="0"/>
              <a:t>, starch, textiles, personal care, pulp and paper, food processing, and animal feed</a:t>
            </a:r>
            <a:r>
              <a:rPr lang="en-US" sz="2400" dirty="0" smtClean="0"/>
              <a:t>.</a:t>
            </a:r>
            <a:endParaRPr lang="en-US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0353" y="2613410"/>
            <a:ext cx="4720879" cy="3717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77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4195"/>
          </a:xfrm>
        </p:spPr>
        <p:txBody>
          <a:bodyPr/>
          <a:lstStyle/>
          <a:p>
            <a:r>
              <a:rPr lang="en-US" dirty="0"/>
              <a:t>Enzymes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3144"/>
            <a:ext cx="10515600" cy="4843819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Their </a:t>
            </a:r>
            <a:r>
              <a:rPr lang="en-US" sz="2400" i="1" dirty="0">
                <a:solidFill>
                  <a:srgbClr val="FF0000"/>
                </a:solidFill>
              </a:rPr>
              <a:t>activities</a:t>
            </a:r>
            <a:r>
              <a:rPr lang="en-US" sz="2400" dirty="0"/>
              <a:t>, </a:t>
            </a:r>
            <a:r>
              <a:rPr lang="en-US" sz="2400" i="1" dirty="0">
                <a:solidFill>
                  <a:srgbClr val="FF0000"/>
                </a:solidFill>
              </a:rPr>
              <a:t>specificities</a:t>
            </a:r>
            <a:r>
              <a:rPr lang="en-US" sz="2400" i="1" dirty="0"/>
              <a:t> </a:t>
            </a:r>
            <a:r>
              <a:rPr lang="en-US" sz="2400"/>
              <a:t>and </a:t>
            </a:r>
            <a:r>
              <a:rPr lang="en-US" sz="2400" i="1" smtClean="0">
                <a:solidFill>
                  <a:srgbClr val="FF0000"/>
                </a:solidFill>
              </a:rPr>
              <a:t>selectivities </a:t>
            </a:r>
            <a:r>
              <a:rPr lang="en-US" sz="2400" dirty="0"/>
              <a:t>make </a:t>
            </a:r>
            <a:r>
              <a:rPr lang="en-US" sz="2400" dirty="0" smtClean="0"/>
              <a:t>them attractive </a:t>
            </a:r>
            <a:r>
              <a:rPr lang="en-US" sz="2400" dirty="0"/>
              <a:t>as biocatalysts for a wide variety of </a:t>
            </a:r>
            <a:r>
              <a:rPr lang="en-US" sz="2400" dirty="0">
                <a:solidFill>
                  <a:srgbClr val="FF0000"/>
                </a:solidFill>
              </a:rPr>
              <a:t>industries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Examples are </a:t>
            </a:r>
            <a:r>
              <a:rPr lang="en-US" sz="2400" dirty="0" smtClean="0"/>
              <a:t>agrochemicals, detergents</a:t>
            </a:r>
            <a:r>
              <a:rPr lang="en-US" sz="2400" dirty="0"/>
              <a:t>, starch, textiles, personal care, pulp and paper, food processing, and animal feed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They are a viable alternative to </a:t>
            </a:r>
            <a:r>
              <a:rPr lang="en-US" sz="2400" dirty="0">
                <a:solidFill>
                  <a:srgbClr val="FF0000"/>
                </a:solidFill>
              </a:rPr>
              <a:t>chemical synthesis</a:t>
            </a:r>
            <a:r>
              <a:rPr lang="en-US" sz="2400" dirty="0"/>
              <a:t>, which is </a:t>
            </a:r>
            <a:r>
              <a:rPr lang="en-US" sz="2400" dirty="0" smtClean="0"/>
              <a:t>usually characterized </a:t>
            </a:r>
            <a:r>
              <a:rPr lang="en-US" sz="2400" dirty="0"/>
              <a:t>by </a:t>
            </a:r>
            <a:r>
              <a:rPr lang="en-US" sz="2400" dirty="0">
                <a:solidFill>
                  <a:srgbClr val="FF0000"/>
                </a:solidFill>
              </a:rPr>
              <a:t>low yield </a:t>
            </a:r>
            <a:r>
              <a:rPr lang="en-US" sz="2400" dirty="0"/>
              <a:t>and the accumulation of undesirable </a:t>
            </a:r>
            <a:r>
              <a:rPr lang="en-US" sz="2400" dirty="0">
                <a:solidFill>
                  <a:srgbClr val="FF0000"/>
                </a:solidFill>
              </a:rPr>
              <a:t>secondary products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Natural </a:t>
            </a:r>
            <a:r>
              <a:rPr lang="en-US" sz="2400" dirty="0"/>
              <a:t>enzymes are often not optimal for use in industrial conditions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Desirable changes in the </a:t>
            </a:r>
            <a:r>
              <a:rPr lang="en-US" sz="2400" dirty="0" smtClean="0"/>
              <a:t>enzyme: </a:t>
            </a:r>
            <a:r>
              <a:rPr lang="en-US" sz="2400" dirty="0" smtClean="0">
                <a:solidFill>
                  <a:srgbClr val="FF0000"/>
                </a:solidFill>
              </a:rPr>
              <a:t>substrate </a:t>
            </a:r>
            <a:r>
              <a:rPr lang="en-US" sz="2400" dirty="0">
                <a:solidFill>
                  <a:srgbClr val="FF0000"/>
                </a:solidFill>
              </a:rPr>
              <a:t>specificity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expression level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solubility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stability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activity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FF0000"/>
                </a:solidFill>
              </a:rPr>
              <a:t>selectivity</a:t>
            </a:r>
            <a:r>
              <a:rPr lang="en-US" sz="2400" dirty="0"/>
              <a:t>, or </a:t>
            </a:r>
            <a:r>
              <a:rPr lang="en-US" sz="2400" dirty="0" smtClean="0">
                <a:solidFill>
                  <a:srgbClr val="FF0000"/>
                </a:solidFill>
              </a:rPr>
              <a:t>thermal stability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Protein engineering usually involves the </a:t>
            </a:r>
            <a:r>
              <a:rPr lang="en-US" sz="2400" dirty="0">
                <a:solidFill>
                  <a:srgbClr val="FF0000"/>
                </a:solidFill>
              </a:rPr>
              <a:t>modification of amino acid sequences </a:t>
            </a:r>
            <a:r>
              <a:rPr lang="en-US" sz="2400" dirty="0"/>
              <a:t>at the </a:t>
            </a:r>
            <a:r>
              <a:rPr lang="en-US" sz="2400" dirty="0" smtClean="0">
                <a:solidFill>
                  <a:srgbClr val="FF0000"/>
                </a:solidFill>
              </a:rPr>
              <a:t>DNA sequence </a:t>
            </a:r>
            <a:r>
              <a:rPr lang="en-US" sz="2400" dirty="0">
                <a:solidFill>
                  <a:srgbClr val="FF0000"/>
                </a:solidFill>
              </a:rPr>
              <a:t>level </a:t>
            </a:r>
            <a:r>
              <a:rPr lang="en-US" sz="2400" dirty="0"/>
              <a:t>by means of chemical or genetic techniques. The resultant protein is </a:t>
            </a:r>
            <a:r>
              <a:rPr lang="en-US" sz="2400" dirty="0" smtClean="0"/>
              <a:t>then tested </a:t>
            </a:r>
            <a:r>
              <a:rPr lang="en-US" sz="2400" dirty="0"/>
              <a:t>for novel, optimal or improved physical and/or catalytic properties</a:t>
            </a:r>
          </a:p>
        </p:txBody>
      </p:sp>
    </p:spTree>
    <p:extLst>
      <p:ext uri="{BB962C8B-B14F-4D97-AF65-F5344CB8AC3E}">
        <p14:creationId xmlns:p14="http://schemas.microsoft.com/office/powerpoint/2010/main" val="66997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0011"/>
          </a:xfrm>
        </p:spPr>
        <p:txBody>
          <a:bodyPr/>
          <a:lstStyle/>
          <a:p>
            <a:r>
              <a:rPr lang="en-US" dirty="0" smtClean="0"/>
              <a:t>Protein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7148"/>
            <a:ext cx="9912409" cy="474981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2000" dirty="0"/>
              <a:t>There are two different basic </a:t>
            </a:r>
            <a:r>
              <a:rPr lang="en-US" sz="2000" dirty="0" smtClean="0"/>
              <a:t>approaches: </a:t>
            </a:r>
          </a:p>
          <a:p>
            <a:pPr algn="just">
              <a:lnSpc>
                <a:spcPct val="100000"/>
              </a:lnSpc>
            </a:pPr>
            <a:r>
              <a:rPr lang="en-US" sz="2000" i="1" dirty="0">
                <a:solidFill>
                  <a:srgbClr val="FF0000"/>
                </a:solidFill>
              </a:rPr>
              <a:t>Rational </a:t>
            </a:r>
            <a:r>
              <a:rPr lang="en-US" sz="2000" i="1" dirty="0" smtClean="0">
                <a:solidFill>
                  <a:srgbClr val="FF0000"/>
                </a:solidFill>
              </a:rPr>
              <a:t>design</a:t>
            </a:r>
            <a:r>
              <a:rPr lang="en-US" sz="2000" dirty="0" smtClean="0"/>
              <a:t>: </a:t>
            </a:r>
            <a:r>
              <a:rPr lang="en-US" sz="2000" dirty="0"/>
              <a:t>Mutations are introduced at </a:t>
            </a:r>
            <a:r>
              <a:rPr lang="en-US" sz="2000" dirty="0">
                <a:solidFill>
                  <a:srgbClr val="FF0000"/>
                </a:solidFill>
              </a:rPr>
              <a:t>specific places </a:t>
            </a:r>
            <a:r>
              <a:rPr lang="en-US" sz="2000" dirty="0"/>
              <a:t>in the </a:t>
            </a:r>
            <a:r>
              <a:rPr lang="en-US" sz="2000" dirty="0" smtClean="0"/>
              <a:t>protein-encoding gene</a:t>
            </a:r>
            <a:r>
              <a:rPr lang="en-US" sz="2000" dirty="0"/>
              <a:t>. Positions to mutagenize are based on the knowledge of possible </a:t>
            </a:r>
            <a:r>
              <a:rPr lang="en-US" sz="2000" dirty="0">
                <a:solidFill>
                  <a:srgbClr val="FF0000"/>
                </a:solidFill>
              </a:rPr>
              <a:t>relationships </a:t>
            </a:r>
            <a:r>
              <a:rPr lang="en-US" sz="2000" dirty="0" smtClean="0">
                <a:solidFill>
                  <a:srgbClr val="FF0000"/>
                </a:solidFill>
              </a:rPr>
              <a:t>of sequence</a:t>
            </a:r>
            <a:r>
              <a:rPr lang="en-US" sz="2000" dirty="0">
                <a:solidFill>
                  <a:srgbClr val="FF0000"/>
                </a:solidFill>
              </a:rPr>
              <a:t>, structure, function and/or the catalytic mechanism </a:t>
            </a:r>
            <a:r>
              <a:rPr lang="en-US" sz="2000" dirty="0"/>
              <a:t>of the protein. </a:t>
            </a:r>
            <a:r>
              <a:rPr lang="en-US" sz="2000" b="1" dirty="0" smtClean="0">
                <a:solidFill>
                  <a:srgbClr val="7030A0"/>
                </a:solidFill>
              </a:rPr>
              <a:t>(Sequence- and Structure- based strategies)</a:t>
            </a:r>
            <a:r>
              <a:rPr lang="en-US" sz="2000" dirty="0" smtClean="0"/>
              <a:t> </a:t>
            </a:r>
          </a:p>
          <a:p>
            <a:pPr algn="just">
              <a:lnSpc>
                <a:spcPct val="100000"/>
              </a:lnSpc>
            </a:pPr>
            <a:r>
              <a:rPr lang="en-US" sz="2000" i="1" dirty="0">
                <a:solidFill>
                  <a:srgbClr val="FF0000"/>
                </a:solidFill>
              </a:rPr>
              <a:t>Directed </a:t>
            </a:r>
            <a:r>
              <a:rPr lang="en-US" sz="2000" i="1" dirty="0" smtClean="0">
                <a:solidFill>
                  <a:srgbClr val="FF0000"/>
                </a:solidFill>
              </a:rPr>
              <a:t>evolution</a:t>
            </a:r>
            <a:r>
              <a:rPr lang="en-US" sz="2000" dirty="0" smtClean="0"/>
              <a:t>: This approach involves repeated cycles of random mutagenesis of and/or recombination with variants of the gene to create a library of </a:t>
            </a:r>
            <a:r>
              <a:rPr lang="en-US" sz="2000" dirty="0" smtClean="0">
                <a:solidFill>
                  <a:srgbClr val="FF0000"/>
                </a:solidFill>
              </a:rPr>
              <a:t>genes with slightly different sequences</a:t>
            </a:r>
            <a:r>
              <a:rPr lang="en-US" sz="2000" dirty="0" smtClean="0"/>
              <a:t>. The enzyme variants thus obtained are submitted to genetic selection or to high-throughput screening to identify those enzyme variants with improvements in the desired property. Directed evolution has been demonstrated to be a </a:t>
            </a:r>
            <a:r>
              <a:rPr lang="en-US" sz="2000" dirty="0" smtClean="0">
                <a:solidFill>
                  <a:srgbClr val="FF0000"/>
                </a:solidFill>
              </a:rPr>
              <a:t>very powerful technique</a:t>
            </a:r>
            <a:r>
              <a:rPr lang="en-US" sz="2000" dirty="0" smtClean="0"/>
              <a:t>, especially for </a:t>
            </a:r>
            <a:r>
              <a:rPr lang="en-US" sz="2000" dirty="0" smtClean="0">
                <a:solidFill>
                  <a:srgbClr val="FF0000"/>
                </a:solidFill>
              </a:rPr>
              <a:t>increasing stability or to change the specificity </a:t>
            </a:r>
            <a:r>
              <a:rPr lang="en-US" sz="2000" dirty="0" smtClean="0"/>
              <a:t>of an enzyme.</a:t>
            </a:r>
            <a:r>
              <a:rPr lang="en-US" sz="2000" dirty="0" smtClean="0">
                <a:solidFill>
                  <a:srgbClr val="7030A0"/>
                </a:solidFill>
              </a:rPr>
              <a:t> </a:t>
            </a:r>
            <a:r>
              <a:rPr lang="en-US" sz="2000" b="1" dirty="0">
                <a:solidFill>
                  <a:srgbClr val="7030A0"/>
                </a:solidFill>
              </a:rPr>
              <a:t>It is a particularly useful approach, </a:t>
            </a:r>
            <a:r>
              <a:rPr lang="en-US" sz="2000" b="1" dirty="0" smtClean="0">
                <a:solidFill>
                  <a:srgbClr val="7030A0"/>
                </a:solidFill>
              </a:rPr>
              <a:t>since no </a:t>
            </a:r>
            <a:r>
              <a:rPr lang="en-US" sz="2000" b="1" dirty="0">
                <a:solidFill>
                  <a:srgbClr val="7030A0"/>
                </a:solidFill>
              </a:rPr>
              <a:t>structural or mechanistic information is required. In many cases, changes </a:t>
            </a:r>
            <a:r>
              <a:rPr lang="en-US" sz="2000" b="1" dirty="0" smtClean="0">
                <a:solidFill>
                  <a:srgbClr val="7030A0"/>
                </a:solidFill>
              </a:rPr>
              <a:t>that contribute </a:t>
            </a:r>
            <a:r>
              <a:rPr lang="en-US" sz="2000" b="1" dirty="0">
                <a:solidFill>
                  <a:srgbClr val="7030A0"/>
                </a:solidFill>
              </a:rPr>
              <a:t>to the improved properties are far from the active sites.</a:t>
            </a:r>
          </a:p>
        </p:txBody>
      </p:sp>
    </p:spTree>
    <p:extLst>
      <p:ext uri="{BB962C8B-B14F-4D97-AF65-F5344CB8AC3E}">
        <p14:creationId xmlns:p14="http://schemas.microsoft.com/office/powerpoint/2010/main" val="222346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5828"/>
          </a:xfrm>
        </p:spPr>
        <p:txBody>
          <a:bodyPr>
            <a:normAutofit/>
          </a:bodyPr>
          <a:lstStyle/>
          <a:p>
            <a:r>
              <a:rPr lang="en-US" sz="3200" b="1" dirty="0"/>
              <a:t>Approaches for selecting targets to mutagenize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7865"/>
            <a:ext cx="10515600" cy="4989098"/>
          </a:xfrm>
        </p:spPr>
        <p:txBody>
          <a:bodyPr>
            <a:normAutofit/>
          </a:bodyPr>
          <a:lstStyle/>
          <a:p>
            <a:pPr algn="just"/>
            <a:r>
              <a:rPr lang="en-US" sz="2000" dirty="0"/>
              <a:t>Any </a:t>
            </a:r>
            <a:r>
              <a:rPr lang="en-US" sz="2000" dirty="0">
                <a:solidFill>
                  <a:srgbClr val="FF0000"/>
                </a:solidFill>
              </a:rPr>
              <a:t>biochemical, structural, or protein sequence information </a:t>
            </a:r>
            <a:r>
              <a:rPr lang="en-US" sz="2000" dirty="0"/>
              <a:t>may be useful for </a:t>
            </a:r>
            <a:r>
              <a:rPr lang="en-US" sz="2000" dirty="0" smtClean="0"/>
              <a:t>identifying residues </a:t>
            </a:r>
            <a:r>
              <a:rPr lang="en-US" sz="2000" dirty="0"/>
              <a:t>that may influence a desired enzyme property. The information may </a:t>
            </a:r>
            <a:r>
              <a:rPr lang="en-US" sz="2000" dirty="0" smtClean="0"/>
              <a:t>indicate changes </a:t>
            </a:r>
            <a:r>
              <a:rPr lang="en-US" sz="2000" dirty="0"/>
              <a:t>that increase or decrease the overall fitness of the enzyme</a:t>
            </a:r>
            <a:r>
              <a:rPr lang="en-US" sz="2000" dirty="0" smtClean="0"/>
              <a:t>.</a:t>
            </a:r>
          </a:p>
          <a:p>
            <a:pPr algn="just"/>
            <a:r>
              <a:rPr lang="en-US" sz="2000" dirty="0" smtClean="0"/>
              <a:t>Focusing </a:t>
            </a:r>
            <a:r>
              <a:rPr lang="en-US" sz="2000" dirty="0"/>
              <a:t>on regions </a:t>
            </a:r>
            <a:r>
              <a:rPr lang="en-US" sz="2000" dirty="0" smtClean="0"/>
              <a:t>that </a:t>
            </a:r>
            <a:r>
              <a:rPr lang="en-US" sz="2000" dirty="0"/>
              <a:t>may be directly related to </a:t>
            </a:r>
            <a:r>
              <a:rPr lang="en-US" sz="2000" dirty="0" smtClean="0"/>
              <a:t>the catalytic </a:t>
            </a:r>
            <a:r>
              <a:rPr lang="en-US" sz="2000" dirty="0"/>
              <a:t>property</a:t>
            </a:r>
            <a:r>
              <a:rPr lang="en-US" sz="2000" dirty="0">
                <a:solidFill>
                  <a:srgbClr val="7030A0"/>
                </a:solidFill>
              </a:rPr>
              <a:t>. For example, amino acid residues that alter substrate specificity </a:t>
            </a:r>
            <a:r>
              <a:rPr lang="en-US" sz="2000" dirty="0" smtClean="0">
                <a:solidFill>
                  <a:srgbClr val="7030A0"/>
                </a:solidFill>
              </a:rPr>
              <a:t>or selectivity </a:t>
            </a:r>
            <a:r>
              <a:rPr lang="en-US" sz="2000" dirty="0">
                <a:solidFill>
                  <a:srgbClr val="7030A0"/>
                </a:solidFill>
              </a:rPr>
              <a:t>are commonly non-conserved residues. They are often in close contact </a:t>
            </a:r>
            <a:r>
              <a:rPr lang="en-US" sz="2000" dirty="0" smtClean="0">
                <a:solidFill>
                  <a:srgbClr val="7030A0"/>
                </a:solidFill>
              </a:rPr>
              <a:t>with catalytic </a:t>
            </a:r>
            <a:r>
              <a:rPr lang="en-US" sz="2000" dirty="0">
                <a:solidFill>
                  <a:srgbClr val="7030A0"/>
                </a:solidFill>
              </a:rPr>
              <a:t>residues in or near the active site, cofactors or </a:t>
            </a:r>
            <a:r>
              <a:rPr lang="en-US" sz="2000" dirty="0" smtClean="0">
                <a:solidFill>
                  <a:srgbClr val="7030A0"/>
                </a:solidFill>
              </a:rPr>
              <a:t>substrates. </a:t>
            </a:r>
            <a:r>
              <a:rPr lang="en-US" sz="2000" dirty="0"/>
              <a:t>Another approach is the identification </a:t>
            </a:r>
            <a:r>
              <a:rPr lang="en-US" sz="2000" dirty="0" smtClean="0"/>
              <a:t>of sequence </a:t>
            </a:r>
            <a:r>
              <a:rPr lang="en-US" sz="2000" dirty="0"/>
              <a:t>motifs that are thought to have been </a:t>
            </a:r>
            <a:r>
              <a:rPr lang="en-US" sz="2000" dirty="0">
                <a:solidFill>
                  <a:srgbClr val="FF0000"/>
                </a:solidFill>
              </a:rPr>
              <a:t>conserved during </a:t>
            </a:r>
            <a:r>
              <a:rPr lang="en-US" sz="2000" dirty="0" smtClean="0">
                <a:solidFill>
                  <a:srgbClr val="FF0000"/>
                </a:solidFill>
              </a:rPr>
              <a:t>evolution</a:t>
            </a:r>
            <a:r>
              <a:rPr lang="en-US" sz="2000" dirty="0" smtClean="0"/>
              <a:t>. </a:t>
            </a:r>
            <a:r>
              <a:rPr lang="en-US" sz="2000" dirty="0"/>
              <a:t>In contrast, </a:t>
            </a:r>
            <a:r>
              <a:rPr lang="en-US" sz="2000" dirty="0">
                <a:solidFill>
                  <a:srgbClr val="FF0000"/>
                </a:solidFill>
              </a:rPr>
              <a:t>residues thought to be involved in </a:t>
            </a:r>
            <a:r>
              <a:rPr lang="en-US" sz="2000" dirty="0" smtClean="0">
                <a:solidFill>
                  <a:srgbClr val="FF0000"/>
                </a:solidFill>
              </a:rPr>
              <a:t>thermo stabilization </a:t>
            </a:r>
            <a:r>
              <a:rPr lang="en-US" sz="2000" dirty="0">
                <a:solidFill>
                  <a:srgbClr val="FF0000"/>
                </a:solidFill>
              </a:rPr>
              <a:t>are </a:t>
            </a:r>
            <a:r>
              <a:rPr lang="en-US" sz="2000" dirty="0" smtClean="0">
                <a:solidFill>
                  <a:srgbClr val="FF0000"/>
                </a:solidFill>
              </a:rPr>
              <a:t>spread throughout </a:t>
            </a:r>
            <a:r>
              <a:rPr lang="en-US" sz="2000" dirty="0">
                <a:solidFill>
                  <a:srgbClr val="FF0000"/>
                </a:solidFill>
              </a:rPr>
              <a:t>the entire sequence</a:t>
            </a:r>
            <a:r>
              <a:rPr lang="en-US" sz="2000" dirty="0"/>
              <a:t>. </a:t>
            </a:r>
            <a:r>
              <a:rPr lang="en-US" sz="2000" dirty="0" smtClean="0"/>
              <a:t>For </a:t>
            </a:r>
            <a:r>
              <a:rPr lang="en-US" sz="2000" dirty="0"/>
              <a:t>this reason,</a:t>
            </a:r>
            <a:r>
              <a:rPr lang="en-US" sz="2000" dirty="0">
                <a:solidFill>
                  <a:srgbClr val="7030A0"/>
                </a:solidFill>
              </a:rPr>
              <a:t> </a:t>
            </a:r>
            <a:r>
              <a:rPr lang="en-US" sz="2000" dirty="0" smtClean="0">
                <a:solidFill>
                  <a:srgbClr val="7030A0"/>
                </a:solidFill>
              </a:rPr>
              <a:t>random mutagenesis </a:t>
            </a:r>
            <a:r>
              <a:rPr lang="en-US" sz="2000" dirty="0">
                <a:solidFill>
                  <a:srgbClr val="7030A0"/>
                </a:solidFill>
              </a:rPr>
              <a:t>is a powerful tool for achieving protein stabilization</a:t>
            </a:r>
            <a:r>
              <a:rPr lang="en-US" sz="2000" dirty="0"/>
              <a:t>. </a:t>
            </a:r>
            <a:endParaRPr lang="en-US" sz="2000" dirty="0" smtClean="0"/>
          </a:p>
          <a:p>
            <a:pPr algn="just"/>
            <a:r>
              <a:rPr lang="en-US" sz="2000" dirty="0" smtClean="0"/>
              <a:t>Increasing protein </a:t>
            </a:r>
            <a:r>
              <a:rPr lang="en-US" sz="2000" dirty="0"/>
              <a:t>stability </a:t>
            </a:r>
            <a:r>
              <a:rPr lang="en-US" sz="2000" dirty="0" smtClean="0"/>
              <a:t>by site-directed mutagenesis strategies. </a:t>
            </a:r>
            <a:r>
              <a:rPr lang="en-US" sz="2000" dirty="0" smtClean="0">
                <a:solidFill>
                  <a:srgbClr val="FF0000"/>
                </a:solidFill>
              </a:rPr>
              <a:t>additional </a:t>
            </a:r>
            <a:r>
              <a:rPr lang="en-US" sz="2000" dirty="0">
                <a:solidFill>
                  <a:srgbClr val="FF0000"/>
                </a:solidFill>
              </a:rPr>
              <a:t>disulfide </a:t>
            </a:r>
            <a:r>
              <a:rPr lang="en-US" sz="2000" dirty="0" smtClean="0">
                <a:solidFill>
                  <a:srgbClr val="FF0000"/>
                </a:solidFill>
              </a:rPr>
              <a:t>bridges</a:t>
            </a:r>
            <a:r>
              <a:rPr lang="en-US" sz="2000" dirty="0" smtClean="0"/>
              <a:t>; </a:t>
            </a:r>
            <a:r>
              <a:rPr lang="en-US" sz="2000" dirty="0">
                <a:solidFill>
                  <a:srgbClr val="7030A0"/>
                </a:solidFill>
              </a:rPr>
              <a:t>decrease of loop entropy by replacement of some amino </a:t>
            </a:r>
            <a:r>
              <a:rPr lang="en-US" sz="2000" dirty="0" smtClean="0">
                <a:solidFill>
                  <a:srgbClr val="7030A0"/>
                </a:solidFill>
              </a:rPr>
              <a:t>acid residues </a:t>
            </a:r>
            <a:r>
              <a:rPr lang="en-US" sz="2000" dirty="0">
                <a:solidFill>
                  <a:srgbClr val="7030A0"/>
                </a:solidFill>
              </a:rPr>
              <a:t>to P or by the shortening of </a:t>
            </a:r>
            <a:r>
              <a:rPr lang="en-US" sz="2000" dirty="0" smtClean="0">
                <a:solidFill>
                  <a:srgbClr val="7030A0"/>
                </a:solidFill>
              </a:rPr>
              <a:t>loops</a:t>
            </a:r>
            <a:r>
              <a:rPr lang="en-US" sz="2000" dirty="0" smtClean="0"/>
              <a:t>; </a:t>
            </a:r>
            <a:r>
              <a:rPr lang="en-US" sz="2000" dirty="0">
                <a:solidFill>
                  <a:srgbClr val="FF0000"/>
                </a:solidFill>
              </a:rPr>
              <a:t>change of </a:t>
            </a:r>
            <a:r>
              <a:rPr lang="en-US" sz="2000" dirty="0" smtClean="0">
                <a:solidFill>
                  <a:srgbClr val="FF0000"/>
                </a:solidFill>
              </a:rPr>
              <a:t>α-helix propensity </a:t>
            </a:r>
            <a:r>
              <a:rPr lang="en-US" sz="2000" dirty="0">
                <a:solidFill>
                  <a:srgbClr val="FF0000"/>
                </a:solidFill>
              </a:rPr>
              <a:t>by mutations to replace G residues (low α-helix </a:t>
            </a:r>
            <a:r>
              <a:rPr lang="en-US" sz="2000" dirty="0" smtClean="0">
                <a:solidFill>
                  <a:srgbClr val="FF0000"/>
                </a:solidFill>
              </a:rPr>
              <a:t>propensity) to </a:t>
            </a:r>
            <a:r>
              <a:rPr lang="en-US" sz="2000" dirty="0">
                <a:solidFill>
                  <a:srgbClr val="FF0000"/>
                </a:solidFill>
              </a:rPr>
              <a:t>A residues (</a:t>
            </a:r>
            <a:r>
              <a:rPr lang="en-US" sz="2000" dirty="0" smtClean="0">
                <a:solidFill>
                  <a:srgbClr val="FF0000"/>
                </a:solidFill>
              </a:rPr>
              <a:t>high α-helix propensity); </a:t>
            </a:r>
            <a:r>
              <a:rPr lang="en-US" sz="2000" dirty="0"/>
              <a:t>or by the </a:t>
            </a:r>
            <a:r>
              <a:rPr lang="en-US" sz="2000" dirty="0">
                <a:solidFill>
                  <a:srgbClr val="7030A0"/>
                </a:solidFill>
              </a:rPr>
              <a:t>introduction of salt bridges to increase </a:t>
            </a:r>
            <a:r>
              <a:rPr lang="en-US" sz="2000" dirty="0" smtClean="0">
                <a:solidFill>
                  <a:srgbClr val="7030A0"/>
                </a:solidFill>
              </a:rPr>
              <a:t>electrostatic interactions </a:t>
            </a:r>
            <a:r>
              <a:rPr lang="en-US" sz="2000" dirty="0">
                <a:solidFill>
                  <a:srgbClr val="7030A0"/>
                </a:solidFill>
              </a:rPr>
              <a:t>in the </a:t>
            </a:r>
            <a:r>
              <a:rPr lang="en-US" sz="2000" dirty="0" smtClean="0">
                <a:solidFill>
                  <a:srgbClr val="7030A0"/>
                </a:solidFill>
              </a:rPr>
              <a:t>protein.</a:t>
            </a:r>
            <a:endParaRPr lang="en-US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27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9096"/>
          </a:xfrm>
        </p:spPr>
        <p:txBody>
          <a:bodyPr>
            <a:normAutofit/>
          </a:bodyPr>
          <a:lstStyle/>
          <a:p>
            <a:r>
              <a:rPr lang="en-US" sz="3600" b="1" dirty="0"/>
              <a:t>Sequence-based mutagenesis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3862"/>
            <a:ext cx="9100559" cy="508310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US" sz="2400" b="1" dirty="0"/>
              <a:t>Alanine </a:t>
            </a:r>
            <a:r>
              <a:rPr lang="en-US" sz="2400" b="1" dirty="0" smtClean="0"/>
              <a:t>scanning: </a:t>
            </a:r>
            <a:r>
              <a:rPr lang="en-US" sz="2400" b="1" dirty="0" smtClean="0">
                <a:solidFill>
                  <a:srgbClr val="7030A0"/>
                </a:solidFill>
              </a:rPr>
              <a:t>determine the contribution of the side-chains of specific residues in a protein. </a:t>
            </a:r>
            <a:r>
              <a:rPr lang="en-US" sz="2400" dirty="0" smtClean="0"/>
              <a:t>Substitution of residues with alanine removes all side chain atoms past the β-carbon, without introducing additional conformational changes into the protein backbone. Although mutagenesis by alanine scanning can be a </a:t>
            </a:r>
            <a:r>
              <a:rPr lang="en-US" sz="2400" dirty="0" smtClean="0">
                <a:solidFill>
                  <a:srgbClr val="FF0000"/>
                </a:solidFill>
              </a:rPr>
              <a:t>laborious method </a:t>
            </a:r>
            <a:r>
              <a:rPr lang="en-US" sz="2400" dirty="0" smtClean="0"/>
              <a:t>it has nevertheless been useful for the study of </a:t>
            </a:r>
            <a:r>
              <a:rPr lang="en-US" sz="2400" dirty="0" smtClean="0">
                <a:solidFill>
                  <a:srgbClr val="FF0000"/>
                </a:solidFill>
              </a:rPr>
              <a:t>interactions at protein-protein interfaces</a:t>
            </a:r>
            <a:r>
              <a:rPr lang="en-US" sz="2400" dirty="0" smtClean="0"/>
              <a:t> or for the identification of residues involved in </a:t>
            </a:r>
            <a:r>
              <a:rPr lang="en-US" sz="2400" dirty="0" smtClean="0">
                <a:solidFill>
                  <a:srgbClr val="FF0000"/>
                </a:solidFill>
              </a:rPr>
              <a:t>substrate recognition, protein stability, or binding</a:t>
            </a:r>
            <a:r>
              <a:rPr lang="en-US" sz="2400" dirty="0" smtClean="0"/>
              <a:t>.</a:t>
            </a:r>
          </a:p>
          <a:p>
            <a:pPr algn="just">
              <a:lnSpc>
                <a:spcPct val="100000"/>
              </a:lnSpc>
            </a:pPr>
            <a:r>
              <a:rPr lang="en-US" sz="2400" dirty="0" smtClean="0"/>
              <a:t>Alternatives to conventional alanine scanning are </a:t>
            </a:r>
            <a:r>
              <a:rPr lang="en-US" sz="2400" dirty="0" smtClean="0">
                <a:solidFill>
                  <a:srgbClr val="FF0000"/>
                </a:solidFill>
              </a:rPr>
              <a:t>computational methods for modeling alanine-scanning mutants</a:t>
            </a:r>
            <a:r>
              <a:rPr lang="en-US" sz="2400" dirty="0" smtClean="0"/>
              <a:t>. This approach has proven to be useful for </a:t>
            </a:r>
            <a:r>
              <a:rPr lang="en-US" sz="2400" dirty="0" smtClean="0">
                <a:solidFill>
                  <a:srgbClr val="FF0000"/>
                </a:solidFill>
              </a:rPr>
              <a:t>predicting active-site residues </a:t>
            </a:r>
            <a:r>
              <a:rPr lang="en-US" sz="2400" dirty="0" smtClean="0"/>
              <a:t>important for activity and to identify amino acid residues important in </a:t>
            </a:r>
            <a:r>
              <a:rPr lang="en-US" sz="2400" dirty="0" smtClean="0">
                <a:solidFill>
                  <a:srgbClr val="FF0000"/>
                </a:solidFill>
              </a:rPr>
              <a:t>protein-protein interactions.</a:t>
            </a:r>
            <a:r>
              <a:rPr lang="en-US" sz="2400" dirty="0" smtClean="0"/>
              <a:t> </a:t>
            </a:r>
          </a:p>
          <a:p>
            <a:pPr algn="just">
              <a:lnSpc>
                <a:spcPct val="10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8843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9096"/>
          </a:xfrm>
        </p:spPr>
        <p:txBody>
          <a:bodyPr>
            <a:normAutofit/>
          </a:bodyPr>
          <a:lstStyle/>
          <a:p>
            <a:r>
              <a:rPr lang="en-US" sz="3600" b="1" dirty="0"/>
              <a:t>Sequence-based mutagenesis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3862"/>
            <a:ext cx="9100559" cy="508310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/>
              <a:t>Protein sequence </a:t>
            </a:r>
            <a:r>
              <a:rPr lang="en-US" sz="2400" b="1" dirty="0" smtClean="0"/>
              <a:t>alignment: 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residues that are indispensable to </a:t>
            </a:r>
            <a:r>
              <a:rPr lang="en-US" sz="2000" dirty="0" smtClean="0"/>
              <a:t>function and/or </a:t>
            </a:r>
            <a:r>
              <a:rPr lang="en-US" sz="2000" dirty="0"/>
              <a:t>stability have been maintained by </a:t>
            </a:r>
            <a:r>
              <a:rPr lang="en-US" sz="2000" dirty="0">
                <a:solidFill>
                  <a:srgbClr val="FF0000"/>
                </a:solidFill>
              </a:rPr>
              <a:t>selective pressure</a:t>
            </a:r>
            <a:r>
              <a:rPr lang="en-US" sz="2000" dirty="0" smtClean="0"/>
              <a:t>.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Multiple sequence </a:t>
            </a:r>
            <a:r>
              <a:rPr lang="en-US" sz="2000" dirty="0" smtClean="0"/>
              <a:t>alignments are </a:t>
            </a:r>
            <a:r>
              <a:rPr lang="en-US" sz="2000" dirty="0"/>
              <a:t>useful tools for identifying </a:t>
            </a:r>
            <a:r>
              <a:rPr lang="en-US" sz="2000" dirty="0">
                <a:solidFill>
                  <a:srgbClr val="FF0000"/>
                </a:solidFill>
              </a:rPr>
              <a:t>positions that are unchangeable </a:t>
            </a:r>
            <a:r>
              <a:rPr lang="en-US" sz="2000" dirty="0"/>
              <a:t>in a protein</a:t>
            </a:r>
            <a:r>
              <a:rPr lang="en-US" sz="2000" dirty="0" smtClean="0"/>
              <a:t>.</a:t>
            </a:r>
          </a:p>
          <a:p>
            <a:pPr lvl="1">
              <a:lnSpc>
                <a:spcPct val="150000"/>
              </a:lnSpc>
            </a:pPr>
            <a:r>
              <a:rPr lang="en-US" sz="2000" dirty="0"/>
              <a:t>Analysis of position-specific </a:t>
            </a:r>
            <a:r>
              <a:rPr lang="en-US" sz="2000" dirty="0" smtClean="0"/>
              <a:t>residue </a:t>
            </a:r>
            <a:r>
              <a:rPr lang="en-US" sz="2000" dirty="0" smtClean="0"/>
              <a:t>(</a:t>
            </a:r>
            <a:r>
              <a:rPr lang="en-US" sz="2000" dirty="0"/>
              <a:t>residue profiles) gives information about </a:t>
            </a:r>
            <a:r>
              <a:rPr lang="en-US" sz="2000" dirty="0">
                <a:solidFill>
                  <a:srgbClr val="FF0000"/>
                </a:solidFill>
              </a:rPr>
              <a:t>amino acid conservation or variability </a:t>
            </a:r>
            <a:r>
              <a:rPr lang="en-US" sz="2000" dirty="0" smtClean="0"/>
              <a:t>at each </a:t>
            </a:r>
            <a:r>
              <a:rPr lang="en-US" sz="2000" dirty="0"/>
              <a:t>position. </a:t>
            </a:r>
            <a:endParaRPr lang="en-US" sz="2000" dirty="0" smtClean="0"/>
          </a:p>
          <a:p>
            <a:pPr lvl="1">
              <a:lnSpc>
                <a:spcPct val="150000"/>
              </a:lnSpc>
            </a:pPr>
            <a:r>
              <a:rPr lang="en-US" sz="2000" dirty="0"/>
              <a:t>It is also useful for </a:t>
            </a:r>
            <a:r>
              <a:rPr lang="en-US" sz="2000" dirty="0">
                <a:solidFill>
                  <a:srgbClr val="FF0000"/>
                </a:solidFill>
              </a:rPr>
              <a:t>identifying </a:t>
            </a:r>
            <a:r>
              <a:rPr lang="en-US" sz="2000" dirty="0" smtClean="0">
                <a:solidFill>
                  <a:srgbClr val="FF0000"/>
                </a:solidFill>
              </a:rPr>
              <a:t>important </a:t>
            </a:r>
            <a:r>
              <a:rPr lang="en-US" sz="2000" dirty="0">
                <a:solidFill>
                  <a:srgbClr val="FF0000"/>
                </a:solidFill>
              </a:rPr>
              <a:t>amino acids </a:t>
            </a:r>
            <a:r>
              <a:rPr lang="en-US" sz="2000" dirty="0"/>
              <a:t>that </a:t>
            </a:r>
            <a:r>
              <a:rPr lang="en-US" sz="2000" dirty="0" smtClean="0"/>
              <a:t>probably cannot </a:t>
            </a:r>
            <a:r>
              <a:rPr lang="en-US" sz="2000" dirty="0"/>
              <a:t>be modified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5266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909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Protein sequence alignment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3862"/>
            <a:ext cx="9835497" cy="508310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US" sz="2000" b="1" dirty="0" smtClean="0"/>
              <a:t>Correlating </a:t>
            </a:r>
            <a:r>
              <a:rPr lang="en-US" sz="2000" b="1" dirty="0"/>
              <a:t>amino acid sequence patterns to specific </a:t>
            </a:r>
            <a:r>
              <a:rPr lang="en-US" sz="2000" b="1" dirty="0" smtClean="0"/>
              <a:t>properties:</a:t>
            </a:r>
          </a:p>
          <a:p>
            <a:pPr algn="just">
              <a:lnSpc>
                <a:spcPct val="100000"/>
              </a:lnSpc>
            </a:pPr>
            <a:r>
              <a:rPr lang="en-US" sz="2000" dirty="0" smtClean="0"/>
              <a:t>An approach for identifying residues that may be functionally relevant is to </a:t>
            </a:r>
            <a:r>
              <a:rPr lang="en-US" sz="2000" dirty="0" smtClean="0">
                <a:solidFill>
                  <a:srgbClr val="FF0000"/>
                </a:solidFill>
              </a:rPr>
              <a:t>correlate an enzyme property with the amino acid patterns </a:t>
            </a:r>
            <a:r>
              <a:rPr lang="en-US" sz="2000" dirty="0" smtClean="0"/>
              <a:t>observed in a multiple sequence alignment. For example, comparison of more stable proteins with less stable ones is a strategy for identifying possible thermo stabilizing residues.</a:t>
            </a:r>
          </a:p>
          <a:p>
            <a:pPr algn="just">
              <a:lnSpc>
                <a:spcPct val="100000"/>
              </a:lnSpc>
            </a:pPr>
            <a:r>
              <a:rPr lang="en-US" sz="2000" dirty="0" smtClean="0"/>
              <a:t>Sequence patterns can also be used to identify the </a:t>
            </a:r>
            <a:r>
              <a:rPr lang="en-US" sz="2000" dirty="0" smtClean="0">
                <a:solidFill>
                  <a:srgbClr val="FF0000"/>
                </a:solidFill>
              </a:rPr>
              <a:t>determinants of specificity</a:t>
            </a:r>
            <a:r>
              <a:rPr lang="en-US" sz="2000" dirty="0" smtClean="0"/>
              <a:t>. Good examples are the attempts to change cofactor specificity in dehydrogenases to NAD+</a:t>
            </a:r>
          </a:p>
          <a:p>
            <a:pPr algn="just">
              <a:lnSpc>
                <a:spcPct val="100000"/>
              </a:lnSpc>
            </a:pPr>
            <a:r>
              <a:rPr lang="en-US" sz="2000" dirty="0" smtClean="0"/>
              <a:t>Even </a:t>
            </a:r>
            <a:r>
              <a:rPr lang="en-US" sz="2000" dirty="0" smtClean="0">
                <a:solidFill>
                  <a:srgbClr val="FF0000"/>
                </a:solidFill>
              </a:rPr>
              <a:t>distant mutations </a:t>
            </a:r>
            <a:r>
              <a:rPr lang="en-US" sz="2000" dirty="0" smtClean="0"/>
              <a:t>can significantly affect the </a:t>
            </a:r>
            <a:r>
              <a:rPr lang="en-US" sz="2000" dirty="0" smtClean="0">
                <a:solidFill>
                  <a:srgbClr val="FF0000"/>
                </a:solidFill>
              </a:rPr>
              <a:t>properties of an active site</a:t>
            </a:r>
            <a:r>
              <a:rPr lang="en-US" sz="2000" dirty="0" smtClean="0"/>
              <a:t>. They may alter slightly the </a:t>
            </a:r>
            <a:r>
              <a:rPr lang="en-US" sz="2000" dirty="0" smtClean="0">
                <a:solidFill>
                  <a:srgbClr val="FF0000"/>
                </a:solidFill>
              </a:rPr>
              <a:t>geometry, electrostatic properties or dynamics of amino acids in the active site</a:t>
            </a:r>
            <a:r>
              <a:rPr lang="en-US" sz="2000" dirty="0" smtClean="0"/>
              <a:t>. </a:t>
            </a:r>
            <a:r>
              <a:rPr lang="en-US" sz="2000" dirty="0" smtClean="0">
                <a:solidFill>
                  <a:srgbClr val="FF0000"/>
                </a:solidFill>
              </a:rPr>
              <a:t>Distant residues </a:t>
            </a:r>
            <a:r>
              <a:rPr lang="en-US" sz="2000" dirty="0" smtClean="0"/>
              <a:t>that are important for their interactions with the active site may be seen as </a:t>
            </a:r>
            <a:r>
              <a:rPr lang="en-US" sz="2000" dirty="0" smtClean="0">
                <a:solidFill>
                  <a:srgbClr val="FF0000"/>
                </a:solidFill>
              </a:rPr>
              <a:t>conserved in a multiple sequence alignment</a:t>
            </a:r>
            <a:r>
              <a:rPr lang="en-US" sz="2000" dirty="0" smtClean="0"/>
              <a:t>.</a:t>
            </a:r>
          </a:p>
          <a:p>
            <a:pPr algn="just">
              <a:lnSpc>
                <a:spcPct val="100000"/>
              </a:lnSpc>
            </a:pPr>
            <a:endParaRPr lang="en-US" sz="2000" dirty="0" smtClean="0"/>
          </a:p>
          <a:p>
            <a:pPr algn="just">
              <a:lnSpc>
                <a:spcPct val="10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69798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909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Protein sequence alignment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093862"/>
            <a:ext cx="8143430" cy="5083101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en-US" sz="2000" b="1" dirty="0"/>
              <a:t>Consensus </a:t>
            </a:r>
            <a:r>
              <a:rPr lang="en-US" sz="2000" b="1" dirty="0" smtClean="0"/>
              <a:t>sequence:</a:t>
            </a:r>
            <a:r>
              <a:rPr lang="en-US" sz="2000" dirty="0" smtClean="0"/>
              <a:t> 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/>
              <a:t>In the homologous </a:t>
            </a:r>
            <a:r>
              <a:rPr lang="en-US" sz="1800" dirty="0"/>
              <a:t>proteins, the </a:t>
            </a:r>
            <a:r>
              <a:rPr lang="en-US" sz="1800" dirty="0">
                <a:solidFill>
                  <a:srgbClr val="FF0000"/>
                </a:solidFill>
              </a:rPr>
              <a:t>consensus amino acid </a:t>
            </a:r>
            <a:r>
              <a:rPr lang="en-US" sz="1800" dirty="0"/>
              <a:t>at a </a:t>
            </a:r>
            <a:r>
              <a:rPr lang="en-US" sz="1800" dirty="0" smtClean="0"/>
              <a:t>given position </a:t>
            </a:r>
            <a:r>
              <a:rPr lang="en-US" sz="1800" dirty="0">
                <a:solidFill>
                  <a:srgbClr val="FF0000"/>
                </a:solidFill>
              </a:rPr>
              <a:t>contributes more </a:t>
            </a:r>
            <a:r>
              <a:rPr lang="en-US" sz="1800" dirty="0"/>
              <a:t>to the </a:t>
            </a:r>
            <a:r>
              <a:rPr lang="en-US" sz="1800" dirty="0">
                <a:solidFill>
                  <a:srgbClr val="FF0000"/>
                </a:solidFill>
              </a:rPr>
              <a:t>stability or the function </a:t>
            </a:r>
            <a:r>
              <a:rPr lang="en-US" sz="1800" dirty="0"/>
              <a:t>of the protein than does a </a:t>
            </a:r>
            <a:r>
              <a:rPr lang="en-US" sz="1800" dirty="0" smtClean="0"/>
              <a:t>non-consensus residue.</a:t>
            </a:r>
          </a:p>
          <a:p>
            <a:pPr lvl="1">
              <a:lnSpc>
                <a:spcPct val="150000"/>
              </a:lnSpc>
            </a:pPr>
            <a:r>
              <a:rPr lang="en-US" sz="1800" dirty="0" smtClean="0">
                <a:solidFill>
                  <a:srgbClr val="FF0000"/>
                </a:solidFill>
              </a:rPr>
              <a:t>Consensus </a:t>
            </a:r>
            <a:r>
              <a:rPr lang="en-US" sz="1800" dirty="0">
                <a:solidFill>
                  <a:srgbClr val="FF0000"/>
                </a:solidFill>
              </a:rPr>
              <a:t>sequence </a:t>
            </a:r>
            <a:r>
              <a:rPr lang="en-US" sz="1800" dirty="0" smtClean="0"/>
              <a:t>may closely </a:t>
            </a:r>
            <a:r>
              <a:rPr lang="en-US" sz="1800" dirty="0"/>
              <a:t>mimic the sequence of an </a:t>
            </a:r>
            <a:r>
              <a:rPr lang="en-US" sz="1800" dirty="0">
                <a:solidFill>
                  <a:srgbClr val="FF0000"/>
                </a:solidFill>
              </a:rPr>
              <a:t>ancestral </a:t>
            </a:r>
            <a:r>
              <a:rPr lang="en-US" sz="1800" dirty="0" smtClean="0">
                <a:solidFill>
                  <a:srgbClr val="FF0000"/>
                </a:solidFill>
              </a:rPr>
              <a:t>protein </a:t>
            </a:r>
            <a:r>
              <a:rPr lang="en-US" sz="1800" dirty="0" smtClean="0"/>
              <a:t>which </a:t>
            </a:r>
            <a:r>
              <a:rPr lang="en-US" sz="1800" dirty="0"/>
              <a:t>were originally </a:t>
            </a:r>
            <a:r>
              <a:rPr lang="en-US" sz="1800" dirty="0" err="1"/>
              <a:t>thermophilic</a:t>
            </a:r>
            <a:r>
              <a:rPr lang="en-US" sz="1800" dirty="0"/>
              <a:t> or </a:t>
            </a:r>
            <a:r>
              <a:rPr lang="en-US" sz="1800" dirty="0" err="1" smtClean="0"/>
              <a:t>hyperthermophilic</a:t>
            </a:r>
            <a:r>
              <a:rPr lang="en-US" sz="1800" dirty="0" smtClean="0"/>
              <a:t>.</a:t>
            </a:r>
          </a:p>
          <a:p>
            <a:pPr lvl="1">
              <a:lnSpc>
                <a:spcPct val="150000"/>
              </a:lnSpc>
            </a:pPr>
            <a:r>
              <a:rPr lang="en-US" sz="1800" dirty="0">
                <a:solidFill>
                  <a:srgbClr val="FF0000"/>
                </a:solidFill>
              </a:rPr>
              <a:t>C</a:t>
            </a:r>
            <a:r>
              <a:rPr lang="en-US" sz="1800" dirty="0" smtClean="0">
                <a:solidFill>
                  <a:srgbClr val="FF0000"/>
                </a:solidFill>
              </a:rPr>
              <a:t>onsensus </a:t>
            </a:r>
            <a:r>
              <a:rPr lang="en-US" sz="1800" dirty="0">
                <a:solidFill>
                  <a:srgbClr val="FF0000"/>
                </a:solidFill>
              </a:rPr>
              <a:t>sequence </a:t>
            </a:r>
            <a:r>
              <a:rPr lang="en-US" sz="1800" dirty="0"/>
              <a:t>has been used to improve the </a:t>
            </a:r>
            <a:r>
              <a:rPr lang="en-US" sz="1800" dirty="0" err="1"/>
              <a:t>thermostability</a:t>
            </a:r>
            <a:r>
              <a:rPr lang="en-US" sz="1800" dirty="0"/>
              <a:t> of </a:t>
            </a:r>
            <a:r>
              <a:rPr lang="en-US" sz="1800" dirty="0" smtClean="0"/>
              <a:t>several enzymes</a:t>
            </a:r>
            <a:r>
              <a:rPr lang="en-US" sz="1800" dirty="0"/>
              <a:t>. This was achieved by </a:t>
            </a:r>
            <a:r>
              <a:rPr lang="en-US" sz="1800" dirty="0">
                <a:solidFill>
                  <a:srgbClr val="FF0000"/>
                </a:solidFill>
              </a:rPr>
              <a:t>mutation of several residues towards the </a:t>
            </a:r>
            <a:r>
              <a:rPr lang="en-US" sz="1800" dirty="0" smtClean="0">
                <a:solidFill>
                  <a:srgbClr val="FF0000"/>
                </a:solidFill>
              </a:rPr>
              <a:t>consensus sequence </a:t>
            </a:r>
            <a:r>
              <a:rPr lang="en-US" sz="1800" dirty="0"/>
              <a:t>obtained from a multiple sequence alignment</a:t>
            </a:r>
            <a:r>
              <a:rPr lang="en-US" sz="1800" dirty="0" smtClean="0"/>
              <a:t>.</a:t>
            </a:r>
          </a:p>
          <a:p>
            <a:endParaRPr lang="en-US" sz="2000" dirty="0" smtClean="0"/>
          </a:p>
          <a:p>
            <a:endParaRPr lang="en-US" sz="2000" dirty="0" smtClean="0">
              <a:solidFill>
                <a:srgbClr val="FF0000"/>
              </a:solidFill>
            </a:endParaRPr>
          </a:p>
          <a:p>
            <a:pPr algn="just">
              <a:lnSpc>
                <a:spcPct val="100000"/>
              </a:lnSpc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19036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1404</TotalTime>
  <Words>1283</Words>
  <Application>Microsoft Office PowerPoint</Application>
  <PresentationFormat>Widescreen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Protein engineering</vt:lpstr>
      <vt:lpstr>Enzymes</vt:lpstr>
      <vt:lpstr>Enzymes</vt:lpstr>
      <vt:lpstr>Protein engineering</vt:lpstr>
      <vt:lpstr>Approaches for selecting targets to mutagenize</vt:lpstr>
      <vt:lpstr>Sequence-based mutagenesis</vt:lpstr>
      <vt:lpstr>Sequence-based mutagenesis</vt:lpstr>
      <vt:lpstr>Protein sequence alignment</vt:lpstr>
      <vt:lpstr>Protein sequence alignment</vt:lpstr>
      <vt:lpstr>Protein sequence alignment</vt:lpstr>
      <vt:lpstr>Structure-based mutagenesis</vt:lpstr>
      <vt:lpstr>Homology Modeling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Protein engineering</dc:title>
  <dc:creator>mehdi sadeghi</dc:creator>
  <cp:lastModifiedBy>mehdi sadeghi</cp:lastModifiedBy>
  <cp:revision>18</cp:revision>
  <dcterms:created xsi:type="dcterms:W3CDTF">2019-10-26T07:27:46Z</dcterms:created>
  <dcterms:modified xsi:type="dcterms:W3CDTF">2019-11-03T06:46:45Z</dcterms:modified>
</cp:coreProperties>
</file>