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 id="273" r:id="rId19"/>
    <p:sldId id="274" r:id="rId20"/>
    <p:sldId id="275" r:id="rId21"/>
    <p:sldId id="276" r:id="rId22"/>
    <p:sldId id="277" r:id="rId23"/>
    <p:sldId id="278" r:id="rId24"/>
    <p:sldId id="286" r:id="rId25"/>
    <p:sldId id="279" r:id="rId26"/>
    <p:sldId id="280" r:id="rId27"/>
    <p:sldId id="281" r:id="rId28"/>
    <p:sldId id="282" r:id="rId29"/>
    <p:sldId id="283" r:id="rId30"/>
    <p:sldId id="284"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9" r:id="rId54"/>
    <p:sldId id="310" r:id="rId55"/>
    <p:sldId id="308" r:id="rId56"/>
    <p:sldId id="311" r:id="rId57"/>
    <p:sldId id="313" r:id="rId58"/>
    <p:sldId id="314" r:id="rId59"/>
    <p:sldId id="312" r:id="rId60"/>
    <p:sldId id="315" r:id="rId61"/>
    <p:sldId id="316" r:id="rId62"/>
    <p:sldId id="320" r:id="rId63"/>
    <p:sldId id="321" r:id="rId64"/>
    <p:sldId id="322" r:id="rId65"/>
    <p:sldId id="317" r:id="rId66"/>
    <p:sldId id="318" r:id="rId67"/>
    <p:sldId id="319" r:id="rId68"/>
    <p:sldId id="323" r:id="rId69"/>
    <p:sldId id="324" r:id="rId70"/>
    <p:sldId id="325" r:id="rId71"/>
    <p:sldId id="326" r:id="rId72"/>
    <p:sldId id="327" r:id="rId73"/>
    <p:sldId id="328" r:id="rId74"/>
    <p:sldId id="330" r:id="rId75"/>
    <p:sldId id="331" r:id="rId76"/>
    <p:sldId id="329" r:id="rId77"/>
    <p:sldId id="332" r:id="rId78"/>
    <p:sldId id="334" r:id="rId79"/>
    <p:sldId id="333" r:id="rId80"/>
    <p:sldId id="335" r:id="rId81"/>
    <p:sldId id="336" r:id="rId82"/>
    <p:sldId id="337" r:id="rId83"/>
    <p:sldId id="338" r:id="rId84"/>
    <p:sldId id="339" r:id="rId85"/>
    <p:sldId id="340" r:id="rId86"/>
    <p:sldId id="341" r:id="rId87"/>
    <p:sldId id="342"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24" autoAdjust="0"/>
  </p:normalViewPr>
  <p:slideViewPr>
    <p:cSldViewPr snapToGrid="0">
      <p:cViewPr>
        <p:scale>
          <a:sx n="60" d="100"/>
          <a:sy n="60" d="100"/>
        </p:scale>
        <p:origin x="1550" y="4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F19D7-E5E6-4C58-9338-C19E9F54473F}" type="datetimeFigureOut">
              <a:rPr lang="en-US" smtClean="0"/>
              <a:t>4/23/2019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6234C-D776-46FF-B487-99DB7F0A97D8}" type="slidenum">
              <a:rPr lang="en-US" smtClean="0"/>
              <a:t>‹#›</a:t>
            </a:fld>
            <a:endParaRPr lang="en-US"/>
          </a:p>
        </p:txBody>
      </p:sp>
    </p:spTree>
    <p:extLst>
      <p:ext uri="{BB962C8B-B14F-4D97-AF65-F5344CB8AC3E}">
        <p14:creationId xmlns:p14="http://schemas.microsoft.com/office/powerpoint/2010/main" val="457230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tool development includes writing software for sequence structural, and functional analysis, </a:t>
            </a:r>
            <a:r>
              <a:rPr lang="en-US" sz="1200" b="0" i="0" u="none" strike="noStrike" kern="1200" baseline="0" dirty="0" err="1" smtClean="0">
                <a:solidFill>
                  <a:schemeClr val="tx1"/>
                </a:solidFill>
                <a:latin typeface="+mn-lt"/>
                <a:ea typeface="+mn-ea"/>
                <a:cs typeface="+mn-cs"/>
              </a:rPr>
              <a:t>aswell</a:t>
            </a:r>
            <a:r>
              <a:rPr lang="en-US" sz="1200" b="0" i="0" u="none" strike="noStrike" kern="1200" baseline="0" dirty="0" smtClean="0">
                <a:solidFill>
                  <a:schemeClr val="tx1"/>
                </a:solidFill>
                <a:latin typeface="+mn-lt"/>
                <a:ea typeface="+mn-ea"/>
                <a:cs typeface="+mn-cs"/>
              </a:rPr>
              <a:t> as the construction and curating of biological databases.</a:t>
            </a:r>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4</a:t>
            </a:fld>
            <a:endParaRPr lang="en-US"/>
          </a:p>
        </p:txBody>
      </p:sp>
    </p:spTree>
    <p:extLst>
      <p:ext uri="{BB962C8B-B14F-4D97-AF65-F5344CB8AC3E}">
        <p14:creationId xmlns:p14="http://schemas.microsoft.com/office/powerpoint/2010/main" val="608199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42</a:t>
            </a:fld>
            <a:endParaRPr lang="en-US"/>
          </a:p>
        </p:txBody>
      </p:sp>
    </p:spTree>
    <p:extLst>
      <p:ext uri="{BB962C8B-B14F-4D97-AF65-F5344CB8AC3E}">
        <p14:creationId xmlns:p14="http://schemas.microsoft.com/office/powerpoint/2010/main" val="1513504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43</a:t>
            </a:fld>
            <a:endParaRPr lang="en-US"/>
          </a:p>
        </p:txBody>
      </p:sp>
    </p:spTree>
    <p:extLst>
      <p:ext uri="{BB962C8B-B14F-4D97-AF65-F5344CB8AC3E}">
        <p14:creationId xmlns:p14="http://schemas.microsoft.com/office/powerpoint/2010/main" val="2898475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44</a:t>
            </a:fld>
            <a:endParaRPr lang="en-US"/>
          </a:p>
        </p:txBody>
      </p:sp>
    </p:spTree>
    <p:extLst>
      <p:ext uri="{BB962C8B-B14F-4D97-AF65-F5344CB8AC3E}">
        <p14:creationId xmlns:p14="http://schemas.microsoft.com/office/powerpoint/2010/main" val="1285399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45</a:t>
            </a:fld>
            <a:endParaRPr lang="en-US"/>
          </a:p>
        </p:txBody>
      </p:sp>
    </p:spTree>
    <p:extLst>
      <p:ext uri="{BB962C8B-B14F-4D97-AF65-F5344CB8AC3E}">
        <p14:creationId xmlns:p14="http://schemas.microsoft.com/office/powerpoint/2010/main" val="944267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46</a:t>
            </a:fld>
            <a:endParaRPr lang="en-US"/>
          </a:p>
        </p:txBody>
      </p:sp>
    </p:spTree>
    <p:extLst>
      <p:ext uri="{BB962C8B-B14F-4D97-AF65-F5344CB8AC3E}">
        <p14:creationId xmlns:p14="http://schemas.microsoft.com/office/powerpoint/2010/main" val="1838809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Dottup</a:t>
            </a:r>
            <a:r>
              <a:rPr lang="en-US" sz="1200" b="0" i="0" u="none" strike="noStrike" kern="1200" baseline="0" dirty="0" smtClean="0">
                <a:solidFill>
                  <a:schemeClr val="tx1"/>
                </a:solidFill>
                <a:latin typeface="+mn-lt"/>
                <a:ea typeface="+mn-ea"/>
                <a:cs typeface="+mn-cs"/>
              </a:rPr>
              <a:t> aligns sequence using the word method (to be described in Chapter 4) and is capable of handling</a:t>
            </a:r>
          </a:p>
          <a:p>
            <a:r>
              <a:rPr lang="en-US" sz="1200" b="0" i="0" u="none" strike="noStrike" kern="1200" baseline="0" dirty="0" smtClean="0">
                <a:solidFill>
                  <a:schemeClr val="tx1"/>
                </a:solidFill>
                <a:latin typeface="+mn-lt"/>
                <a:ea typeface="+mn-ea"/>
                <a:cs typeface="+mn-cs"/>
              </a:rPr>
              <a:t>genome-length sequences.</a:t>
            </a:r>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47</a:t>
            </a:fld>
            <a:endParaRPr lang="en-US"/>
          </a:p>
        </p:txBody>
      </p:sp>
    </p:spTree>
    <p:extLst>
      <p:ext uri="{BB962C8B-B14F-4D97-AF65-F5344CB8AC3E}">
        <p14:creationId xmlns:p14="http://schemas.microsoft.com/office/powerpoint/2010/main" val="3403829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48</a:t>
            </a:fld>
            <a:endParaRPr lang="en-US"/>
          </a:p>
        </p:txBody>
      </p:sp>
    </p:spTree>
    <p:extLst>
      <p:ext uri="{BB962C8B-B14F-4D97-AF65-F5344CB8AC3E}">
        <p14:creationId xmlns:p14="http://schemas.microsoft.com/office/powerpoint/2010/main" val="428674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Instead of using dots and lines, the program uses colored grids to indicate</a:t>
            </a:r>
          </a:p>
          <a:p>
            <a:r>
              <a:rPr lang="en-US" sz="1200" b="0" i="0" u="none" strike="noStrike" kern="1200" baseline="0" dirty="0" smtClean="0">
                <a:solidFill>
                  <a:schemeClr val="tx1"/>
                </a:solidFill>
                <a:latin typeface="+mn-lt"/>
                <a:ea typeface="+mn-ea"/>
                <a:cs typeface="+mn-cs"/>
              </a:rPr>
              <a:t>alignment or other user-defined information.</a:t>
            </a:r>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49</a:t>
            </a:fld>
            <a:endParaRPr lang="en-US"/>
          </a:p>
        </p:txBody>
      </p:sp>
    </p:spTree>
    <p:extLst>
      <p:ext uri="{BB962C8B-B14F-4D97-AF65-F5344CB8AC3E}">
        <p14:creationId xmlns:p14="http://schemas.microsoft.com/office/powerpoint/2010/main" val="1267491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50</a:t>
            </a:fld>
            <a:endParaRPr lang="en-US"/>
          </a:p>
        </p:txBody>
      </p:sp>
    </p:spTree>
    <p:extLst>
      <p:ext uri="{BB962C8B-B14F-4D97-AF65-F5344CB8AC3E}">
        <p14:creationId xmlns:p14="http://schemas.microsoft.com/office/powerpoint/2010/main" val="3650039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51</a:t>
            </a:fld>
            <a:endParaRPr lang="en-US"/>
          </a:p>
        </p:txBody>
      </p:sp>
    </p:spTree>
    <p:extLst>
      <p:ext uri="{BB962C8B-B14F-4D97-AF65-F5344CB8AC3E}">
        <p14:creationId xmlns:p14="http://schemas.microsoft.com/office/powerpoint/2010/main" val="332229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Although the three databases all contain the same sets of raw data, each of the individual databases has a slightly different kind of format to represent the data.</a:t>
            </a:r>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13</a:t>
            </a:fld>
            <a:endParaRPr lang="en-US"/>
          </a:p>
        </p:txBody>
      </p:sp>
    </p:spTree>
    <p:extLst>
      <p:ext uri="{BB962C8B-B14F-4D97-AF65-F5344CB8AC3E}">
        <p14:creationId xmlns:p14="http://schemas.microsoft.com/office/powerpoint/2010/main" val="2281973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52</a:t>
            </a:fld>
            <a:endParaRPr lang="en-US"/>
          </a:p>
        </p:txBody>
      </p:sp>
    </p:spTree>
    <p:extLst>
      <p:ext uri="{BB962C8B-B14F-4D97-AF65-F5344CB8AC3E}">
        <p14:creationId xmlns:p14="http://schemas.microsoft.com/office/powerpoint/2010/main" val="2800317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56</a:t>
            </a:fld>
            <a:endParaRPr lang="en-US"/>
          </a:p>
        </p:txBody>
      </p:sp>
    </p:spTree>
    <p:extLst>
      <p:ext uri="{BB962C8B-B14F-4D97-AF65-F5344CB8AC3E}">
        <p14:creationId xmlns:p14="http://schemas.microsoft.com/office/powerpoint/2010/main" val="4152205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57</a:t>
            </a:fld>
            <a:endParaRPr lang="en-US"/>
          </a:p>
        </p:txBody>
      </p:sp>
    </p:spTree>
    <p:extLst>
      <p:ext uri="{BB962C8B-B14F-4D97-AF65-F5344CB8AC3E}">
        <p14:creationId xmlns:p14="http://schemas.microsoft.com/office/powerpoint/2010/main" val="3143368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60</a:t>
            </a:fld>
            <a:endParaRPr lang="en-US"/>
          </a:p>
        </p:txBody>
      </p:sp>
    </p:spTree>
    <p:extLst>
      <p:ext uri="{BB962C8B-B14F-4D97-AF65-F5344CB8AC3E}">
        <p14:creationId xmlns:p14="http://schemas.microsoft.com/office/powerpoint/2010/main" val="3697228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Hydrophobe</a:t>
            </a:r>
            <a:r>
              <a:rPr lang="en-US" dirty="0" smtClean="0"/>
              <a:t> with </a:t>
            </a:r>
            <a:r>
              <a:rPr lang="en-US" dirty="0" err="1" smtClean="0"/>
              <a:t>hydrophobe</a:t>
            </a:r>
            <a:r>
              <a:rPr lang="en-US" baseline="0" dirty="0" smtClean="0"/>
              <a:t> , acidic with acidic, basic with basic but cysteine glycine and </a:t>
            </a:r>
            <a:r>
              <a:rPr lang="en-US" baseline="0" dirty="0" err="1" smtClean="0"/>
              <a:t>proline</a:t>
            </a:r>
            <a:r>
              <a:rPr lang="en-US" baseline="0" dirty="0" smtClean="0"/>
              <a:t> don’t have similar. </a:t>
            </a:r>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61</a:t>
            </a:fld>
            <a:endParaRPr lang="en-US"/>
          </a:p>
        </p:txBody>
      </p:sp>
    </p:spTree>
    <p:extLst>
      <p:ext uri="{BB962C8B-B14F-4D97-AF65-F5344CB8AC3E}">
        <p14:creationId xmlns:p14="http://schemas.microsoft.com/office/powerpoint/2010/main" val="1571138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Hydrophobe</a:t>
            </a:r>
            <a:r>
              <a:rPr lang="en-US" dirty="0" smtClean="0"/>
              <a:t> with </a:t>
            </a:r>
            <a:r>
              <a:rPr lang="en-US" dirty="0" err="1" smtClean="0"/>
              <a:t>hydrophobe</a:t>
            </a:r>
            <a:r>
              <a:rPr lang="en-US" baseline="0" dirty="0" smtClean="0"/>
              <a:t> , acidic with acidic, basic with basic but cysteine glycine and </a:t>
            </a:r>
            <a:r>
              <a:rPr lang="en-US" baseline="0" dirty="0" err="1" smtClean="0"/>
              <a:t>proline</a:t>
            </a:r>
            <a:r>
              <a:rPr lang="en-US" baseline="0" dirty="0" smtClean="0"/>
              <a:t> don’t have similar. </a:t>
            </a:r>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62</a:t>
            </a:fld>
            <a:endParaRPr lang="en-US"/>
          </a:p>
        </p:txBody>
      </p:sp>
    </p:spTree>
    <p:extLst>
      <p:ext uri="{BB962C8B-B14F-4D97-AF65-F5344CB8AC3E}">
        <p14:creationId xmlns:p14="http://schemas.microsoft.com/office/powerpoint/2010/main" val="646548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Hydrophobe</a:t>
            </a:r>
            <a:r>
              <a:rPr lang="en-US" dirty="0" smtClean="0"/>
              <a:t> with </a:t>
            </a:r>
            <a:r>
              <a:rPr lang="en-US" dirty="0" err="1" smtClean="0"/>
              <a:t>hydrophobe</a:t>
            </a:r>
            <a:r>
              <a:rPr lang="en-US" baseline="0" dirty="0" smtClean="0"/>
              <a:t> , acidic with acidic, basic with basic but cysteine glycine and </a:t>
            </a:r>
            <a:r>
              <a:rPr lang="en-US" baseline="0" dirty="0" err="1" smtClean="0"/>
              <a:t>proline</a:t>
            </a:r>
            <a:r>
              <a:rPr lang="en-US" baseline="0" dirty="0" smtClean="0"/>
              <a:t> don’t have similar. </a:t>
            </a:r>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63</a:t>
            </a:fld>
            <a:endParaRPr lang="en-US"/>
          </a:p>
        </p:txBody>
      </p:sp>
    </p:spTree>
    <p:extLst>
      <p:ext uri="{BB962C8B-B14F-4D97-AF65-F5344CB8AC3E}">
        <p14:creationId xmlns:p14="http://schemas.microsoft.com/office/powerpoint/2010/main" val="2559107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Hydrophobe</a:t>
            </a:r>
            <a:r>
              <a:rPr lang="en-US" dirty="0" smtClean="0"/>
              <a:t> with </a:t>
            </a:r>
            <a:r>
              <a:rPr lang="en-US" dirty="0" err="1" smtClean="0"/>
              <a:t>hydrophobe</a:t>
            </a:r>
            <a:r>
              <a:rPr lang="en-US" baseline="0" dirty="0" smtClean="0"/>
              <a:t> , acidic with acidic, basic with basic but cysteine glycine and </a:t>
            </a:r>
            <a:r>
              <a:rPr lang="en-US" baseline="0" dirty="0" err="1" smtClean="0"/>
              <a:t>proline</a:t>
            </a:r>
            <a:r>
              <a:rPr lang="en-US" baseline="0" dirty="0" smtClean="0"/>
              <a:t> don’t have similar. </a:t>
            </a:r>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64</a:t>
            </a:fld>
            <a:endParaRPr lang="en-US"/>
          </a:p>
        </p:txBody>
      </p:sp>
    </p:spTree>
    <p:extLst>
      <p:ext uri="{BB962C8B-B14F-4D97-AF65-F5344CB8AC3E}">
        <p14:creationId xmlns:p14="http://schemas.microsoft.com/office/powerpoint/2010/main" val="554929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Hydrophobe</a:t>
            </a:r>
            <a:r>
              <a:rPr lang="en-US" dirty="0" smtClean="0"/>
              <a:t> with </a:t>
            </a:r>
            <a:r>
              <a:rPr lang="en-US" dirty="0" err="1" smtClean="0"/>
              <a:t>hydrophobe</a:t>
            </a:r>
            <a:r>
              <a:rPr lang="en-US" baseline="0" dirty="0" smtClean="0"/>
              <a:t> , acidic with acidic, basic with basic but cysteine glycine and </a:t>
            </a:r>
            <a:r>
              <a:rPr lang="en-US" baseline="0" dirty="0" err="1" smtClean="0"/>
              <a:t>proline</a:t>
            </a:r>
            <a:r>
              <a:rPr lang="en-US" baseline="0" dirty="0" smtClean="0"/>
              <a:t> don’t have similar. </a:t>
            </a:r>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65</a:t>
            </a:fld>
            <a:endParaRPr lang="en-US"/>
          </a:p>
        </p:txBody>
      </p:sp>
    </p:spTree>
    <p:extLst>
      <p:ext uri="{BB962C8B-B14F-4D97-AF65-F5344CB8AC3E}">
        <p14:creationId xmlns:p14="http://schemas.microsoft.com/office/powerpoint/2010/main" val="3423418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66</a:t>
            </a:fld>
            <a:endParaRPr lang="en-US"/>
          </a:p>
        </p:txBody>
      </p:sp>
    </p:spTree>
    <p:extLst>
      <p:ext uri="{BB962C8B-B14F-4D97-AF65-F5344CB8AC3E}">
        <p14:creationId xmlns:p14="http://schemas.microsoft.com/office/powerpoint/2010/main" val="153572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14</a:t>
            </a:fld>
            <a:endParaRPr lang="en-US"/>
          </a:p>
        </p:txBody>
      </p:sp>
    </p:spTree>
    <p:extLst>
      <p:ext uri="{BB962C8B-B14F-4D97-AF65-F5344CB8AC3E}">
        <p14:creationId xmlns:p14="http://schemas.microsoft.com/office/powerpoint/2010/main" val="856845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67</a:t>
            </a:fld>
            <a:endParaRPr lang="en-US"/>
          </a:p>
        </p:txBody>
      </p:sp>
    </p:spTree>
    <p:extLst>
      <p:ext uri="{BB962C8B-B14F-4D97-AF65-F5344CB8AC3E}">
        <p14:creationId xmlns:p14="http://schemas.microsoft.com/office/powerpoint/2010/main" val="398637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Pfam</a:t>
            </a:r>
            <a:r>
              <a:rPr lang="en-US" sz="1200" b="0" i="0" u="none" strike="noStrike" kern="1200" baseline="0" dirty="0" smtClean="0">
                <a:solidFill>
                  <a:schemeClr val="tx1"/>
                </a:solidFill>
                <a:latin typeface="+mn-lt"/>
                <a:ea typeface="+mn-ea"/>
                <a:cs typeface="+mn-cs"/>
              </a:rPr>
              <a:t> and Blocks databases (to be described</a:t>
            </a:r>
          </a:p>
          <a:p>
            <a:r>
              <a:rPr lang="en-US" sz="1200" b="0" i="0" u="none" strike="noStrike" kern="1200" baseline="0" dirty="0" smtClean="0">
                <a:solidFill>
                  <a:schemeClr val="tx1"/>
                </a:solidFill>
                <a:latin typeface="+mn-lt"/>
                <a:ea typeface="+mn-ea"/>
                <a:cs typeface="+mn-cs"/>
              </a:rPr>
              <a:t>in Chapter 7) contain aligned protein sequence information as well as derived motifs</a:t>
            </a:r>
          </a:p>
          <a:p>
            <a:r>
              <a:rPr lang="en-US" sz="1200" b="0" i="0" u="none" strike="noStrike" kern="1200" baseline="0" dirty="0" smtClean="0">
                <a:solidFill>
                  <a:schemeClr val="tx1"/>
                </a:solidFill>
                <a:latin typeface="+mn-lt"/>
                <a:ea typeface="+mn-ea"/>
                <a:cs typeface="+mn-cs"/>
              </a:rPr>
              <a:t>and patterns, which can be used for classification of protein families and inference</a:t>
            </a:r>
          </a:p>
          <a:p>
            <a:r>
              <a:rPr lang="en-US" sz="1200" b="0" i="0" u="none" strike="noStrike" kern="1200" baseline="0" dirty="0" smtClean="0">
                <a:solidFill>
                  <a:schemeClr val="tx1"/>
                </a:solidFill>
                <a:latin typeface="+mn-lt"/>
                <a:ea typeface="+mn-ea"/>
                <a:cs typeface="+mn-cs"/>
              </a:rPr>
              <a:t>of protein functions. The DALI database (to be described in Chapter 13) is a protein</a:t>
            </a:r>
          </a:p>
          <a:p>
            <a:r>
              <a:rPr lang="en-US" sz="1200" b="0" i="0" u="none" strike="noStrike" kern="1200" baseline="0" dirty="0" smtClean="0">
                <a:solidFill>
                  <a:schemeClr val="tx1"/>
                </a:solidFill>
                <a:latin typeface="+mn-lt"/>
                <a:ea typeface="+mn-ea"/>
                <a:cs typeface="+mn-cs"/>
              </a:rPr>
              <a:t>secondary structure database that is vital for protein structure classification and</a:t>
            </a:r>
          </a:p>
          <a:p>
            <a:r>
              <a:rPr lang="en-US" sz="1200" b="0" i="0" u="none" strike="noStrike" kern="1200" baseline="0" dirty="0" smtClean="0">
                <a:solidFill>
                  <a:schemeClr val="tx1"/>
                </a:solidFill>
                <a:latin typeface="+mn-lt"/>
                <a:ea typeface="+mn-ea"/>
                <a:cs typeface="+mn-cs"/>
              </a:rPr>
              <a:t>threading analysis (to be described in Chapter 15) to identify distant evolutionary</a:t>
            </a:r>
          </a:p>
          <a:p>
            <a:r>
              <a:rPr lang="en-US" sz="1200" b="0" i="0" u="none" strike="noStrike" kern="1200" baseline="0" dirty="0" smtClean="0">
                <a:solidFill>
                  <a:schemeClr val="tx1"/>
                </a:solidFill>
                <a:latin typeface="+mn-lt"/>
                <a:ea typeface="+mn-ea"/>
                <a:cs typeface="+mn-cs"/>
              </a:rPr>
              <a:t>relationships among proteins.</a:t>
            </a:r>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17</a:t>
            </a:fld>
            <a:endParaRPr lang="en-US"/>
          </a:p>
        </p:txBody>
      </p:sp>
    </p:spTree>
    <p:extLst>
      <p:ext uri="{BB962C8B-B14F-4D97-AF65-F5344CB8AC3E}">
        <p14:creationId xmlns:p14="http://schemas.microsoft.com/office/powerpoint/2010/main" val="205516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addition, there are also specialized databases that contain</a:t>
            </a:r>
          </a:p>
          <a:p>
            <a:r>
              <a:rPr lang="en-US" sz="1200" b="0" i="0" u="none" strike="noStrike" kern="1200" baseline="0" dirty="0" smtClean="0">
                <a:solidFill>
                  <a:schemeClr val="tx1"/>
                </a:solidFill>
                <a:latin typeface="+mn-lt"/>
                <a:ea typeface="+mn-ea"/>
                <a:cs typeface="+mn-cs"/>
              </a:rPr>
              <a:t>original data derived from functional analysis. For example, </a:t>
            </a:r>
            <a:r>
              <a:rPr lang="en-US" sz="1200" b="0" i="0" u="none" strike="noStrike" kern="1200" baseline="0" dirty="0" err="1" smtClean="0">
                <a:solidFill>
                  <a:schemeClr val="tx1"/>
                </a:solidFill>
                <a:latin typeface="+mn-lt"/>
                <a:ea typeface="+mn-ea"/>
                <a:cs typeface="+mn-cs"/>
              </a:rPr>
              <a:t>GenBank</a:t>
            </a:r>
            <a:r>
              <a:rPr lang="en-US" sz="1200" b="0" i="0" u="none" strike="noStrike" kern="1200" baseline="0" dirty="0" smtClean="0">
                <a:solidFill>
                  <a:schemeClr val="tx1"/>
                </a:solidFill>
                <a:latin typeface="+mn-lt"/>
                <a:ea typeface="+mn-ea"/>
                <a:cs typeface="+mn-cs"/>
              </a:rPr>
              <a:t> EST database</a:t>
            </a:r>
          </a:p>
          <a:p>
            <a:r>
              <a:rPr lang="en-US" sz="1200" b="0" i="0" u="none" strike="noStrike" kern="1200" baseline="0" dirty="0" smtClean="0">
                <a:solidFill>
                  <a:schemeClr val="tx1"/>
                </a:solidFill>
                <a:latin typeface="+mn-lt"/>
                <a:ea typeface="+mn-ea"/>
                <a:cs typeface="+mn-cs"/>
              </a:rPr>
              <a:t>and Microarray Gene Expression Database at the European Bioinformatics Institute</a:t>
            </a:r>
          </a:p>
          <a:p>
            <a:r>
              <a:rPr lang="en-US" sz="1200" b="0" i="0" u="none" strike="noStrike" kern="1200" baseline="0" dirty="0" smtClean="0">
                <a:solidFill>
                  <a:schemeClr val="tx1"/>
                </a:solidFill>
                <a:latin typeface="+mn-lt"/>
                <a:ea typeface="+mn-ea"/>
                <a:cs typeface="+mn-cs"/>
              </a:rPr>
              <a:t>(EBI) are some of the gene expression databases available.</a:t>
            </a:r>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18</a:t>
            </a:fld>
            <a:endParaRPr lang="en-US"/>
          </a:p>
        </p:txBody>
      </p:sp>
    </p:spTree>
    <p:extLst>
      <p:ext uri="{BB962C8B-B14F-4D97-AF65-F5344CB8AC3E}">
        <p14:creationId xmlns:p14="http://schemas.microsoft.com/office/powerpoint/2010/main" val="3344964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sequence-tagged site (or </a:t>
            </a:r>
            <a:r>
              <a:rPr lang="en-US" sz="1200" b="1" i="0" u="none" strike="noStrike" kern="1200" dirty="0" smtClean="0">
                <a:solidFill>
                  <a:schemeClr val="tx1"/>
                </a:solidFill>
                <a:effectLst/>
                <a:latin typeface="+mn-lt"/>
                <a:ea typeface="+mn-ea"/>
                <a:cs typeface="+mn-cs"/>
              </a:rPr>
              <a:t>STS</a:t>
            </a:r>
            <a:r>
              <a:rPr lang="en-US" sz="1200" b="0" i="0" u="none" strike="noStrike" kern="1200" dirty="0" smtClean="0">
                <a:solidFill>
                  <a:schemeClr val="tx1"/>
                </a:solidFill>
                <a:effectLst/>
                <a:latin typeface="+mn-lt"/>
                <a:ea typeface="+mn-ea"/>
                <a:cs typeface="+mn-cs"/>
              </a:rPr>
              <a:t>) is a short (200 to 500 base pair) DNA sequence that has a single occurrence in the genome and whose location and base sequence are known.</a:t>
            </a:r>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23</a:t>
            </a:fld>
            <a:endParaRPr lang="en-US"/>
          </a:p>
        </p:txBody>
      </p:sp>
    </p:spTree>
    <p:extLst>
      <p:ext uri="{BB962C8B-B14F-4D97-AF65-F5344CB8AC3E}">
        <p14:creationId xmlns:p14="http://schemas.microsoft.com/office/powerpoint/2010/main" val="1524757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26</a:t>
            </a:fld>
            <a:endParaRPr lang="en-US"/>
          </a:p>
        </p:txBody>
      </p:sp>
    </p:spTree>
    <p:extLst>
      <p:ext uri="{BB962C8B-B14F-4D97-AF65-F5344CB8AC3E}">
        <p14:creationId xmlns:p14="http://schemas.microsoft.com/office/powerpoint/2010/main" val="2422422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40</a:t>
            </a:fld>
            <a:endParaRPr lang="en-US"/>
          </a:p>
        </p:txBody>
      </p:sp>
    </p:spTree>
    <p:extLst>
      <p:ext uri="{BB962C8B-B14F-4D97-AF65-F5344CB8AC3E}">
        <p14:creationId xmlns:p14="http://schemas.microsoft.com/office/powerpoint/2010/main" val="1272244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6234C-D776-46FF-B487-99DB7F0A97D8}" type="slidenum">
              <a:rPr lang="en-US" smtClean="0"/>
              <a:t>41</a:t>
            </a:fld>
            <a:endParaRPr lang="en-US"/>
          </a:p>
        </p:txBody>
      </p:sp>
    </p:spTree>
    <p:extLst>
      <p:ext uri="{BB962C8B-B14F-4D97-AF65-F5344CB8AC3E}">
        <p14:creationId xmlns:p14="http://schemas.microsoft.com/office/powerpoint/2010/main" val="4266222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3DF16E-49CA-4893-9FDF-69FE850CBD5D}"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21074-23C0-4177-99AC-203C417D2F25}" type="slidenum">
              <a:rPr lang="en-US" smtClean="0"/>
              <a:t>‹#›</a:t>
            </a:fld>
            <a:endParaRPr lang="en-US"/>
          </a:p>
        </p:txBody>
      </p:sp>
    </p:spTree>
    <p:extLst>
      <p:ext uri="{BB962C8B-B14F-4D97-AF65-F5344CB8AC3E}">
        <p14:creationId xmlns:p14="http://schemas.microsoft.com/office/powerpoint/2010/main" val="75078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DF16E-49CA-4893-9FDF-69FE850CBD5D}"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21074-23C0-4177-99AC-203C417D2F25}" type="slidenum">
              <a:rPr lang="en-US" smtClean="0"/>
              <a:t>‹#›</a:t>
            </a:fld>
            <a:endParaRPr lang="en-US"/>
          </a:p>
        </p:txBody>
      </p:sp>
    </p:spTree>
    <p:extLst>
      <p:ext uri="{BB962C8B-B14F-4D97-AF65-F5344CB8AC3E}">
        <p14:creationId xmlns:p14="http://schemas.microsoft.com/office/powerpoint/2010/main" val="252812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DF16E-49CA-4893-9FDF-69FE850CBD5D}"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21074-23C0-4177-99AC-203C417D2F25}" type="slidenum">
              <a:rPr lang="en-US" smtClean="0"/>
              <a:t>‹#›</a:t>
            </a:fld>
            <a:endParaRPr lang="en-US"/>
          </a:p>
        </p:txBody>
      </p:sp>
    </p:spTree>
    <p:extLst>
      <p:ext uri="{BB962C8B-B14F-4D97-AF65-F5344CB8AC3E}">
        <p14:creationId xmlns:p14="http://schemas.microsoft.com/office/powerpoint/2010/main" val="73077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DF16E-49CA-4893-9FDF-69FE850CBD5D}"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21074-23C0-4177-99AC-203C417D2F25}" type="slidenum">
              <a:rPr lang="en-US" smtClean="0"/>
              <a:t>‹#›</a:t>
            </a:fld>
            <a:endParaRPr lang="en-US"/>
          </a:p>
        </p:txBody>
      </p:sp>
    </p:spTree>
    <p:extLst>
      <p:ext uri="{BB962C8B-B14F-4D97-AF65-F5344CB8AC3E}">
        <p14:creationId xmlns:p14="http://schemas.microsoft.com/office/powerpoint/2010/main" val="200303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3DF16E-49CA-4893-9FDF-69FE850CBD5D}"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21074-23C0-4177-99AC-203C417D2F25}" type="slidenum">
              <a:rPr lang="en-US" smtClean="0"/>
              <a:t>‹#›</a:t>
            </a:fld>
            <a:endParaRPr lang="en-US"/>
          </a:p>
        </p:txBody>
      </p:sp>
    </p:spTree>
    <p:extLst>
      <p:ext uri="{BB962C8B-B14F-4D97-AF65-F5344CB8AC3E}">
        <p14:creationId xmlns:p14="http://schemas.microsoft.com/office/powerpoint/2010/main" val="407335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3DF16E-49CA-4893-9FDF-69FE850CBD5D}"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21074-23C0-4177-99AC-203C417D2F25}" type="slidenum">
              <a:rPr lang="en-US" smtClean="0"/>
              <a:t>‹#›</a:t>
            </a:fld>
            <a:endParaRPr lang="en-US"/>
          </a:p>
        </p:txBody>
      </p:sp>
    </p:spTree>
    <p:extLst>
      <p:ext uri="{BB962C8B-B14F-4D97-AF65-F5344CB8AC3E}">
        <p14:creationId xmlns:p14="http://schemas.microsoft.com/office/powerpoint/2010/main" val="35095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3DF16E-49CA-4893-9FDF-69FE850CBD5D}" type="datetimeFigureOut">
              <a:rPr lang="en-US" smtClean="0"/>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21074-23C0-4177-99AC-203C417D2F25}" type="slidenum">
              <a:rPr lang="en-US" smtClean="0"/>
              <a:t>‹#›</a:t>
            </a:fld>
            <a:endParaRPr lang="en-US"/>
          </a:p>
        </p:txBody>
      </p:sp>
    </p:spTree>
    <p:extLst>
      <p:ext uri="{BB962C8B-B14F-4D97-AF65-F5344CB8AC3E}">
        <p14:creationId xmlns:p14="http://schemas.microsoft.com/office/powerpoint/2010/main" val="90909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3DF16E-49CA-4893-9FDF-69FE850CBD5D}" type="datetimeFigureOut">
              <a:rPr lang="en-US" smtClean="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21074-23C0-4177-99AC-203C417D2F25}" type="slidenum">
              <a:rPr lang="en-US" smtClean="0"/>
              <a:t>‹#›</a:t>
            </a:fld>
            <a:endParaRPr lang="en-US"/>
          </a:p>
        </p:txBody>
      </p:sp>
    </p:spTree>
    <p:extLst>
      <p:ext uri="{BB962C8B-B14F-4D97-AF65-F5344CB8AC3E}">
        <p14:creationId xmlns:p14="http://schemas.microsoft.com/office/powerpoint/2010/main" val="548591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DF16E-49CA-4893-9FDF-69FE850CBD5D}" type="datetimeFigureOut">
              <a:rPr lang="en-US" smtClean="0"/>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21074-23C0-4177-99AC-203C417D2F25}" type="slidenum">
              <a:rPr lang="en-US" smtClean="0"/>
              <a:t>‹#›</a:t>
            </a:fld>
            <a:endParaRPr lang="en-US"/>
          </a:p>
        </p:txBody>
      </p:sp>
    </p:spTree>
    <p:extLst>
      <p:ext uri="{BB962C8B-B14F-4D97-AF65-F5344CB8AC3E}">
        <p14:creationId xmlns:p14="http://schemas.microsoft.com/office/powerpoint/2010/main" val="23702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3DF16E-49CA-4893-9FDF-69FE850CBD5D}"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21074-23C0-4177-99AC-203C417D2F25}" type="slidenum">
              <a:rPr lang="en-US" smtClean="0"/>
              <a:t>‹#›</a:t>
            </a:fld>
            <a:endParaRPr lang="en-US"/>
          </a:p>
        </p:txBody>
      </p:sp>
    </p:spTree>
    <p:extLst>
      <p:ext uri="{BB962C8B-B14F-4D97-AF65-F5344CB8AC3E}">
        <p14:creationId xmlns:p14="http://schemas.microsoft.com/office/powerpoint/2010/main" val="2730980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3DF16E-49CA-4893-9FDF-69FE850CBD5D}"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21074-23C0-4177-99AC-203C417D2F25}" type="slidenum">
              <a:rPr lang="en-US" smtClean="0"/>
              <a:t>‹#›</a:t>
            </a:fld>
            <a:endParaRPr lang="en-US"/>
          </a:p>
        </p:txBody>
      </p:sp>
    </p:spTree>
    <p:extLst>
      <p:ext uri="{BB962C8B-B14F-4D97-AF65-F5344CB8AC3E}">
        <p14:creationId xmlns:p14="http://schemas.microsoft.com/office/powerpoint/2010/main" val="278447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DF16E-49CA-4893-9FDF-69FE850CBD5D}" type="datetimeFigureOut">
              <a:rPr lang="en-US" smtClean="0"/>
              <a:t>4/23/2019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21074-23C0-4177-99AC-203C417D2F25}" type="slidenum">
              <a:rPr lang="en-US" smtClean="0"/>
              <a:t>‹#›</a:t>
            </a:fld>
            <a:endParaRPr lang="en-US"/>
          </a:p>
        </p:txBody>
      </p:sp>
    </p:spTree>
    <p:extLst>
      <p:ext uri="{BB962C8B-B14F-4D97-AF65-F5344CB8AC3E}">
        <p14:creationId xmlns:p14="http://schemas.microsoft.com/office/powerpoint/2010/main" val="3164944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www.bioinfo.pte.hu/more/TrEMBL.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eb.expasy.org/docs/swiss-prot_guideline.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niprot.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iubio.bio.indiana.edu/cgi-bin/readseq.cg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Bioinformatics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09319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7692"/>
          </a:xfrm>
        </p:spPr>
        <p:txBody>
          <a:bodyPr/>
          <a:lstStyle/>
          <a:p>
            <a:r>
              <a:rPr lang="en-US" dirty="0" smtClean="0"/>
              <a:t>Databases</a:t>
            </a:r>
            <a:endParaRPr lang="en-US" dirty="0"/>
          </a:p>
        </p:txBody>
      </p:sp>
      <p:sp>
        <p:nvSpPr>
          <p:cNvPr id="3" name="Content Placeholder 2"/>
          <p:cNvSpPr>
            <a:spLocks noGrp="1"/>
          </p:cNvSpPr>
          <p:nvPr>
            <p:ph idx="1"/>
          </p:nvPr>
        </p:nvSpPr>
        <p:spPr>
          <a:xfrm>
            <a:off x="838200" y="1371600"/>
            <a:ext cx="10515600" cy="4805363"/>
          </a:xfrm>
        </p:spPr>
        <p:txBody>
          <a:bodyPr>
            <a:normAutofit/>
          </a:bodyPr>
          <a:lstStyle/>
          <a:p>
            <a:r>
              <a:rPr lang="en-US" sz="2400" dirty="0"/>
              <a:t>Although data retrieval is the main purpose of all databases, biological </a:t>
            </a:r>
            <a:r>
              <a:rPr lang="en-US" sz="2400" dirty="0" smtClean="0"/>
              <a:t>databases often </a:t>
            </a:r>
            <a:r>
              <a:rPr lang="en-US" sz="2400" dirty="0"/>
              <a:t>have a higher level of requirement, known as </a:t>
            </a:r>
            <a:r>
              <a:rPr lang="en-US" sz="2400" i="1" dirty="0">
                <a:solidFill>
                  <a:srgbClr val="FF0000"/>
                </a:solidFill>
              </a:rPr>
              <a:t>knowledge </a:t>
            </a:r>
            <a:r>
              <a:rPr lang="en-US" sz="2400" i="1" dirty="0" smtClean="0">
                <a:solidFill>
                  <a:srgbClr val="FF0000"/>
                </a:solidFill>
              </a:rPr>
              <a:t>discovery</a:t>
            </a:r>
          </a:p>
          <a:p>
            <a:r>
              <a:rPr lang="en-US" sz="2400" i="1" dirty="0">
                <a:solidFill>
                  <a:srgbClr val="FF0000"/>
                </a:solidFill>
              </a:rPr>
              <a:t>knowledge </a:t>
            </a:r>
            <a:r>
              <a:rPr lang="en-US" sz="2400" i="1" dirty="0" smtClean="0">
                <a:solidFill>
                  <a:srgbClr val="FF0000"/>
                </a:solidFill>
              </a:rPr>
              <a:t>discovery </a:t>
            </a:r>
            <a:r>
              <a:rPr lang="en-US" sz="2400" dirty="0" smtClean="0"/>
              <a:t>refers to </a:t>
            </a:r>
            <a:r>
              <a:rPr lang="en-US" sz="2400" dirty="0"/>
              <a:t>the identification of connections between pieces of information that were </a:t>
            </a:r>
            <a:r>
              <a:rPr lang="en-US" sz="2400" dirty="0" smtClean="0"/>
              <a:t>not known </a:t>
            </a:r>
            <a:r>
              <a:rPr lang="en-US" sz="2400" dirty="0"/>
              <a:t>when the information was first entered</a:t>
            </a:r>
            <a:r>
              <a:rPr lang="en-US" sz="2400" dirty="0" smtClean="0"/>
              <a:t>.</a:t>
            </a:r>
          </a:p>
          <a:p>
            <a:r>
              <a:rPr lang="en-US" sz="2400" dirty="0"/>
              <a:t>For example, databases </a:t>
            </a:r>
            <a:r>
              <a:rPr lang="en-US" sz="2400" dirty="0" smtClean="0"/>
              <a:t>containing raw sequence information can perform extra computational tasks </a:t>
            </a:r>
            <a:r>
              <a:rPr lang="en-US" sz="2400" dirty="0"/>
              <a:t>to </a:t>
            </a:r>
            <a:r>
              <a:rPr lang="en-US" sz="2400" dirty="0" smtClean="0"/>
              <a:t>identify </a:t>
            </a:r>
            <a:r>
              <a:rPr lang="en-US" sz="2400" dirty="0" smtClean="0">
                <a:solidFill>
                  <a:srgbClr val="FF0000"/>
                </a:solidFill>
              </a:rPr>
              <a:t>sequence</a:t>
            </a:r>
            <a:r>
              <a:rPr lang="en-US" sz="2400" dirty="0">
                <a:solidFill>
                  <a:srgbClr val="FF0000"/>
                </a:solidFill>
              </a:rPr>
              <a:t> </a:t>
            </a:r>
            <a:r>
              <a:rPr lang="en-US" sz="2400" dirty="0" smtClean="0">
                <a:solidFill>
                  <a:srgbClr val="FF0000"/>
                </a:solidFill>
              </a:rPr>
              <a:t>homology or conserved motifs</a:t>
            </a:r>
            <a:r>
              <a:rPr lang="en-US" sz="2400" dirty="0" smtClean="0"/>
              <a:t>.</a:t>
            </a:r>
          </a:p>
          <a:p>
            <a:r>
              <a:rPr lang="en-US" sz="2400" dirty="0" smtClean="0"/>
              <a:t>These features facilitate the discovery of new biological insights </a:t>
            </a:r>
            <a:r>
              <a:rPr lang="en-US" sz="2400" dirty="0"/>
              <a:t>from raw data</a:t>
            </a:r>
            <a:r>
              <a:rPr lang="en-US" sz="2400" dirty="0" smtClean="0"/>
              <a:t>.</a:t>
            </a:r>
          </a:p>
          <a:p>
            <a:r>
              <a:rPr lang="en-US" sz="2400" dirty="0"/>
              <a:t>Originally, databases all used a </a:t>
            </a:r>
            <a:r>
              <a:rPr lang="en-US" sz="2400" dirty="0">
                <a:solidFill>
                  <a:srgbClr val="FF0000"/>
                </a:solidFill>
              </a:rPr>
              <a:t>flat file format</a:t>
            </a:r>
            <a:r>
              <a:rPr lang="en-US" sz="2400" dirty="0"/>
              <a:t>, which is a long text file that </a:t>
            </a:r>
            <a:r>
              <a:rPr lang="en-US" sz="2400" dirty="0" smtClean="0"/>
              <a:t>contains many </a:t>
            </a:r>
            <a:r>
              <a:rPr lang="en-US" sz="2400" dirty="0"/>
              <a:t>entries separated by a </a:t>
            </a:r>
            <a:r>
              <a:rPr lang="en-US" sz="2400" i="1" dirty="0"/>
              <a:t>delimiter</a:t>
            </a:r>
            <a:r>
              <a:rPr lang="en-US" sz="2400" dirty="0"/>
              <a:t>, a special character such as a vertical bar </a:t>
            </a:r>
            <a:r>
              <a:rPr lang="en-US" sz="2400" dirty="0" smtClean="0"/>
              <a:t>(|). Within </a:t>
            </a:r>
            <a:r>
              <a:rPr lang="en-US" sz="2400" dirty="0"/>
              <a:t>each entry are a number of fields separated by tabs or commas.</a:t>
            </a:r>
          </a:p>
        </p:txBody>
      </p:sp>
    </p:spTree>
    <p:extLst>
      <p:ext uri="{BB962C8B-B14F-4D97-AF65-F5344CB8AC3E}">
        <p14:creationId xmlns:p14="http://schemas.microsoft.com/office/powerpoint/2010/main" val="1788734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197"/>
            <a:ext cx="10515600" cy="980123"/>
          </a:xfrm>
        </p:spPr>
        <p:txBody>
          <a:bodyPr/>
          <a:lstStyle/>
          <a:p>
            <a:r>
              <a:rPr lang="en-US" dirty="0" smtClean="0"/>
              <a:t>Biological databases</a:t>
            </a:r>
            <a:endParaRPr lang="en-US" dirty="0"/>
          </a:p>
        </p:txBody>
      </p:sp>
      <p:sp>
        <p:nvSpPr>
          <p:cNvPr id="3" name="Content Placeholder 2"/>
          <p:cNvSpPr>
            <a:spLocks noGrp="1"/>
          </p:cNvSpPr>
          <p:nvPr>
            <p:ph idx="1"/>
          </p:nvPr>
        </p:nvSpPr>
        <p:spPr>
          <a:xfrm>
            <a:off x="838200" y="1107440"/>
            <a:ext cx="10515600" cy="5069523"/>
          </a:xfrm>
        </p:spPr>
        <p:txBody>
          <a:bodyPr>
            <a:normAutofit/>
          </a:bodyPr>
          <a:lstStyle/>
          <a:p>
            <a:pPr>
              <a:lnSpc>
                <a:spcPct val="100000"/>
              </a:lnSpc>
            </a:pPr>
            <a:r>
              <a:rPr lang="en-US" sz="2400" dirty="0"/>
              <a:t>Based on their contents, biological databases can be roughly divided into </a:t>
            </a:r>
            <a:r>
              <a:rPr lang="en-US" sz="2400" dirty="0" smtClean="0"/>
              <a:t>three categories</a:t>
            </a:r>
            <a:r>
              <a:rPr lang="en-US" sz="2400" dirty="0"/>
              <a:t>: </a:t>
            </a:r>
            <a:r>
              <a:rPr lang="en-US" sz="2400" i="1" dirty="0">
                <a:solidFill>
                  <a:srgbClr val="FF0000"/>
                </a:solidFill>
              </a:rPr>
              <a:t>primary databases, secondary databases, and specialized </a:t>
            </a:r>
            <a:r>
              <a:rPr lang="en-US" sz="2400" i="1" dirty="0" smtClean="0">
                <a:solidFill>
                  <a:srgbClr val="FF0000"/>
                </a:solidFill>
              </a:rPr>
              <a:t>databases</a:t>
            </a:r>
          </a:p>
          <a:p>
            <a:pPr>
              <a:lnSpc>
                <a:spcPct val="100000"/>
              </a:lnSpc>
            </a:pPr>
            <a:r>
              <a:rPr lang="en-US" sz="2400" i="1" dirty="0">
                <a:solidFill>
                  <a:srgbClr val="FF0000"/>
                </a:solidFill>
              </a:rPr>
              <a:t>Primary databases </a:t>
            </a:r>
            <a:r>
              <a:rPr lang="en-US" sz="2400" dirty="0"/>
              <a:t>contain original biological data. They are archives of </a:t>
            </a:r>
            <a:r>
              <a:rPr lang="en-US" sz="2400" dirty="0" smtClean="0"/>
              <a:t>raw sequence or </a:t>
            </a:r>
            <a:r>
              <a:rPr lang="en-US" sz="2400" dirty="0"/>
              <a:t>structural data submitted by the scientific community. </a:t>
            </a:r>
            <a:r>
              <a:rPr lang="en-US" sz="2400" dirty="0" err="1">
                <a:solidFill>
                  <a:srgbClr val="FF0000"/>
                </a:solidFill>
              </a:rPr>
              <a:t>GenBank</a:t>
            </a:r>
            <a:r>
              <a:rPr lang="en-US" sz="2400" dirty="0">
                <a:solidFill>
                  <a:srgbClr val="FF0000"/>
                </a:solidFill>
              </a:rPr>
              <a:t> </a:t>
            </a:r>
            <a:r>
              <a:rPr lang="en-US" sz="2400" dirty="0"/>
              <a:t>and </a:t>
            </a:r>
            <a:r>
              <a:rPr lang="en-US" sz="2400" dirty="0">
                <a:solidFill>
                  <a:srgbClr val="FF0000"/>
                </a:solidFill>
              </a:rPr>
              <a:t>Protein </a:t>
            </a:r>
            <a:r>
              <a:rPr lang="en-US" sz="2400" dirty="0" smtClean="0">
                <a:solidFill>
                  <a:srgbClr val="FF0000"/>
                </a:solidFill>
              </a:rPr>
              <a:t>Data Bank </a:t>
            </a:r>
            <a:r>
              <a:rPr lang="en-US" sz="2400" dirty="0">
                <a:solidFill>
                  <a:srgbClr val="FF0000"/>
                </a:solidFill>
              </a:rPr>
              <a:t>(PDB</a:t>
            </a:r>
            <a:r>
              <a:rPr lang="en-US" sz="2400" dirty="0" smtClean="0">
                <a:solidFill>
                  <a:srgbClr val="FF0000"/>
                </a:solidFill>
              </a:rPr>
              <a:t>)</a:t>
            </a:r>
          </a:p>
          <a:p>
            <a:pPr>
              <a:lnSpc>
                <a:spcPct val="100000"/>
              </a:lnSpc>
            </a:pPr>
            <a:r>
              <a:rPr lang="en-US" sz="2400" i="1" dirty="0">
                <a:solidFill>
                  <a:srgbClr val="FF0000"/>
                </a:solidFill>
              </a:rPr>
              <a:t>Secondary databases </a:t>
            </a:r>
            <a:r>
              <a:rPr lang="en-US" sz="2400" dirty="0"/>
              <a:t>contain </a:t>
            </a:r>
            <a:r>
              <a:rPr lang="en-US" sz="2400" dirty="0" smtClean="0"/>
              <a:t>computationally processed </a:t>
            </a:r>
            <a:r>
              <a:rPr lang="en-US" sz="2400" dirty="0"/>
              <a:t>or manually curated information, based on original </a:t>
            </a:r>
            <a:r>
              <a:rPr lang="en-US" sz="2400" dirty="0" smtClean="0"/>
              <a:t>information from </a:t>
            </a:r>
            <a:r>
              <a:rPr lang="en-US" sz="2400" dirty="0"/>
              <a:t>primary databases. Translated protein sequence </a:t>
            </a:r>
            <a:r>
              <a:rPr lang="en-US" sz="2400" dirty="0" smtClean="0"/>
              <a:t>databases ,</a:t>
            </a:r>
            <a:r>
              <a:rPr lang="en-US" sz="2400" dirty="0" smtClean="0">
                <a:solidFill>
                  <a:srgbClr val="FF0000"/>
                </a:solidFill>
              </a:rPr>
              <a:t>SWISS-</a:t>
            </a:r>
            <a:r>
              <a:rPr lang="en-US" sz="2400" dirty="0" err="1" smtClean="0">
                <a:solidFill>
                  <a:srgbClr val="FF0000"/>
                </a:solidFill>
              </a:rPr>
              <a:t>Prot</a:t>
            </a:r>
            <a:r>
              <a:rPr lang="en-US" sz="2400" dirty="0" smtClean="0">
                <a:solidFill>
                  <a:srgbClr val="FF0000"/>
                </a:solidFill>
              </a:rPr>
              <a:t> </a:t>
            </a:r>
            <a:r>
              <a:rPr lang="en-US" sz="2400" dirty="0">
                <a:solidFill>
                  <a:srgbClr val="FF0000"/>
                </a:solidFill>
              </a:rPr>
              <a:t>and </a:t>
            </a:r>
            <a:r>
              <a:rPr lang="en-US" sz="2400" dirty="0" smtClean="0">
                <a:solidFill>
                  <a:srgbClr val="FF0000"/>
                </a:solidFill>
              </a:rPr>
              <a:t>Protein Information </a:t>
            </a:r>
            <a:r>
              <a:rPr lang="en-US" sz="2400" dirty="0">
                <a:solidFill>
                  <a:srgbClr val="FF0000"/>
                </a:solidFill>
              </a:rPr>
              <a:t>Resources (PIR</a:t>
            </a:r>
            <a:r>
              <a:rPr lang="en-US" sz="2400" dirty="0" smtClean="0">
                <a:solidFill>
                  <a:srgbClr val="FF0000"/>
                </a:solidFill>
              </a:rPr>
              <a:t>)</a:t>
            </a:r>
          </a:p>
          <a:p>
            <a:pPr>
              <a:lnSpc>
                <a:spcPct val="100000"/>
              </a:lnSpc>
            </a:pPr>
            <a:r>
              <a:rPr lang="en-US" sz="2400" dirty="0">
                <a:solidFill>
                  <a:srgbClr val="FF0000"/>
                </a:solidFill>
              </a:rPr>
              <a:t>Specialized databases </a:t>
            </a:r>
            <a:r>
              <a:rPr lang="en-US" sz="2400" dirty="0"/>
              <a:t>are those that </a:t>
            </a:r>
            <a:r>
              <a:rPr lang="en-US" sz="2400" dirty="0" smtClean="0"/>
              <a:t>cater to </a:t>
            </a:r>
            <a:r>
              <a:rPr lang="en-US" sz="2400" dirty="0"/>
              <a:t>a particular research interest. For example, </a:t>
            </a:r>
            <a:r>
              <a:rPr lang="en-US" sz="2400" dirty="0" err="1" smtClean="0">
                <a:solidFill>
                  <a:srgbClr val="FF0000"/>
                </a:solidFill>
              </a:rPr>
              <a:t>Flybase</a:t>
            </a:r>
            <a:r>
              <a:rPr lang="en-US" sz="2400" dirty="0" smtClean="0">
                <a:solidFill>
                  <a:srgbClr val="FF0000"/>
                </a:solidFill>
              </a:rPr>
              <a:t> </a:t>
            </a:r>
            <a:r>
              <a:rPr lang="en-US" sz="2400" dirty="0" smtClean="0"/>
              <a:t>and </a:t>
            </a:r>
            <a:r>
              <a:rPr lang="en-US" sz="2400" dirty="0">
                <a:solidFill>
                  <a:srgbClr val="FF0000"/>
                </a:solidFill>
              </a:rPr>
              <a:t>HIV</a:t>
            </a:r>
            <a:r>
              <a:rPr lang="en-US" sz="2400" dirty="0"/>
              <a:t> sequence </a:t>
            </a:r>
            <a:r>
              <a:rPr lang="en-US" sz="2400" dirty="0" smtClean="0"/>
              <a:t>database are databases </a:t>
            </a:r>
            <a:r>
              <a:rPr lang="en-US" sz="2400" dirty="0"/>
              <a:t>that specialize in a particular </a:t>
            </a:r>
            <a:r>
              <a:rPr lang="en-US" sz="2400" dirty="0" smtClean="0"/>
              <a:t>organism or </a:t>
            </a:r>
            <a:r>
              <a:rPr lang="en-US" sz="2400" dirty="0"/>
              <a:t>a particular type of data</a:t>
            </a:r>
            <a:r>
              <a:rPr lang="en-US" sz="2400" dirty="0" smtClean="0"/>
              <a:t>.</a:t>
            </a:r>
          </a:p>
        </p:txBody>
      </p:sp>
    </p:spTree>
    <p:extLst>
      <p:ext uri="{BB962C8B-B14F-4D97-AF65-F5344CB8AC3E}">
        <p14:creationId xmlns:p14="http://schemas.microsoft.com/office/powerpoint/2010/main" val="3739730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69807" y="0"/>
            <a:ext cx="6528753" cy="6843771"/>
          </a:xfrm>
          <a:prstGeom prst="rect">
            <a:avLst/>
          </a:prstGeom>
        </p:spPr>
      </p:pic>
    </p:spTree>
    <p:extLst>
      <p:ext uri="{BB962C8B-B14F-4D97-AF65-F5344CB8AC3E}">
        <p14:creationId xmlns:p14="http://schemas.microsoft.com/office/powerpoint/2010/main" val="2097482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6880"/>
            <a:ext cx="10515600" cy="5740083"/>
          </a:xfrm>
        </p:spPr>
        <p:txBody>
          <a:bodyPr>
            <a:normAutofit/>
          </a:bodyPr>
          <a:lstStyle/>
          <a:p>
            <a:r>
              <a:rPr lang="en-US" sz="2400" i="1" dirty="0">
                <a:solidFill>
                  <a:srgbClr val="FF0000"/>
                </a:solidFill>
              </a:rPr>
              <a:t>Primary </a:t>
            </a:r>
            <a:r>
              <a:rPr lang="en-US" sz="2400" i="1" dirty="0" smtClean="0">
                <a:solidFill>
                  <a:srgbClr val="FF0000"/>
                </a:solidFill>
              </a:rPr>
              <a:t>databases</a:t>
            </a:r>
            <a:r>
              <a:rPr lang="en-US" sz="2400" i="1" dirty="0" smtClean="0"/>
              <a:t>: </a:t>
            </a:r>
            <a:r>
              <a:rPr lang="en-US" sz="2400" dirty="0" smtClean="0"/>
              <a:t>There </a:t>
            </a:r>
            <a:r>
              <a:rPr lang="en-US" sz="2400" dirty="0"/>
              <a:t>are three major public sequence databases that store </a:t>
            </a:r>
            <a:r>
              <a:rPr lang="en-US" sz="2400" dirty="0" smtClean="0"/>
              <a:t>raw nucleic </a:t>
            </a:r>
            <a:r>
              <a:rPr lang="en-US" sz="2400" dirty="0"/>
              <a:t>acid </a:t>
            </a:r>
            <a:r>
              <a:rPr lang="en-US" sz="2400" dirty="0" smtClean="0"/>
              <a:t>sequence data </a:t>
            </a:r>
            <a:r>
              <a:rPr lang="en-US" sz="2400" dirty="0"/>
              <a:t>produced and submitted by researchers worldwide: </a:t>
            </a:r>
            <a:r>
              <a:rPr lang="en-US" sz="2400" dirty="0" err="1">
                <a:solidFill>
                  <a:srgbClr val="FF0000"/>
                </a:solidFill>
              </a:rPr>
              <a:t>GenBank</a:t>
            </a:r>
            <a:r>
              <a:rPr lang="en-US" sz="2400" dirty="0"/>
              <a:t>, the </a:t>
            </a:r>
            <a:r>
              <a:rPr lang="en-US" sz="2400" dirty="0" smtClean="0"/>
              <a:t>European Molecular </a:t>
            </a:r>
            <a:r>
              <a:rPr lang="en-US" sz="2400" dirty="0"/>
              <a:t>Biology Laboratory (</a:t>
            </a:r>
            <a:r>
              <a:rPr lang="en-US" sz="2400" dirty="0">
                <a:solidFill>
                  <a:srgbClr val="FF0000"/>
                </a:solidFill>
              </a:rPr>
              <a:t>EMBL</a:t>
            </a:r>
            <a:r>
              <a:rPr lang="en-US" sz="2400" dirty="0"/>
              <a:t>) database and the DNA Data Bank of </a:t>
            </a:r>
            <a:r>
              <a:rPr lang="en-US" sz="2400" dirty="0" smtClean="0"/>
              <a:t>Japan (</a:t>
            </a:r>
            <a:r>
              <a:rPr lang="en-US" sz="2400" dirty="0" smtClean="0">
                <a:solidFill>
                  <a:srgbClr val="FF0000"/>
                </a:solidFill>
              </a:rPr>
              <a:t>DDBJ</a:t>
            </a:r>
            <a:r>
              <a:rPr lang="en-US" sz="2400" dirty="0"/>
              <a:t>), which are all freely available on the Internet</a:t>
            </a:r>
            <a:r>
              <a:rPr lang="en-US" sz="2400" dirty="0" smtClean="0"/>
              <a:t>.</a:t>
            </a:r>
          </a:p>
          <a:p>
            <a:r>
              <a:rPr lang="en-US" sz="2400" dirty="0" smtClean="0"/>
              <a:t>sequence </a:t>
            </a:r>
            <a:r>
              <a:rPr lang="en-US" sz="2400" dirty="0"/>
              <a:t>submission to either </a:t>
            </a:r>
            <a:r>
              <a:rPr lang="en-US" sz="2400" dirty="0" err="1">
                <a:solidFill>
                  <a:srgbClr val="FF0000"/>
                </a:solidFill>
              </a:rPr>
              <a:t>GenBank</a:t>
            </a:r>
            <a:r>
              <a:rPr lang="en-US" sz="2400" dirty="0"/>
              <a:t>, </a:t>
            </a:r>
            <a:r>
              <a:rPr lang="en-US" sz="2400" dirty="0">
                <a:solidFill>
                  <a:srgbClr val="FF0000"/>
                </a:solidFill>
              </a:rPr>
              <a:t>EMBL</a:t>
            </a:r>
            <a:r>
              <a:rPr lang="en-US" sz="2400" dirty="0"/>
              <a:t>, or </a:t>
            </a:r>
            <a:r>
              <a:rPr lang="en-US" sz="2400" dirty="0">
                <a:solidFill>
                  <a:srgbClr val="FF0000"/>
                </a:solidFill>
              </a:rPr>
              <a:t>DDBJ</a:t>
            </a:r>
            <a:r>
              <a:rPr lang="en-US" sz="2400" dirty="0"/>
              <a:t> is a </a:t>
            </a:r>
            <a:r>
              <a:rPr lang="en-US" sz="2400" dirty="0" smtClean="0"/>
              <a:t>precondition for </a:t>
            </a:r>
            <a:r>
              <a:rPr lang="en-US" sz="2400" dirty="0"/>
              <a:t>publication in most scientific journals to ensure the fundamental </a:t>
            </a:r>
            <a:r>
              <a:rPr lang="en-US" sz="2400" dirty="0" smtClean="0"/>
              <a:t>molecular data </a:t>
            </a:r>
            <a:r>
              <a:rPr lang="en-US" sz="2400" dirty="0"/>
              <a:t>to be made freely available</a:t>
            </a:r>
            <a:r>
              <a:rPr lang="en-US" sz="2400" dirty="0" smtClean="0"/>
              <a:t>.</a:t>
            </a:r>
          </a:p>
          <a:p>
            <a:r>
              <a:rPr lang="en-US" sz="2400" dirty="0"/>
              <a:t>They together constitute the </a:t>
            </a:r>
            <a:r>
              <a:rPr lang="en-US" sz="2400" dirty="0">
                <a:solidFill>
                  <a:srgbClr val="FF0000"/>
                </a:solidFill>
              </a:rPr>
              <a:t>International </a:t>
            </a:r>
            <a:r>
              <a:rPr lang="en-US" sz="2400" dirty="0" smtClean="0">
                <a:solidFill>
                  <a:srgbClr val="FF0000"/>
                </a:solidFill>
              </a:rPr>
              <a:t>Nucleotide Sequence </a:t>
            </a:r>
            <a:r>
              <a:rPr lang="en-US" sz="2400" dirty="0">
                <a:solidFill>
                  <a:srgbClr val="FF0000"/>
                </a:solidFill>
              </a:rPr>
              <a:t>Database Collaboration</a:t>
            </a:r>
            <a:r>
              <a:rPr lang="en-US" sz="2400" dirty="0"/>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7960" y="5157152"/>
            <a:ext cx="2896928" cy="124809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400" y="4966429"/>
            <a:ext cx="3103880" cy="162953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108" y="4591368"/>
            <a:ext cx="1653571" cy="2042160"/>
          </a:xfrm>
          <a:prstGeom prst="rect">
            <a:avLst/>
          </a:prstGeom>
        </p:spPr>
      </p:pic>
    </p:spTree>
    <p:extLst>
      <p:ext uri="{BB962C8B-B14F-4D97-AF65-F5344CB8AC3E}">
        <p14:creationId xmlns:p14="http://schemas.microsoft.com/office/powerpoint/2010/main" val="1806808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3520"/>
            <a:ext cx="10515600" cy="5953443"/>
          </a:xfrm>
        </p:spPr>
        <p:txBody>
          <a:bodyPr/>
          <a:lstStyle/>
          <a:p>
            <a:r>
              <a:rPr lang="en-US" i="1" dirty="0">
                <a:solidFill>
                  <a:srgbClr val="FF0000"/>
                </a:solidFill>
              </a:rPr>
              <a:t>Primary databases</a:t>
            </a:r>
            <a:r>
              <a:rPr lang="en-US" i="1" dirty="0"/>
              <a:t>: </a:t>
            </a:r>
            <a:r>
              <a:rPr lang="en-US" dirty="0" smtClean="0"/>
              <a:t>for </a:t>
            </a:r>
            <a:r>
              <a:rPr lang="en-US" dirty="0"/>
              <a:t>the three-dimensional structures of biological </a:t>
            </a:r>
            <a:r>
              <a:rPr lang="en-US" dirty="0" smtClean="0"/>
              <a:t>macromolecules, there </a:t>
            </a:r>
            <a:r>
              <a:rPr lang="en-US" dirty="0"/>
              <a:t>is only one centralized database, the PDB</a:t>
            </a:r>
            <a:r>
              <a:rPr lang="en-US" dirty="0" smtClean="0"/>
              <a:t>.</a:t>
            </a:r>
          </a:p>
          <a:p>
            <a:r>
              <a:rPr lang="en-US" dirty="0"/>
              <a:t>This database archives atomic </a:t>
            </a:r>
            <a:r>
              <a:rPr lang="en-US" dirty="0" smtClean="0"/>
              <a:t>coordinates of </a:t>
            </a:r>
            <a:r>
              <a:rPr lang="en-US" dirty="0"/>
              <a:t>macromolecules (both proteins and nucleic acids) determined by </a:t>
            </a:r>
            <a:r>
              <a:rPr lang="en-US" dirty="0" smtClean="0"/>
              <a:t>x-ray crystallography </a:t>
            </a:r>
            <a:r>
              <a:rPr lang="en-US" dirty="0"/>
              <a:t>and NMR. It uses a flat file format to represent protein name, </a:t>
            </a:r>
            <a:r>
              <a:rPr lang="en-US" dirty="0" smtClean="0"/>
              <a:t>authors, experimental </a:t>
            </a:r>
            <a:r>
              <a:rPr lang="en-US" dirty="0"/>
              <a:t>details, secondary structure, cofactors, and atomic coordinates</a:t>
            </a:r>
            <a:r>
              <a:rPr lang="en-US" dirty="0" smtClean="0"/>
              <a:t>.</a:t>
            </a:r>
          </a:p>
          <a:p>
            <a:r>
              <a:rPr lang="en-US" dirty="0" smtClean="0"/>
              <a:t>The web </a:t>
            </a:r>
            <a:r>
              <a:rPr lang="en-US" dirty="0"/>
              <a:t>interface of PDB also provides viewing tools for simple image manipulation.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760" y="4759642"/>
            <a:ext cx="2743200" cy="752475"/>
          </a:xfrm>
          <a:prstGeom prst="rect">
            <a:avLst/>
          </a:prstGeom>
        </p:spPr>
      </p:pic>
      <p:pic>
        <p:nvPicPr>
          <p:cNvPr id="5" name="Picture 4"/>
          <p:cNvPicPr>
            <a:picLocks noChangeAspect="1"/>
          </p:cNvPicPr>
          <p:nvPr/>
        </p:nvPicPr>
        <p:blipFill>
          <a:blip r:embed="rId4"/>
          <a:stretch>
            <a:fillRect/>
          </a:stretch>
        </p:blipFill>
        <p:spPr>
          <a:xfrm>
            <a:off x="7098030" y="3780790"/>
            <a:ext cx="2777490" cy="2967404"/>
          </a:xfrm>
          <a:prstGeom prst="rect">
            <a:avLst/>
          </a:prstGeom>
        </p:spPr>
      </p:pic>
    </p:spTree>
    <p:extLst>
      <p:ext uri="{BB962C8B-B14F-4D97-AF65-F5344CB8AC3E}">
        <p14:creationId xmlns:p14="http://schemas.microsoft.com/office/powerpoint/2010/main" val="2993929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485"/>
            <a:ext cx="10515600" cy="661035"/>
          </a:xfrm>
        </p:spPr>
        <p:txBody>
          <a:bodyPr>
            <a:normAutofit fontScale="90000"/>
          </a:bodyPr>
          <a:lstStyle/>
          <a:p>
            <a:r>
              <a:rPr lang="en-US" dirty="0"/>
              <a:t>Secondary Databases</a:t>
            </a:r>
          </a:p>
        </p:txBody>
      </p:sp>
      <p:sp>
        <p:nvSpPr>
          <p:cNvPr id="3" name="Content Placeholder 2"/>
          <p:cNvSpPr>
            <a:spLocks noGrp="1"/>
          </p:cNvSpPr>
          <p:nvPr>
            <p:ph idx="1"/>
          </p:nvPr>
        </p:nvSpPr>
        <p:spPr>
          <a:xfrm>
            <a:off x="838200" y="985520"/>
            <a:ext cx="10515600" cy="5191443"/>
          </a:xfrm>
        </p:spPr>
        <p:txBody>
          <a:bodyPr>
            <a:normAutofit/>
          </a:bodyPr>
          <a:lstStyle/>
          <a:p>
            <a:r>
              <a:rPr lang="en-US" sz="2400" dirty="0"/>
              <a:t>Sequence annotation information in the primary database is often minimal. </a:t>
            </a:r>
            <a:r>
              <a:rPr lang="en-US" sz="2400" dirty="0" smtClean="0"/>
              <a:t>To turn </a:t>
            </a:r>
            <a:r>
              <a:rPr lang="en-US" sz="2400" dirty="0"/>
              <a:t>the raw sequence information into more sophisticated biological </a:t>
            </a:r>
            <a:r>
              <a:rPr lang="en-US" sz="2400" dirty="0" smtClean="0"/>
              <a:t>knowledge, much </a:t>
            </a:r>
            <a:r>
              <a:rPr lang="en-US" sz="2400" dirty="0" err="1"/>
              <a:t>postprocessing</a:t>
            </a:r>
            <a:r>
              <a:rPr lang="en-US" sz="2400" dirty="0"/>
              <a:t> of the sequence information is needed</a:t>
            </a:r>
            <a:r>
              <a:rPr lang="en-US" sz="2400" dirty="0" smtClean="0"/>
              <a:t>.</a:t>
            </a:r>
          </a:p>
          <a:p>
            <a:r>
              <a:rPr lang="en-US" sz="2400" i="1" dirty="0">
                <a:solidFill>
                  <a:srgbClr val="FF0000"/>
                </a:solidFill>
              </a:rPr>
              <a:t>secondary </a:t>
            </a:r>
            <a:r>
              <a:rPr lang="en-US" sz="2400" i="1" dirty="0" smtClean="0">
                <a:solidFill>
                  <a:srgbClr val="FF0000"/>
                </a:solidFill>
              </a:rPr>
              <a:t>databases </a:t>
            </a:r>
            <a:r>
              <a:rPr lang="en-US" sz="2400" dirty="0" smtClean="0"/>
              <a:t>contain </a:t>
            </a:r>
            <a:r>
              <a:rPr lang="en-US" sz="2400" dirty="0"/>
              <a:t>computationally processed sequence </a:t>
            </a:r>
            <a:r>
              <a:rPr lang="en-US" sz="2400" dirty="0" smtClean="0"/>
              <a:t>information derived </a:t>
            </a:r>
            <a:r>
              <a:rPr lang="en-US" sz="2400" dirty="0"/>
              <a:t>from the primary databases</a:t>
            </a:r>
            <a:r>
              <a:rPr lang="en-US" sz="2400" dirty="0" smtClean="0"/>
              <a:t>.</a:t>
            </a:r>
          </a:p>
          <a:p>
            <a:r>
              <a:rPr lang="en-US" sz="2400" dirty="0"/>
              <a:t>some are simple archives </a:t>
            </a:r>
            <a:r>
              <a:rPr lang="en-US" sz="2400" dirty="0" smtClean="0"/>
              <a:t>of translated </a:t>
            </a:r>
            <a:r>
              <a:rPr lang="en-US" sz="2400" dirty="0"/>
              <a:t>sequence data </a:t>
            </a:r>
            <a:r>
              <a:rPr lang="en-US" sz="2400" dirty="0" smtClean="0"/>
              <a:t>from identified </a:t>
            </a:r>
            <a:r>
              <a:rPr lang="en-US" sz="2400" dirty="0"/>
              <a:t>open reading frames </a:t>
            </a:r>
            <a:r>
              <a:rPr lang="en-US" sz="2400" dirty="0" smtClean="0"/>
              <a:t>in DNA.</a:t>
            </a:r>
            <a:r>
              <a:rPr lang="en-US" sz="2400" dirty="0"/>
              <a:t> </a:t>
            </a:r>
            <a:r>
              <a:rPr lang="en-US" sz="2400" dirty="0" smtClean="0"/>
              <a:t>Like </a:t>
            </a:r>
            <a:r>
              <a:rPr lang="en-US" sz="2400" i="1" dirty="0" err="1">
                <a:solidFill>
                  <a:srgbClr val="FF0000"/>
                </a:solidFill>
              </a:rPr>
              <a:t>TrEMBL</a:t>
            </a:r>
            <a:r>
              <a:rPr lang="en-US" sz="2400" dirty="0"/>
              <a:t>, a database of</a:t>
            </a:r>
            <a:r>
              <a:rPr lang="en-US" sz="2400" dirty="0" smtClean="0"/>
              <a:t> </a:t>
            </a:r>
            <a:r>
              <a:rPr lang="en-US" sz="2400" dirty="0"/>
              <a:t>translated nucleic acid sequences stored in the EMBL database</a:t>
            </a:r>
            <a:r>
              <a:rPr lang="en-US" sz="2400" dirty="0" smtClean="0"/>
              <a:t>.</a:t>
            </a:r>
          </a:p>
          <a:p>
            <a:r>
              <a:rPr lang="en-US" sz="2400" dirty="0">
                <a:hlinkClick r:id="rId2"/>
              </a:rPr>
              <a:t>http://</a:t>
            </a:r>
            <a:r>
              <a:rPr lang="en-US" sz="2400" dirty="0" smtClean="0">
                <a:hlinkClick r:id="rId2"/>
              </a:rPr>
              <a:t>www.bioinfo.pte.hu/more/TrEMBL.htm</a:t>
            </a:r>
            <a:endParaRPr lang="en-US" sz="2400" dirty="0" smtClean="0"/>
          </a:p>
          <a:p>
            <a:endParaRPr lang="en-US" sz="2400" dirty="0" smtClean="0"/>
          </a:p>
          <a:p>
            <a:endParaRPr lang="en-US" sz="2400" dirty="0"/>
          </a:p>
          <a:p>
            <a:endParaRPr lang="fa-IR" sz="2400" dirty="0" smtClean="0"/>
          </a:p>
        </p:txBody>
      </p:sp>
      <p:pic>
        <p:nvPicPr>
          <p:cNvPr id="4" name="Picture 3"/>
          <p:cNvPicPr>
            <a:picLocks noChangeAspect="1"/>
          </p:cNvPicPr>
          <p:nvPr/>
        </p:nvPicPr>
        <p:blipFill>
          <a:blip r:embed="rId3"/>
          <a:stretch>
            <a:fillRect/>
          </a:stretch>
        </p:blipFill>
        <p:spPr>
          <a:xfrm>
            <a:off x="4948845" y="5265526"/>
            <a:ext cx="1928550" cy="1325667"/>
          </a:xfrm>
          <a:prstGeom prst="rect">
            <a:avLst/>
          </a:prstGeom>
        </p:spPr>
      </p:pic>
    </p:spTree>
    <p:extLst>
      <p:ext uri="{BB962C8B-B14F-4D97-AF65-F5344CB8AC3E}">
        <p14:creationId xmlns:p14="http://schemas.microsoft.com/office/powerpoint/2010/main" val="1915446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485"/>
            <a:ext cx="10515600" cy="661035"/>
          </a:xfrm>
        </p:spPr>
        <p:txBody>
          <a:bodyPr>
            <a:normAutofit fontScale="90000"/>
          </a:bodyPr>
          <a:lstStyle/>
          <a:p>
            <a:r>
              <a:rPr lang="en-US" dirty="0"/>
              <a:t>Secondary Databases</a:t>
            </a:r>
          </a:p>
        </p:txBody>
      </p:sp>
      <p:sp>
        <p:nvSpPr>
          <p:cNvPr id="3" name="Content Placeholder 2"/>
          <p:cNvSpPr>
            <a:spLocks noGrp="1"/>
          </p:cNvSpPr>
          <p:nvPr>
            <p:ph idx="1"/>
          </p:nvPr>
        </p:nvSpPr>
        <p:spPr>
          <a:xfrm>
            <a:off x="767080" y="1676717"/>
            <a:ext cx="10515600" cy="3931603"/>
          </a:xfrm>
        </p:spPr>
        <p:txBody>
          <a:bodyPr>
            <a:normAutofit/>
          </a:bodyPr>
          <a:lstStyle/>
          <a:p>
            <a:r>
              <a:rPr lang="en-US" sz="2000" i="1" dirty="0" smtClean="0">
                <a:solidFill>
                  <a:srgbClr val="FF0000"/>
                </a:solidFill>
              </a:rPr>
              <a:t>SWISS-PROT</a:t>
            </a:r>
            <a:r>
              <a:rPr lang="en-US" sz="2000" dirty="0"/>
              <a:t>, which </a:t>
            </a:r>
            <a:r>
              <a:rPr lang="en-US" sz="2000" dirty="0" smtClean="0"/>
              <a:t>provides</a:t>
            </a:r>
            <a:r>
              <a:rPr lang="fa-IR" sz="2000" dirty="0" smtClean="0"/>
              <a:t> </a:t>
            </a:r>
            <a:r>
              <a:rPr lang="en-US" sz="2000" dirty="0" smtClean="0"/>
              <a:t>detailed </a:t>
            </a:r>
            <a:r>
              <a:rPr lang="en-US" sz="2000" dirty="0"/>
              <a:t>sequence annotation that includes structure, function, and protein </a:t>
            </a:r>
            <a:r>
              <a:rPr lang="en-US" sz="2000" dirty="0" smtClean="0"/>
              <a:t>family</a:t>
            </a:r>
            <a:r>
              <a:rPr lang="fa-IR" sz="2000" dirty="0" smtClean="0"/>
              <a:t> </a:t>
            </a:r>
            <a:r>
              <a:rPr lang="en-US" sz="2000" dirty="0" smtClean="0"/>
              <a:t>assignment.</a:t>
            </a:r>
          </a:p>
          <a:p>
            <a:r>
              <a:rPr lang="en-US" sz="2000" dirty="0"/>
              <a:t>The </a:t>
            </a:r>
            <a:r>
              <a:rPr lang="en-US" sz="2000" dirty="0" smtClean="0"/>
              <a:t>protein annotation </a:t>
            </a:r>
            <a:r>
              <a:rPr lang="en-US" sz="2000" dirty="0"/>
              <a:t>includes function, domain structure, catalytic sites, cofactor </a:t>
            </a:r>
            <a:r>
              <a:rPr lang="en-US" sz="2000" dirty="0" smtClean="0"/>
              <a:t>binding, posttranslational </a:t>
            </a:r>
            <a:r>
              <a:rPr lang="en-US" sz="2000" dirty="0"/>
              <a:t>modification, metabolic pathway information, disease </a:t>
            </a:r>
            <a:r>
              <a:rPr lang="en-US" sz="2000" dirty="0" smtClean="0"/>
              <a:t>association, and </a:t>
            </a:r>
            <a:r>
              <a:rPr lang="en-US" sz="2000" dirty="0"/>
              <a:t>similarity with other sequences</a:t>
            </a:r>
            <a:r>
              <a:rPr lang="en-US" sz="2000" dirty="0" smtClean="0"/>
              <a:t>.</a:t>
            </a:r>
          </a:p>
          <a:p>
            <a:r>
              <a:rPr lang="en-US" sz="2000" dirty="0"/>
              <a:t>Much of this information is obtained </a:t>
            </a:r>
            <a:r>
              <a:rPr lang="en-US" sz="2000" dirty="0" err="1" smtClean="0"/>
              <a:t>fromscientific</a:t>
            </a:r>
            <a:r>
              <a:rPr lang="en-US" sz="2000" dirty="0"/>
              <a:t> </a:t>
            </a:r>
            <a:r>
              <a:rPr lang="en-US" sz="2000" dirty="0" smtClean="0"/>
              <a:t>literature </a:t>
            </a:r>
            <a:r>
              <a:rPr lang="en-US" sz="2000" dirty="0"/>
              <a:t>and entered by database curators</a:t>
            </a:r>
            <a:r>
              <a:rPr lang="en-US" sz="2000" dirty="0" smtClean="0"/>
              <a:t>.</a:t>
            </a:r>
          </a:p>
          <a:p>
            <a:r>
              <a:rPr lang="en-US" sz="2000" dirty="0"/>
              <a:t>The data record also provides </a:t>
            </a:r>
            <a:r>
              <a:rPr lang="en-US" sz="2000" dirty="0" err="1" smtClean="0"/>
              <a:t>crossreferencing</a:t>
            </a:r>
            <a:r>
              <a:rPr lang="en-US" sz="2000" dirty="0"/>
              <a:t> </a:t>
            </a:r>
            <a:r>
              <a:rPr lang="en-US" sz="2000" dirty="0" smtClean="0"/>
              <a:t>links </a:t>
            </a:r>
            <a:r>
              <a:rPr lang="en-US" sz="2000" dirty="0"/>
              <a:t>to other online resources of interest</a:t>
            </a:r>
            <a:r>
              <a:rPr lang="en-US" sz="2000" dirty="0" smtClean="0"/>
              <a:t>.</a:t>
            </a:r>
          </a:p>
          <a:p>
            <a:r>
              <a:rPr lang="en-US" sz="2000" dirty="0"/>
              <a:t>very </a:t>
            </a:r>
            <a:r>
              <a:rPr lang="en-US" sz="2000" dirty="0" smtClean="0"/>
              <a:t>low redundancy </a:t>
            </a:r>
            <a:r>
              <a:rPr lang="en-US" sz="2000" dirty="0"/>
              <a:t>and high level of integration with other primary and secondary </a:t>
            </a:r>
            <a:r>
              <a:rPr lang="en-US" sz="2000" dirty="0" smtClean="0"/>
              <a:t>databases make </a:t>
            </a:r>
            <a:r>
              <a:rPr lang="en-US" sz="2000" dirty="0"/>
              <a:t>SWISS-PROT very popular among biologists</a:t>
            </a:r>
            <a:r>
              <a:rPr lang="en-US" sz="2000" dirty="0" smtClean="0"/>
              <a:t>.</a:t>
            </a:r>
          </a:p>
          <a:p>
            <a:r>
              <a:rPr lang="en-US" sz="2000" dirty="0">
                <a:hlinkClick r:id="rId2"/>
              </a:rPr>
              <a:t>https://</a:t>
            </a:r>
            <a:r>
              <a:rPr lang="en-US" sz="2000" dirty="0" smtClean="0">
                <a:hlinkClick r:id="rId2"/>
              </a:rPr>
              <a:t>web.expasy.org/docs/swiss-prot_guideline.html</a:t>
            </a:r>
            <a:endParaRPr lang="en-US" sz="2000" dirty="0" smtClean="0"/>
          </a:p>
        </p:txBody>
      </p:sp>
      <p:pic>
        <p:nvPicPr>
          <p:cNvPr id="4" name="Picture 3"/>
          <p:cNvPicPr>
            <a:picLocks noChangeAspect="1"/>
          </p:cNvPicPr>
          <p:nvPr/>
        </p:nvPicPr>
        <p:blipFill>
          <a:blip r:embed="rId3"/>
          <a:stretch>
            <a:fillRect/>
          </a:stretch>
        </p:blipFill>
        <p:spPr>
          <a:xfrm>
            <a:off x="7900670" y="5042217"/>
            <a:ext cx="2628900" cy="1257300"/>
          </a:xfrm>
          <a:prstGeom prst="rect">
            <a:avLst/>
          </a:prstGeom>
        </p:spPr>
      </p:pic>
    </p:spTree>
    <p:extLst>
      <p:ext uri="{BB962C8B-B14F-4D97-AF65-F5344CB8AC3E}">
        <p14:creationId xmlns:p14="http://schemas.microsoft.com/office/powerpoint/2010/main" val="247318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485"/>
            <a:ext cx="10515600" cy="661035"/>
          </a:xfrm>
        </p:spPr>
        <p:txBody>
          <a:bodyPr>
            <a:normAutofit fontScale="90000"/>
          </a:bodyPr>
          <a:lstStyle/>
          <a:p>
            <a:r>
              <a:rPr lang="en-US" dirty="0"/>
              <a:t>Secondary Databases</a:t>
            </a:r>
          </a:p>
        </p:txBody>
      </p:sp>
      <p:sp>
        <p:nvSpPr>
          <p:cNvPr id="3" name="Content Placeholder 2"/>
          <p:cNvSpPr>
            <a:spLocks noGrp="1"/>
          </p:cNvSpPr>
          <p:nvPr>
            <p:ph idx="1"/>
          </p:nvPr>
        </p:nvSpPr>
        <p:spPr>
          <a:xfrm>
            <a:off x="767080" y="1676717"/>
            <a:ext cx="10515600" cy="3931603"/>
          </a:xfrm>
        </p:spPr>
        <p:txBody>
          <a:bodyPr>
            <a:normAutofit/>
          </a:bodyPr>
          <a:lstStyle/>
          <a:p>
            <a:r>
              <a:rPr lang="en-US" sz="2000" dirty="0"/>
              <a:t>A recent effort to combine </a:t>
            </a:r>
            <a:r>
              <a:rPr lang="en-US" sz="2000" dirty="0">
                <a:solidFill>
                  <a:srgbClr val="FF0000"/>
                </a:solidFill>
              </a:rPr>
              <a:t>SWISS-PROT</a:t>
            </a:r>
            <a:r>
              <a:rPr lang="en-US" sz="2000" dirty="0"/>
              <a:t>, </a:t>
            </a:r>
            <a:r>
              <a:rPr lang="en-US" sz="2000" dirty="0" err="1">
                <a:solidFill>
                  <a:srgbClr val="FF0000"/>
                </a:solidFill>
              </a:rPr>
              <a:t>TrEMBL</a:t>
            </a:r>
            <a:r>
              <a:rPr lang="en-US" sz="2000" dirty="0"/>
              <a:t>, and </a:t>
            </a:r>
            <a:r>
              <a:rPr lang="en-US" sz="2000" dirty="0">
                <a:solidFill>
                  <a:srgbClr val="FF0000"/>
                </a:solidFill>
              </a:rPr>
              <a:t>PIR</a:t>
            </a:r>
            <a:r>
              <a:rPr lang="en-US" sz="2000" dirty="0"/>
              <a:t> led to the creation of </a:t>
            </a:r>
            <a:r>
              <a:rPr lang="en-US" sz="2000" dirty="0" smtClean="0"/>
              <a:t>the </a:t>
            </a:r>
            <a:r>
              <a:rPr lang="en-US" sz="2000" dirty="0" err="1" smtClean="0">
                <a:solidFill>
                  <a:srgbClr val="00B0F0"/>
                </a:solidFill>
              </a:rPr>
              <a:t>UniProt</a:t>
            </a:r>
            <a:r>
              <a:rPr lang="en-US" sz="2000" dirty="0" smtClean="0">
                <a:solidFill>
                  <a:srgbClr val="00B0F0"/>
                </a:solidFill>
              </a:rPr>
              <a:t> </a:t>
            </a:r>
            <a:r>
              <a:rPr lang="en-US" sz="2000" dirty="0"/>
              <a:t>database, which has larger coverage than any one of the three databases </a:t>
            </a:r>
            <a:r>
              <a:rPr lang="en-US" sz="2000" dirty="0" smtClean="0"/>
              <a:t>while at </a:t>
            </a:r>
            <a:r>
              <a:rPr lang="en-US" sz="2000" dirty="0"/>
              <a:t>the same time maintaining the original SWISS-PROT feature of low </a:t>
            </a:r>
            <a:r>
              <a:rPr lang="en-US" sz="2000" dirty="0" smtClean="0"/>
              <a:t>redundancy, cross-references</a:t>
            </a:r>
            <a:r>
              <a:rPr lang="en-US" sz="2000" dirty="0"/>
              <a:t>, and a high quality of annotation</a:t>
            </a:r>
            <a:r>
              <a:rPr lang="en-US" sz="2000" dirty="0" smtClean="0"/>
              <a:t>.</a:t>
            </a:r>
          </a:p>
          <a:p>
            <a:r>
              <a:rPr lang="en-US" sz="2000" dirty="0">
                <a:hlinkClick r:id="rId3"/>
              </a:rPr>
              <a:t>https://www.uniprot.org</a:t>
            </a:r>
            <a:r>
              <a:rPr lang="en-US" sz="2000" dirty="0" smtClean="0">
                <a:hlinkClick r:id="rId3"/>
              </a:rPr>
              <a:t>/</a:t>
            </a:r>
            <a:endParaRPr lang="en-US" sz="2000" dirty="0" smtClean="0"/>
          </a:p>
          <a:p>
            <a:r>
              <a:rPr lang="en-US" sz="2000" dirty="0"/>
              <a:t>There are also secondary databases that relate to protein </a:t>
            </a:r>
            <a:endParaRPr lang="en-US" sz="2000" dirty="0" smtClean="0"/>
          </a:p>
          <a:p>
            <a:pPr marL="0" indent="0">
              <a:buNone/>
            </a:pPr>
            <a:r>
              <a:rPr lang="en-US" sz="2000" dirty="0"/>
              <a:t> </a:t>
            </a:r>
            <a:r>
              <a:rPr lang="en-US" sz="2000" dirty="0" smtClean="0"/>
              <a:t>   family classification according </a:t>
            </a:r>
            <a:r>
              <a:rPr lang="en-US" sz="2000" dirty="0"/>
              <a:t>to functions or structures</a:t>
            </a:r>
            <a:r>
              <a:rPr lang="en-US" sz="2000" dirty="0" smtClean="0"/>
              <a:t>.</a:t>
            </a:r>
          </a:p>
          <a:p>
            <a:pPr marL="0" indent="0">
              <a:buNone/>
            </a:pPr>
            <a:endParaRPr lang="en-US" sz="2000" dirty="0" smtClean="0"/>
          </a:p>
          <a:p>
            <a:endParaRPr lang="en-US" sz="2000" dirty="0" smtClean="0"/>
          </a:p>
        </p:txBody>
      </p:sp>
      <p:pic>
        <p:nvPicPr>
          <p:cNvPr id="5" name="Picture 4"/>
          <p:cNvPicPr>
            <a:picLocks noChangeAspect="1"/>
          </p:cNvPicPr>
          <p:nvPr/>
        </p:nvPicPr>
        <p:blipFill>
          <a:blip r:embed="rId4"/>
          <a:stretch>
            <a:fillRect/>
          </a:stretch>
        </p:blipFill>
        <p:spPr>
          <a:xfrm>
            <a:off x="8191500" y="2918618"/>
            <a:ext cx="3162300" cy="1447800"/>
          </a:xfrm>
          <a:prstGeom prst="rect">
            <a:avLst/>
          </a:prstGeom>
        </p:spPr>
      </p:pic>
      <p:pic>
        <p:nvPicPr>
          <p:cNvPr id="6" name="Picture 5"/>
          <p:cNvPicPr>
            <a:picLocks noChangeAspect="1"/>
          </p:cNvPicPr>
          <p:nvPr/>
        </p:nvPicPr>
        <p:blipFill>
          <a:blip r:embed="rId5"/>
          <a:stretch>
            <a:fillRect/>
          </a:stretch>
        </p:blipFill>
        <p:spPr>
          <a:xfrm>
            <a:off x="1132840" y="4823618"/>
            <a:ext cx="2719866" cy="906622"/>
          </a:xfrm>
          <a:prstGeom prst="rect">
            <a:avLst/>
          </a:prstGeom>
        </p:spPr>
      </p:pic>
      <p:pic>
        <p:nvPicPr>
          <p:cNvPr id="7" name="Picture 6"/>
          <p:cNvPicPr>
            <a:picLocks noChangeAspect="1"/>
          </p:cNvPicPr>
          <p:nvPr/>
        </p:nvPicPr>
        <p:blipFill>
          <a:blip r:embed="rId6"/>
          <a:stretch>
            <a:fillRect/>
          </a:stretch>
        </p:blipFill>
        <p:spPr>
          <a:xfrm>
            <a:off x="5027295" y="4851719"/>
            <a:ext cx="3900003" cy="918368"/>
          </a:xfrm>
          <a:prstGeom prst="rect">
            <a:avLst/>
          </a:prstGeom>
        </p:spPr>
      </p:pic>
    </p:spTree>
    <p:extLst>
      <p:ext uri="{BB962C8B-B14F-4D97-AF65-F5344CB8AC3E}">
        <p14:creationId xmlns:p14="http://schemas.microsoft.com/office/powerpoint/2010/main" val="1476633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1515"/>
          </a:xfrm>
        </p:spPr>
        <p:txBody>
          <a:bodyPr>
            <a:normAutofit fontScale="90000"/>
          </a:bodyPr>
          <a:lstStyle/>
          <a:p>
            <a:r>
              <a:rPr lang="en-US" dirty="0"/>
              <a:t>Specialized Databases</a:t>
            </a:r>
          </a:p>
        </p:txBody>
      </p:sp>
      <p:sp>
        <p:nvSpPr>
          <p:cNvPr id="3" name="Content Placeholder 2"/>
          <p:cNvSpPr>
            <a:spLocks noGrp="1"/>
          </p:cNvSpPr>
          <p:nvPr>
            <p:ph idx="1"/>
          </p:nvPr>
        </p:nvSpPr>
        <p:spPr>
          <a:xfrm>
            <a:off x="838200" y="1188720"/>
            <a:ext cx="10515600" cy="4988243"/>
          </a:xfrm>
        </p:spPr>
        <p:txBody>
          <a:bodyPr>
            <a:normAutofit/>
          </a:bodyPr>
          <a:lstStyle/>
          <a:p>
            <a:r>
              <a:rPr lang="en-US" sz="2400" dirty="0"/>
              <a:t>Specialized databases normally serve a specific </a:t>
            </a:r>
            <a:r>
              <a:rPr lang="en-US" sz="2400" dirty="0" smtClean="0"/>
              <a:t>research community or focus on a particular organism</a:t>
            </a:r>
            <a:r>
              <a:rPr lang="en-US" sz="2400" dirty="0"/>
              <a:t>. The content of these databases may be sequences or other types </a:t>
            </a:r>
            <a:r>
              <a:rPr lang="en-US" sz="2400" dirty="0" smtClean="0"/>
              <a:t>of information.</a:t>
            </a:r>
          </a:p>
          <a:p>
            <a:r>
              <a:rPr lang="en-US" sz="2400" dirty="0"/>
              <a:t>The sequences in these databases may overlap with a primary </a:t>
            </a:r>
            <a:r>
              <a:rPr lang="en-US" sz="2400" dirty="0" smtClean="0"/>
              <a:t>database, but </a:t>
            </a:r>
            <a:r>
              <a:rPr lang="en-US" sz="2400" dirty="0"/>
              <a:t>may also have new data submitted directly by authors. Because they are </a:t>
            </a:r>
            <a:r>
              <a:rPr lang="en-US" sz="2400" dirty="0" smtClean="0"/>
              <a:t>often curated </a:t>
            </a:r>
            <a:r>
              <a:rPr lang="en-US" sz="2400" dirty="0"/>
              <a:t>by experts in the field, they may have unique organizations and </a:t>
            </a:r>
            <a:r>
              <a:rPr lang="en-US" sz="2400" dirty="0" smtClean="0"/>
              <a:t>additional annotations </a:t>
            </a:r>
            <a:r>
              <a:rPr lang="en-US" sz="2400" dirty="0"/>
              <a:t>associated with the sequences</a:t>
            </a:r>
            <a:r>
              <a:rPr lang="en-US" sz="2400" dirty="0" smtClean="0"/>
              <a:t>.</a:t>
            </a:r>
          </a:p>
          <a:p>
            <a:r>
              <a:rPr lang="en-US" sz="2400" dirty="0"/>
              <a:t>Many genome databases that are </a:t>
            </a:r>
            <a:r>
              <a:rPr lang="en-US" sz="2400" dirty="0" smtClean="0"/>
              <a:t>taxonomic specific </a:t>
            </a:r>
            <a:r>
              <a:rPr lang="en-US" sz="2400" dirty="0"/>
              <a:t>fall within this category.</a:t>
            </a:r>
          </a:p>
        </p:txBody>
      </p:sp>
      <p:pic>
        <p:nvPicPr>
          <p:cNvPr id="4" name="Picture 3"/>
          <p:cNvPicPr>
            <a:picLocks noChangeAspect="1"/>
          </p:cNvPicPr>
          <p:nvPr/>
        </p:nvPicPr>
        <p:blipFill>
          <a:blip r:embed="rId3"/>
          <a:stretch>
            <a:fillRect/>
          </a:stretch>
        </p:blipFill>
        <p:spPr>
          <a:xfrm>
            <a:off x="381000" y="4175443"/>
            <a:ext cx="2133600" cy="2133600"/>
          </a:xfrm>
          <a:prstGeom prst="rect">
            <a:avLst/>
          </a:prstGeom>
        </p:spPr>
      </p:pic>
      <p:pic>
        <p:nvPicPr>
          <p:cNvPr id="5" name="Picture 4"/>
          <p:cNvPicPr>
            <a:picLocks noChangeAspect="1"/>
          </p:cNvPicPr>
          <p:nvPr/>
        </p:nvPicPr>
        <p:blipFill>
          <a:blip r:embed="rId4"/>
          <a:stretch>
            <a:fillRect/>
          </a:stretch>
        </p:blipFill>
        <p:spPr>
          <a:xfrm>
            <a:off x="2824480" y="5894968"/>
            <a:ext cx="3825751" cy="703263"/>
          </a:xfrm>
          <a:prstGeom prst="rect">
            <a:avLst/>
          </a:prstGeom>
        </p:spPr>
      </p:pic>
      <p:pic>
        <p:nvPicPr>
          <p:cNvPr id="6" name="Picture 5"/>
          <p:cNvPicPr>
            <a:picLocks noChangeAspect="1"/>
          </p:cNvPicPr>
          <p:nvPr/>
        </p:nvPicPr>
        <p:blipFill>
          <a:blip r:embed="rId5"/>
          <a:stretch>
            <a:fillRect/>
          </a:stretch>
        </p:blipFill>
        <p:spPr>
          <a:xfrm>
            <a:off x="2824480" y="4424179"/>
            <a:ext cx="3013075" cy="1470789"/>
          </a:xfrm>
          <a:prstGeom prst="rect">
            <a:avLst/>
          </a:prstGeom>
        </p:spPr>
      </p:pic>
      <p:pic>
        <p:nvPicPr>
          <p:cNvPr id="7" name="Picture 6"/>
          <p:cNvPicPr>
            <a:picLocks noChangeAspect="1"/>
          </p:cNvPicPr>
          <p:nvPr/>
        </p:nvPicPr>
        <p:blipFill>
          <a:blip r:embed="rId6"/>
          <a:stretch>
            <a:fillRect/>
          </a:stretch>
        </p:blipFill>
        <p:spPr>
          <a:xfrm>
            <a:off x="7179310" y="4175443"/>
            <a:ext cx="4762500" cy="2571750"/>
          </a:xfrm>
          <a:prstGeom prst="rect">
            <a:avLst/>
          </a:prstGeom>
        </p:spPr>
      </p:pic>
    </p:spTree>
    <p:extLst>
      <p:ext uri="{BB962C8B-B14F-4D97-AF65-F5344CB8AC3E}">
        <p14:creationId xmlns:p14="http://schemas.microsoft.com/office/powerpoint/2010/main" val="3186512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9115"/>
          </a:xfrm>
        </p:spPr>
        <p:txBody>
          <a:bodyPr>
            <a:normAutofit fontScale="90000"/>
          </a:bodyPr>
          <a:lstStyle/>
          <a:p>
            <a:r>
              <a:rPr lang="en-US" dirty="0"/>
              <a:t>PITFALLS OF BIOLOGICAL DATABASES</a:t>
            </a:r>
          </a:p>
        </p:txBody>
      </p:sp>
      <p:sp>
        <p:nvSpPr>
          <p:cNvPr id="3" name="Content Placeholder 2"/>
          <p:cNvSpPr>
            <a:spLocks noGrp="1"/>
          </p:cNvSpPr>
          <p:nvPr>
            <p:ph idx="1"/>
          </p:nvPr>
        </p:nvSpPr>
        <p:spPr>
          <a:xfrm>
            <a:off x="838200" y="1137920"/>
            <a:ext cx="10845800" cy="5039043"/>
          </a:xfrm>
        </p:spPr>
        <p:txBody>
          <a:bodyPr>
            <a:normAutofit/>
          </a:bodyPr>
          <a:lstStyle/>
          <a:p>
            <a:pPr>
              <a:lnSpc>
                <a:spcPct val="100000"/>
              </a:lnSpc>
            </a:pPr>
            <a:r>
              <a:rPr lang="en-US" sz="2000" dirty="0"/>
              <a:t>One of the problems associated with biological databases is overreliance </a:t>
            </a:r>
            <a:r>
              <a:rPr lang="en-US" sz="2000" dirty="0" smtClean="0"/>
              <a:t>on sequence </a:t>
            </a:r>
            <a:r>
              <a:rPr lang="en-US" sz="2000" dirty="0"/>
              <a:t>information and related annotations, without understanding the </a:t>
            </a:r>
            <a:r>
              <a:rPr lang="en-US" sz="2000" dirty="0" smtClean="0"/>
              <a:t>reliability of </a:t>
            </a:r>
            <a:r>
              <a:rPr lang="en-US" sz="2000" dirty="0"/>
              <a:t>the </a:t>
            </a:r>
            <a:r>
              <a:rPr lang="en-US" sz="2000" dirty="0" smtClean="0"/>
              <a:t>information.</a:t>
            </a:r>
          </a:p>
          <a:p>
            <a:pPr>
              <a:lnSpc>
                <a:spcPct val="100000"/>
              </a:lnSpc>
            </a:pPr>
            <a:r>
              <a:rPr lang="en-US" sz="2000" dirty="0"/>
              <a:t>Redundancy is another major problem affecting primary databases</a:t>
            </a:r>
            <a:r>
              <a:rPr lang="en-US" sz="2000" dirty="0" smtClean="0"/>
              <a:t>.</a:t>
            </a:r>
          </a:p>
          <a:p>
            <a:pPr>
              <a:lnSpc>
                <a:spcPct val="100000"/>
              </a:lnSpc>
            </a:pPr>
            <a:r>
              <a:rPr lang="en-US" sz="2000" dirty="0"/>
              <a:t>The National Center for </a:t>
            </a:r>
            <a:r>
              <a:rPr lang="en-US" sz="2000" dirty="0" smtClean="0"/>
              <a:t>Biotechnology Information </a:t>
            </a:r>
            <a:r>
              <a:rPr lang="en-US" sz="2000" dirty="0"/>
              <a:t>(NCBI) has </a:t>
            </a:r>
            <a:r>
              <a:rPr lang="en-US" sz="2000" dirty="0" smtClean="0"/>
              <a:t>now created </a:t>
            </a:r>
            <a:r>
              <a:rPr lang="en-US" sz="2000" dirty="0"/>
              <a:t>a </a:t>
            </a:r>
            <a:r>
              <a:rPr lang="en-US" sz="2000" i="1" dirty="0" smtClean="0"/>
              <a:t>non redundant </a:t>
            </a:r>
            <a:r>
              <a:rPr lang="en-US" sz="2000" dirty="0"/>
              <a:t>database, called </a:t>
            </a:r>
            <a:r>
              <a:rPr lang="en-US" sz="2000" i="1" dirty="0" err="1" smtClean="0">
                <a:solidFill>
                  <a:srgbClr val="FF0000"/>
                </a:solidFill>
              </a:rPr>
              <a:t>RefSeq</a:t>
            </a:r>
            <a:r>
              <a:rPr lang="en-US" sz="2000" dirty="0" smtClean="0"/>
              <a:t>, in </a:t>
            </a:r>
            <a:r>
              <a:rPr lang="en-US" sz="2000" dirty="0"/>
              <a:t>which identical sequences from the same organism and associated sequence </a:t>
            </a:r>
            <a:r>
              <a:rPr lang="en-US" sz="2000" dirty="0" smtClean="0"/>
              <a:t>fragments are </a:t>
            </a:r>
            <a:r>
              <a:rPr lang="en-US" sz="2000" dirty="0"/>
              <a:t>merged into a single entry</a:t>
            </a:r>
            <a:r>
              <a:rPr lang="en-US" sz="2000" dirty="0" smtClean="0"/>
              <a:t>.</a:t>
            </a:r>
          </a:p>
          <a:p>
            <a:pPr>
              <a:lnSpc>
                <a:spcPct val="100000"/>
              </a:lnSpc>
            </a:pPr>
            <a:r>
              <a:rPr lang="en-US" sz="2000" dirty="0"/>
              <a:t>The other common problem is erroneous annotations. Often, the same </a:t>
            </a:r>
            <a:r>
              <a:rPr lang="en-US" sz="2000" dirty="0" smtClean="0"/>
              <a:t>gene sequence </a:t>
            </a:r>
            <a:r>
              <a:rPr lang="en-US" sz="2000" dirty="0"/>
              <a:t>is found under different names resulting in multiple entries and </a:t>
            </a:r>
            <a:r>
              <a:rPr lang="en-US" sz="2000" dirty="0" smtClean="0"/>
              <a:t>confusion about </a:t>
            </a:r>
            <a:r>
              <a:rPr lang="en-US" sz="2000" dirty="0"/>
              <a:t>the data. Or conversely, unrelated genes bearing the same name are </a:t>
            </a:r>
            <a:r>
              <a:rPr lang="en-US" sz="2000" dirty="0" smtClean="0"/>
              <a:t>found in </a:t>
            </a:r>
            <a:r>
              <a:rPr lang="en-US" sz="2000" dirty="0"/>
              <a:t>the databases. A prominent example of such systems is </a:t>
            </a:r>
            <a:r>
              <a:rPr lang="en-US" sz="2000" i="1" dirty="0"/>
              <a:t>Gene </a:t>
            </a:r>
            <a:r>
              <a:rPr lang="en-US" sz="2000" i="1" dirty="0" smtClean="0"/>
              <a:t>Ontology</a:t>
            </a:r>
            <a:r>
              <a:rPr lang="en-US" sz="2000" dirty="0" smtClean="0"/>
              <a:t>.</a:t>
            </a:r>
          </a:p>
          <a:p>
            <a:pPr>
              <a:lnSpc>
                <a:spcPct val="100000"/>
              </a:lnSpc>
            </a:pPr>
            <a:r>
              <a:rPr lang="en-US" sz="2000" dirty="0"/>
              <a:t>Some of the inconsistencies in annotation could be caused by genuine </a:t>
            </a:r>
            <a:r>
              <a:rPr lang="en-US" sz="2000" dirty="0" smtClean="0"/>
              <a:t>disagreement between </a:t>
            </a:r>
            <a:r>
              <a:rPr lang="en-US" sz="2000" dirty="0"/>
              <a:t>researchers in the field; others may result from imprudent </a:t>
            </a:r>
            <a:r>
              <a:rPr lang="en-US" sz="2000" dirty="0" smtClean="0"/>
              <a:t>assignment of </a:t>
            </a:r>
            <a:r>
              <a:rPr lang="en-US" sz="2000" dirty="0"/>
              <a:t>protein functions by sequence submitters.</a:t>
            </a:r>
          </a:p>
        </p:txBody>
      </p:sp>
    </p:spTree>
    <p:extLst>
      <p:ext uri="{BB962C8B-B14F-4D97-AF65-F5344CB8AC3E}">
        <p14:creationId xmlns:p14="http://schemas.microsoft.com/office/powerpoint/2010/main" val="604937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BIOINFORMATICS?</a:t>
            </a:r>
            <a:endParaRPr lang="en-US" dirty="0"/>
          </a:p>
        </p:txBody>
      </p:sp>
      <p:sp>
        <p:nvSpPr>
          <p:cNvPr id="3" name="Content Placeholder 2"/>
          <p:cNvSpPr>
            <a:spLocks noGrp="1"/>
          </p:cNvSpPr>
          <p:nvPr>
            <p:ph idx="1"/>
          </p:nvPr>
        </p:nvSpPr>
        <p:spPr>
          <a:xfrm>
            <a:off x="838200" y="1452785"/>
            <a:ext cx="10515600" cy="4724178"/>
          </a:xfrm>
        </p:spPr>
        <p:txBody>
          <a:bodyPr>
            <a:normAutofit/>
          </a:bodyPr>
          <a:lstStyle/>
          <a:p>
            <a:pPr>
              <a:lnSpc>
                <a:spcPct val="100000"/>
              </a:lnSpc>
            </a:pPr>
            <a:r>
              <a:rPr lang="en-US" sz="2400" dirty="0" err="1"/>
              <a:t>Luscombe</a:t>
            </a:r>
            <a:r>
              <a:rPr lang="en-US" sz="2400" dirty="0"/>
              <a:t> et </a:t>
            </a:r>
            <a:r>
              <a:rPr lang="en-US" sz="2400" dirty="0" smtClean="0"/>
              <a:t>al: </a:t>
            </a:r>
            <a:r>
              <a:rPr lang="en-US" sz="2400" dirty="0"/>
              <a:t>union of </a:t>
            </a:r>
            <a:r>
              <a:rPr lang="en-US" sz="2400" dirty="0" smtClean="0"/>
              <a:t>biology and </a:t>
            </a:r>
            <a:r>
              <a:rPr lang="en-US" sz="2400" dirty="0"/>
              <a:t>informatics: </a:t>
            </a:r>
            <a:r>
              <a:rPr lang="en-US" sz="2400" i="1" dirty="0"/>
              <a:t>bioinformatics </a:t>
            </a:r>
            <a:r>
              <a:rPr lang="en-US" sz="2400" dirty="0"/>
              <a:t>involves the technology that uses computers </a:t>
            </a:r>
            <a:r>
              <a:rPr lang="en-US" sz="2400" dirty="0" smtClean="0"/>
              <a:t>for storage</a:t>
            </a:r>
            <a:r>
              <a:rPr lang="en-US" sz="2400" dirty="0"/>
              <a:t>, retrieval, manipulation, and distribution of information related to </a:t>
            </a:r>
            <a:r>
              <a:rPr lang="en-US" sz="2400" dirty="0" smtClean="0"/>
              <a:t>biological macromolecules </a:t>
            </a:r>
            <a:r>
              <a:rPr lang="en-US" sz="2400" dirty="0"/>
              <a:t>such as DNA, RNA, and </a:t>
            </a:r>
            <a:r>
              <a:rPr lang="en-US" sz="2400" dirty="0" smtClean="0"/>
              <a:t>proteins</a:t>
            </a:r>
          </a:p>
          <a:p>
            <a:pPr>
              <a:lnSpc>
                <a:spcPct val="100000"/>
              </a:lnSpc>
            </a:pPr>
            <a:r>
              <a:rPr lang="en-US" sz="2400" dirty="0" smtClean="0"/>
              <a:t>Difference between </a:t>
            </a:r>
            <a:r>
              <a:rPr lang="en-US" sz="2400" i="1" dirty="0" smtClean="0"/>
              <a:t>Bioinformatics </a:t>
            </a:r>
            <a:r>
              <a:rPr lang="en-US" sz="2400" dirty="0" smtClean="0"/>
              <a:t>and </a:t>
            </a:r>
            <a:r>
              <a:rPr lang="en-US" sz="2400" i="1" dirty="0" smtClean="0"/>
              <a:t>Computational Biology</a:t>
            </a:r>
            <a:endParaRPr lang="en-US" sz="2400" dirty="0" smtClean="0"/>
          </a:p>
          <a:p>
            <a:pPr>
              <a:lnSpc>
                <a:spcPct val="100000"/>
              </a:lnSpc>
            </a:pPr>
            <a:r>
              <a:rPr lang="en-US" sz="2400" dirty="0"/>
              <a:t>computational biology encompasses all biological </a:t>
            </a:r>
            <a:r>
              <a:rPr lang="en-US" sz="2400" dirty="0" smtClean="0"/>
              <a:t>areas that </a:t>
            </a:r>
            <a:r>
              <a:rPr lang="en-US" sz="2400" dirty="0"/>
              <a:t>involve </a:t>
            </a:r>
            <a:r>
              <a:rPr lang="en-US" sz="2400" dirty="0" smtClean="0"/>
              <a:t>computation</a:t>
            </a:r>
          </a:p>
          <a:p>
            <a:pPr>
              <a:lnSpc>
                <a:spcPct val="100000"/>
              </a:lnSpc>
            </a:pPr>
            <a:r>
              <a:rPr lang="en-US" sz="2400" i="1" dirty="0" smtClean="0"/>
              <a:t>Alternative definition: </a:t>
            </a:r>
            <a:r>
              <a:rPr lang="en-US" sz="2400" dirty="0"/>
              <a:t>one version defines </a:t>
            </a:r>
            <a:r>
              <a:rPr lang="en-US" sz="2400" i="1" dirty="0"/>
              <a:t>bioinformatics </a:t>
            </a:r>
            <a:r>
              <a:rPr lang="en-US" sz="2400" dirty="0"/>
              <a:t>as the development </a:t>
            </a:r>
            <a:r>
              <a:rPr lang="en-US" sz="2400" dirty="0" smtClean="0"/>
              <a:t>and application </a:t>
            </a:r>
            <a:r>
              <a:rPr lang="en-US" sz="2400" dirty="0"/>
              <a:t>of computational tools in managing </a:t>
            </a:r>
            <a:r>
              <a:rPr lang="en-US" sz="2400" i="1" dirty="0"/>
              <a:t>all kinds </a:t>
            </a:r>
            <a:r>
              <a:rPr lang="en-US" sz="2400" dirty="0"/>
              <a:t>of biological data, </a:t>
            </a:r>
            <a:r>
              <a:rPr lang="en-US" sz="2400" dirty="0" smtClean="0"/>
              <a:t>whereas </a:t>
            </a:r>
            <a:r>
              <a:rPr lang="en-US" sz="2400" i="1" dirty="0" smtClean="0"/>
              <a:t>computational </a:t>
            </a:r>
            <a:r>
              <a:rPr lang="en-US" sz="2400" i="1" dirty="0"/>
              <a:t>biology </a:t>
            </a:r>
            <a:r>
              <a:rPr lang="en-US" sz="2400" dirty="0"/>
              <a:t>is more confined to the theoretical development of </a:t>
            </a:r>
            <a:r>
              <a:rPr lang="en-US" sz="2400" dirty="0" smtClean="0"/>
              <a:t>algorithms used </a:t>
            </a:r>
            <a:r>
              <a:rPr lang="en-US" sz="2400" dirty="0"/>
              <a:t>for bioinformatics</a:t>
            </a:r>
            <a:endParaRPr lang="en-US" sz="2400" i="1" dirty="0" smtClean="0"/>
          </a:p>
        </p:txBody>
      </p:sp>
    </p:spTree>
    <p:extLst>
      <p:ext uri="{BB962C8B-B14F-4D97-AF65-F5344CB8AC3E}">
        <p14:creationId xmlns:p14="http://schemas.microsoft.com/office/powerpoint/2010/main" val="893654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186221"/>
            <a:ext cx="10515600" cy="837510"/>
          </a:xfrm>
        </p:spPr>
        <p:txBody>
          <a:bodyPr>
            <a:normAutofit/>
          </a:bodyPr>
          <a:lstStyle/>
          <a:p>
            <a:r>
              <a:rPr lang="en-US" sz="3200" dirty="0"/>
              <a:t>INFORMATION RETRIEVAL FROM BIOLOGICAL DATABASES</a:t>
            </a:r>
          </a:p>
        </p:txBody>
      </p:sp>
      <p:sp>
        <p:nvSpPr>
          <p:cNvPr id="3" name="Content Placeholder 2"/>
          <p:cNvSpPr>
            <a:spLocks noGrp="1"/>
          </p:cNvSpPr>
          <p:nvPr>
            <p:ph idx="1"/>
          </p:nvPr>
        </p:nvSpPr>
        <p:spPr>
          <a:xfrm>
            <a:off x="838200" y="1023731"/>
            <a:ext cx="10515600" cy="5153232"/>
          </a:xfrm>
        </p:spPr>
        <p:txBody>
          <a:bodyPr>
            <a:normAutofit fontScale="92500" lnSpcReduction="20000"/>
          </a:bodyPr>
          <a:lstStyle/>
          <a:p>
            <a:r>
              <a:rPr lang="en-US" dirty="0"/>
              <a:t>major goal in developing databases is to provide efficient and </a:t>
            </a:r>
            <a:r>
              <a:rPr lang="en-US" dirty="0" smtClean="0"/>
              <a:t>user friendly access </a:t>
            </a:r>
            <a:r>
              <a:rPr lang="en-US" dirty="0"/>
              <a:t>to the data stored</a:t>
            </a:r>
            <a:r>
              <a:rPr lang="en-US" dirty="0" smtClean="0"/>
              <a:t>.</a:t>
            </a:r>
          </a:p>
          <a:p>
            <a:r>
              <a:rPr lang="en-US" dirty="0"/>
              <a:t>The most popular retrieval systems for biological databases are </a:t>
            </a:r>
            <a:r>
              <a:rPr lang="en-US" dirty="0" err="1" smtClean="0">
                <a:solidFill>
                  <a:srgbClr val="FF0000"/>
                </a:solidFill>
              </a:rPr>
              <a:t>Entrez</a:t>
            </a:r>
            <a:r>
              <a:rPr lang="en-US" dirty="0" smtClean="0">
                <a:solidFill>
                  <a:srgbClr val="FF0000"/>
                </a:solidFill>
              </a:rPr>
              <a:t> </a:t>
            </a:r>
            <a:r>
              <a:rPr lang="en-US" dirty="0"/>
              <a:t>that provide access to multiple databases </a:t>
            </a:r>
            <a:r>
              <a:rPr lang="en-US" dirty="0" smtClean="0"/>
              <a:t>for retrieval </a:t>
            </a:r>
            <a:r>
              <a:rPr lang="en-US" dirty="0"/>
              <a:t>of integrated search results</a:t>
            </a:r>
            <a:r>
              <a:rPr lang="en-US" dirty="0" smtClean="0"/>
              <a:t>.</a:t>
            </a:r>
          </a:p>
          <a:p>
            <a:r>
              <a:rPr lang="en-US" dirty="0"/>
              <a:t>To </a:t>
            </a:r>
            <a:r>
              <a:rPr lang="en-US" dirty="0" smtClean="0"/>
              <a:t>perform complex </a:t>
            </a:r>
            <a:r>
              <a:rPr lang="en-US" dirty="0"/>
              <a:t>queries in a database often requires the use of Boolean </a:t>
            </a:r>
            <a:r>
              <a:rPr lang="en-US" dirty="0" smtClean="0"/>
              <a:t>operators (AND, OR, NOT)</a:t>
            </a:r>
          </a:p>
          <a:p>
            <a:r>
              <a:rPr lang="en-US" dirty="0"/>
              <a:t>The NCBI developed and maintains </a:t>
            </a:r>
            <a:r>
              <a:rPr lang="en-US" dirty="0" err="1"/>
              <a:t>Entrez</a:t>
            </a:r>
            <a:r>
              <a:rPr lang="en-US" dirty="0"/>
              <a:t>, a biological database retrieval </a:t>
            </a:r>
            <a:r>
              <a:rPr lang="en-US" dirty="0" smtClean="0"/>
              <a:t>system. It </a:t>
            </a:r>
            <a:r>
              <a:rPr lang="en-US" dirty="0"/>
              <a:t>is a gateway that allows text-based searches for a wide variety of data, </a:t>
            </a:r>
            <a:r>
              <a:rPr lang="en-US" dirty="0" smtClean="0"/>
              <a:t>including annotated </a:t>
            </a:r>
            <a:r>
              <a:rPr lang="en-US" dirty="0"/>
              <a:t>genetic sequence information, structural information, as well as </a:t>
            </a:r>
            <a:r>
              <a:rPr lang="en-US" dirty="0" smtClean="0"/>
              <a:t>citations and </a:t>
            </a:r>
            <a:r>
              <a:rPr lang="en-US" dirty="0"/>
              <a:t>abstracts, full papers, and taxonomic data</a:t>
            </a:r>
            <a:r>
              <a:rPr lang="en-US" dirty="0" smtClean="0"/>
              <a:t>.</a:t>
            </a:r>
          </a:p>
          <a:p>
            <a:r>
              <a:rPr lang="en-US" dirty="0"/>
              <a:t>The key feature of </a:t>
            </a:r>
            <a:r>
              <a:rPr lang="en-US" dirty="0" err="1"/>
              <a:t>Entrez</a:t>
            </a:r>
            <a:r>
              <a:rPr lang="en-US" dirty="0"/>
              <a:t> is its ability </a:t>
            </a:r>
            <a:r>
              <a:rPr lang="en-US" dirty="0" smtClean="0"/>
              <a:t>to integrate </a:t>
            </a:r>
            <a:r>
              <a:rPr lang="en-US" dirty="0"/>
              <a:t>information, which comes from cross-referencing between NCBI </a:t>
            </a:r>
            <a:r>
              <a:rPr lang="en-US" dirty="0" smtClean="0"/>
              <a:t>databases based </a:t>
            </a:r>
            <a:r>
              <a:rPr lang="en-US" dirty="0"/>
              <a:t>on preexisting and logical relationships between individual entries.</a:t>
            </a:r>
            <a:endParaRPr lang="en-US" dirty="0" smtClean="0"/>
          </a:p>
          <a:p>
            <a:endParaRPr lang="en-US" dirty="0"/>
          </a:p>
        </p:txBody>
      </p:sp>
    </p:spTree>
    <p:extLst>
      <p:ext uri="{BB962C8B-B14F-4D97-AF65-F5344CB8AC3E}">
        <p14:creationId xmlns:p14="http://schemas.microsoft.com/office/powerpoint/2010/main" val="2008874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363160"/>
            <a:ext cx="12192001" cy="6266240"/>
          </a:xfrm>
          <a:prstGeom prst="rect">
            <a:avLst/>
          </a:prstGeom>
        </p:spPr>
      </p:pic>
    </p:spTree>
    <p:extLst>
      <p:ext uri="{BB962C8B-B14F-4D97-AF65-F5344CB8AC3E}">
        <p14:creationId xmlns:p14="http://schemas.microsoft.com/office/powerpoint/2010/main" val="1263725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lstStyle/>
          <a:p>
            <a:r>
              <a:rPr lang="en-US" sz="3600" dirty="0" err="1"/>
              <a:t>GenBank</a:t>
            </a:r>
            <a:r>
              <a:rPr lang="en-US" sz="3600" dirty="0"/>
              <a:t> Sequence Format</a:t>
            </a:r>
            <a:endParaRPr lang="en-US" dirty="0"/>
          </a:p>
        </p:txBody>
      </p:sp>
      <p:sp>
        <p:nvSpPr>
          <p:cNvPr id="3" name="Content Placeholder 2"/>
          <p:cNvSpPr>
            <a:spLocks noGrp="1"/>
          </p:cNvSpPr>
          <p:nvPr>
            <p:ph idx="1"/>
          </p:nvPr>
        </p:nvSpPr>
        <p:spPr>
          <a:xfrm>
            <a:off x="838200" y="1028700"/>
            <a:ext cx="10515600" cy="5148263"/>
          </a:xfrm>
        </p:spPr>
        <p:txBody>
          <a:bodyPr>
            <a:normAutofit/>
          </a:bodyPr>
          <a:lstStyle/>
          <a:p>
            <a:r>
              <a:rPr lang="en-US" sz="2400" dirty="0"/>
              <a:t>To </a:t>
            </a:r>
            <a:r>
              <a:rPr lang="en-US" sz="2400" dirty="0" smtClean="0"/>
              <a:t>search </a:t>
            </a:r>
            <a:r>
              <a:rPr lang="en-US" sz="2400" dirty="0" err="1" smtClean="0"/>
              <a:t>GenBank</a:t>
            </a:r>
            <a:r>
              <a:rPr lang="en-US" sz="2400" dirty="0" smtClean="0"/>
              <a:t> effectively </a:t>
            </a:r>
            <a:r>
              <a:rPr lang="en-US" sz="2400" dirty="0"/>
              <a:t>using the </a:t>
            </a:r>
            <a:r>
              <a:rPr lang="en-US" sz="2400" dirty="0" smtClean="0"/>
              <a:t>text based method requires an understanding of </a:t>
            </a:r>
            <a:r>
              <a:rPr lang="en-US" sz="2400" dirty="0"/>
              <a:t>the </a:t>
            </a:r>
            <a:r>
              <a:rPr lang="en-US" sz="2400" dirty="0" err="1"/>
              <a:t>GenBank</a:t>
            </a:r>
            <a:r>
              <a:rPr lang="en-US" sz="2400" dirty="0"/>
              <a:t> sequence format</a:t>
            </a:r>
            <a:r>
              <a:rPr lang="en-US" sz="2400" dirty="0" smtClean="0"/>
              <a:t>.</a:t>
            </a:r>
          </a:p>
          <a:p>
            <a:r>
              <a:rPr lang="en-US" sz="2400" dirty="0"/>
              <a:t>The </a:t>
            </a:r>
            <a:r>
              <a:rPr lang="en-US" sz="2400" dirty="0" smtClean="0"/>
              <a:t>resulting flat </a:t>
            </a:r>
            <a:r>
              <a:rPr lang="en-US" sz="2400" dirty="0"/>
              <a:t>files contain three sections – </a:t>
            </a:r>
            <a:r>
              <a:rPr lang="en-US" sz="2400" dirty="0">
                <a:solidFill>
                  <a:srgbClr val="FF0000"/>
                </a:solidFill>
              </a:rPr>
              <a:t>Header, Features, and Sequence </a:t>
            </a:r>
            <a:r>
              <a:rPr lang="en-US" sz="2400" dirty="0" smtClean="0"/>
              <a:t>entry.</a:t>
            </a:r>
          </a:p>
          <a:p>
            <a:r>
              <a:rPr lang="en-US" sz="2400" dirty="0" smtClean="0"/>
              <a:t>The Header section </a:t>
            </a:r>
            <a:r>
              <a:rPr lang="en-US" sz="2400" dirty="0"/>
              <a:t>describes the origin of </a:t>
            </a:r>
            <a:r>
              <a:rPr lang="en-US" sz="2400" dirty="0" smtClean="0"/>
              <a:t>the sequence</a:t>
            </a:r>
            <a:r>
              <a:rPr lang="en-US" sz="2400" dirty="0"/>
              <a:t>, identification of the </a:t>
            </a:r>
            <a:r>
              <a:rPr lang="en-US" sz="2400" dirty="0" smtClean="0"/>
              <a:t>organism, and </a:t>
            </a:r>
            <a:r>
              <a:rPr lang="en-US" sz="2400" dirty="0"/>
              <a:t>unique identifiers associated with the record</a:t>
            </a:r>
            <a:r>
              <a:rPr lang="en-US" sz="2400" dirty="0" smtClean="0"/>
              <a:t>.</a:t>
            </a:r>
          </a:p>
          <a:p>
            <a:r>
              <a:rPr lang="en-US" sz="2400" dirty="0"/>
              <a:t>The top line of the </a:t>
            </a:r>
            <a:r>
              <a:rPr lang="en-US" sz="2400" dirty="0" smtClean="0"/>
              <a:t>Header section </a:t>
            </a:r>
            <a:r>
              <a:rPr lang="en-US" sz="2400" dirty="0"/>
              <a:t>is the Locus, which contains a unique database identifier for a sequence </a:t>
            </a:r>
            <a:r>
              <a:rPr lang="en-US" sz="2400" dirty="0" smtClean="0"/>
              <a:t>location in </a:t>
            </a:r>
            <a:r>
              <a:rPr lang="en-US" sz="2400" dirty="0"/>
              <a:t>the </a:t>
            </a:r>
            <a:r>
              <a:rPr lang="en-US" sz="2400" dirty="0" smtClean="0"/>
              <a:t>database</a:t>
            </a:r>
          </a:p>
          <a:p>
            <a:r>
              <a:rPr lang="en-US" sz="2400" dirty="0"/>
              <a:t>The identifier is followed by </a:t>
            </a:r>
            <a:r>
              <a:rPr lang="en-US" sz="2400" dirty="0" smtClean="0"/>
              <a:t>sequence length </a:t>
            </a:r>
            <a:r>
              <a:rPr lang="en-US" sz="2400" dirty="0"/>
              <a:t>and molecule type (e.g., DNA or RNA). This is followed by a three-letter </a:t>
            </a:r>
            <a:r>
              <a:rPr lang="en-US" sz="2400" dirty="0" smtClean="0"/>
              <a:t>code for </a:t>
            </a:r>
            <a:r>
              <a:rPr lang="en-US" sz="2400" dirty="0" err="1"/>
              <a:t>GenBank</a:t>
            </a:r>
            <a:r>
              <a:rPr lang="en-US" sz="2400" dirty="0"/>
              <a:t> divisions</a:t>
            </a:r>
            <a:r>
              <a:rPr lang="en-US" sz="2400" dirty="0" smtClean="0"/>
              <a:t>.</a:t>
            </a:r>
          </a:p>
          <a:p>
            <a:r>
              <a:rPr lang="en-US" sz="2400" dirty="0">
                <a:solidFill>
                  <a:srgbClr val="FF0000"/>
                </a:solidFill>
              </a:rPr>
              <a:t>PLN</a:t>
            </a:r>
            <a:r>
              <a:rPr lang="en-US" sz="2400" dirty="0"/>
              <a:t> for plant, fungal, and algal sequences; </a:t>
            </a:r>
            <a:r>
              <a:rPr lang="en-US" sz="2400" dirty="0">
                <a:solidFill>
                  <a:srgbClr val="FF0000"/>
                </a:solidFill>
              </a:rPr>
              <a:t>PRI</a:t>
            </a:r>
            <a:r>
              <a:rPr lang="en-US" sz="2400" dirty="0"/>
              <a:t> for primate </a:t>
            </a:r>
            <a:r>
              <a:rPr lang="en-US" sz="2400" dirty="0" smtClean="0"/>
              <a:t>sequences; </a:t>
            </a:r>
            <a:r>
              <a:rPr lang="en-US" sz="2400" dirty="0" smtClean="0">
                <a:solidFill>
                  <a:srgbClr val="FF0000"/>
                </a:solidFill>
              </a:rPr>
              <a:t>MAM</a:t>
            </a:r>
            <a:r>
              <a:rPr lang="en-US" sz="2400" dirty="0" smtClean="0"/>
              <a:t> </a:t>
            </a:r>
            <a:r>
              <a:rPr lang="en-US" sz="2400" dirty="0"/>
              <a:t>for </a:t>
            </a:r>
            <a:r>
              <a:rPr lang="en-US" sz="2400" dirty="0" err="1"/>
              <a:t>nonprimate</a:t>
            </a:r>
            <a:r>
              <a:rPr lang="en-US" sz="2400" dirty="0"/>
              <a:t> mammalian sequences; </a:t>
            </a:r>
            <a:r>
              <a:rPr lang="en-US" sz="2400" dirty="0">
                <a:solidFill>
                  <a:srgbClr val="FF0000"/>
                </a:solidFill>
              </a:rPr>
              <a:t>BCT</a:t>
            </a:r>
            <a:r>
              <a:rPr lang="en-US" sz="2400" dirty="0"/>
              <a:t> for bacterial sequences; and </a:t>
            </a:r>
            <a:r>
              <a:rPr lang="en-US" sz="2400" dirty="0" smtClean="0">
                <a:solidFill>
                  <a:srgbClr val="FF0000"/>
                </a:solidFill>
              </a:rPr>
              <a:t>EST</a:t>
            </a:r>
            <a:r>
              <a:rPr lang="en-US" sz="2400" dirty="0" smtClean="0"/>
              <a:t> for </a:t>
            </a:r>
            <a:r>
              <a:rPr lang="en-US" sz="2400" dirty="0"/>
              <a:t>EST sequences.</a:t>
            </a:r>
          </a:p>
        </p:txBody>
      </p:sp>
    </p:spTree>
    <p:extLst>
      <p:ext uri="{BB962C8B-B14F-4D97-AF65-F5344CB8AC3E}">
        <p14:creationId xmlns:p14="http://schemas.microsoft.com/office/powerpoint/2010/main" val="2280720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lstStyle/>
          <a:p>
            <a:r>
              <a:rPr lang="en-US" sz="3600" dirty="0" err="1"/>
              <a:t>GenBank</a:t>
            </a:r>
            <a:r>
              <a:rPr lang="en-US" sz="3600" dirty="0"/>
              <a:t> Sequence Format</a:t>
            </a:r>
            <a:endParaRPr lang="en-US" dirty="0"/>
          </a:p>
        </p:txBody>
      </p:sp>
      <p:sp>
        <p:nvSpPr>
          <p:cNvPr id="3" name="Content Placeholder 2"/>
          <p:cNvSpPr>
            <a:spLocks noGrp="1"/>
          </p:cNvSpPr>
          <p:nvPr>
            <p:ph idx="1"/>
          </p:nvPr>
        </p:nvSpPr>
        <p:spPr>
          <a:xfrm>
            <a:off x="838200" y="1028700"/>
            <a:ext cx="10515600" cy="5148263"/>
          </a:xfrm>
        </p:spPr>
        <p:txBody>
          <a:bodyPr>
            <a:normAutofit fontScale="92500"/>
          </a:bodyPr>
          <a:lstStyle/>
          <a:p>
            <a:r>
              <a:rPr lang="en-US" sz="2400" dirty="0"/>
              <a:t>Next to the division is the date when the record was made </a:t>
            </a:r>
            <a:r>
              <a:rPr lang="en-US" sz="2400" dirty="0" smtClean="0"/>
              <a:t>public</a:t>
            </a:r>
          </a:p>
          <a:p>
            <a:r>
              <a:rPr lang="en-US" sz="2400" dirty="0"/>
              <a:t>“DEFINITION,” provides the summary information for </a:t>
            </a:r>
            <a:r>
              <a:rPr lang="en-US" sz="2400" dirty="0" smtClean="0"/>
              <a:t>the sequence record</a:t>
            </a:r>
          </a:p>
          <a:p>
            <a:r>
              <a:rPr lang="en-US" sz="2400" dirty="0" smtClean="0"/>
              <a:t>This is </a:t>
            </a:r>
            <a:r>
              <a:rPr lang="en-US" sz="2400" dirty="0"/>
              <a:t>followed by an accession number for the </a:t>
            </a:r>
            <a:r>
              <a:rPr lang="en-US" sz="2400" dirty="0" smtClean="0"/>
              <a:t>sequence</a:t>
            </a:r>
          </a:p>
          <a:p>
            <a:r>
              <a:rPr lang="en-US" sz="2400" dirty="0"/>
              <a:t>It has two different formats: two letters with five digits or one letter </a:t>
            </a:r>
            <a:r>
              <a:rPr lang="en-US" sz="2400" dirty="0" smtClean="0"/>
              <a:t>with six </a:t>
            </a:r>
            <a:r>
              <a:rPr lang="en-US" sz="2400" dirty="0"/>
              <a:t>digits.</a:t>
            </a:r>
          </a:p>
          <a:p>
            <a:r>
              <a:rPr lang="en-US" sz="2400" dirty="0"/>
              <a:t>XM_ (mRNA), XR_ (non-coding RNA), and XP_ (protein</a:t>
            </a:r>
            <a:r>
              <a:rPr lang="en-US" sz="2400" dirty="0" smtClean="0"/>
              <a:t>) [X for model transcript]</a:t>
            </a:r>
          </a:p>
          <a:p>
            <a:r>
              <a:rPr lang="en-US" sz="2400" dirty="0" smtClean="0"/>
              <a:t>NM</a:t>
            </a:r>
            <a:r>
              <a:rPr lang="en-US" sz="2400" dirty="0"/>
              <a:t>_ (mRNA), </a:t>
            </a:r>
            <a:r>
              <a:rPr lang="en-US" sz="2400" dirty="0" smtClean="0"/>
              <a:t>NR</a:t>
            </a:r>
            <a:r>
              <a:rPr lang="en-US" sz="2400" dirty="0"/>
              <a:t>_ (non-coding RNA), and </a:t>
            </a:r>
            <a:r>
              <a:rPr lang="en-US" sz="2400" dirty="0" smtClean="0"/>
              <a:t>NP</a:t>
            </a:r>
            <a:r>
              <a:rPr lang="en-US" sz="2400" dirty="0"/>
              <a:t>_ (protein) </a:t>
            </a:r>
            <a:r>
              <a:rPr lang="en-US" sz="2400" dirty="0" smtClean="0"/>
              <a:t>[N </a:t>
            </a:r>
            <a:r>
              <a:rPr lang="en-US" sz="2400" dirty="0"/>
              <a:t>for </a:t>
            </a:r>
            <a:r>
              <a:rPr lang="en-US" sz="2400" dirty="0" smtClean="0"/>
              <a:t>curated transcript]</a:t>
            </a:r>
          </a:p>
          <a:p>
            <a:r>
              <a:rPr lang="en-US" sz="2400" dirty="0"/>
              <a:t>version </a:t>
            </a:r>
            <a:r>
              <a:rPr lang="en-US" sz="2400" dirty="0" smtClean="0"/>
              <a:t>number</a:t>
            </a:r>
          </a:p>
          <a:p>
            <a:r>
              <a:rPr lang="en-US" sz="2400" dirty="0"/>
              <a:t>The “Features” section includes annotation information about the gene and </a:t>
            </a:r>
            <a:r>
              <a:rPr lang="en-US" sz="2400" dirty="0" smtClean="0"/>
              <a:t>gene product</a:t>
            </a:r>
            <a:r>
              <a:rPr lang="en-US" sz="2400" dirty="0"/>
              <a:t>, as well as regions of biological significance reported in the sequence, </a:t>
            </a:r>
            <a:r>
              <a:rPr lang="en-US" sz="2400" dirty="0" smtClean="0"/>
              <a:t>with identifiers </a:t>
            </a:r>
            <a:r>
              <a:rPr lang="en-US" sz="2400" dirty="0"/>
              <a:t>and qualifiers. The “Source” field provides the length of the </a:t>
            </a:r>
            <a:r>
              <a:rPr lang="en-US" sz="2400" dirty="0" smtClean="0"/>
              <a:t>sequence, the </a:t>
            </a:r>
            <a:r>
              <a:rPr lang="en-US" sz="2400" dirty="0"/>
              <a:t>scientific name of the organism, and the taxonomy identification number</a:t>
            </a:r>
            <a:r>
              <a:rPr lang="en-US" sz="2400" dirty="0" smtClean="0"/>
              <a:t>.</a:t>
            </a:r>
          </a:p>
          <a:p>
            <a:r>
              <a:rPr lang="en-US" sz="2400" dirty="0"/>
              <a:t>The third section of the flat file is the sequence </a:t>
            </a:r>
            <a:r>
              <a:rPr lang="en-US" sz="2400" dirty="0" smtClean="0"/>
              <a:t>itself</a:t>
            </a:r>
          </a:p>
          <a:p>
            <a:endParaRPr lang="en-US" sz="2400" dirty="0" smtClean="0"/>
          </a:p>
          <a:p>
            <a:endParaRPr lang="en-US" sz="2400" dirty="0"/>
          </a:p>
        </p:txBody>
      </p:sp>
    </p:spTree>
    <p:extLst>
      <p:ext uri="{BB962C8B-B14F-4D97-AF65-F5344CB8AC3E}">
        <p14:creationId xmlns:p14="http://schemas.microsoft.com/office/powerpoint/2010/main" val="381093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50371" y="129000"/>
            <a:ext cx="8007420" cy="6062190"/>
          </a:xfrm>
          <a:prstGeom prst="rect">
            <a:avLst/>
          </a:prstGeom>
        </p:spPr>
      </p:pic>
    </p:spTree>
    <p:extLst>
      <p:ext uri="{BB962C8B-B14F-4D97-AF65-F5344CB8AC3E}">
        <p14:creationId xmlns:p14="http://schemas.microsoft.com/office/powerpoint/2010/main" val="3164671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9092"/>
          </a:xfrm>
        </p:spPr>
        <p:txBody>
          <a:bodyPr>
            <a:normAutofit fontScale="90000"/>
          </a:bodyPr>
          <a:lstStyle/>
          <a:p>
            <a:r>
              <a:rPr lang="en-US" b="1" dirty="0"/>
              <a:t>FASTA</a:t>
            </a:r>
            <a:endParaRPr lang="en-US" dirty="0"/>
          </a:p>
        </p:txBody>
      </p:sp>
      <p:sp>
        <p:nvSpPr>
          <p:cNvPr id="3" name="Content Placeholder 2"/>
          <p:cNvSpPr>
            <a:spLocks noGrp="1"/>
          </p:cNvSpPr>
          <p:nvPr>
            <p:ph idx="1"/>
          </p:nvPr>
        </p:nvSpPr>
        <p:spPr>
          <a:xfrm>
            <a:off x="838200" y="944218"/>
            <a:ext cx="10515600" cy="5232745"/>
          </a:xfrm>
        </p:spPr>
        <p:txBody>
          <a:bodyPr>
            <a:normAutofit fontScale="92500"/>
          </a:bodyPr>
          <a:lstStyle/>
          <a:p>
            <a:r>
              <a:rPr lang="en-US" dirty="0"/>
              <a:t>FASTA is one of the simplest and the most popular sequence formats because it </a:t>
            </a:r>
            <a:r>
              <a:rPr lang="en-US" dirty="0" smtClean="0"/>
              <a:t>contains plain </a:t>
            </a:r>
            <a:r>
              <a:rPr lang="en-US" dirty="0"/>
              <a:t>sequence information that is readable by many bioinformatics </a:t>
            </a:r>
            <a:r>
              <a:rPr lang="en-US" dirty="0" smtClean="0"/>
              <a:t>analysis programs.</a:t>
            </a:r>
          </a:p>
          <a:p>
            <a:r>
              <a:rPr lang="en-US" dirty="0"/>
              <a:t>It has a single definition line that begins with a right angle bracket </a:t>
            </a:r>
            <a:r>
              <a:rPr lang="en-US" dirty="0" smtClean="0"/>
              <a:t>(&gt;) followed </a:t>
            </a:r>
            <a:r>
              <a:rPr lang="en-US" dirty="0"/>
              <a:t>by a sequence </a:t>
            </a:r>
            <a:r>
              <a:rPr lang="en-US" dirty="0" smtClean="0"/>
              <a:t>name</a:t>
            </a:r>
          </a:p>
          <a:p>
            <a:r>
              <a:rPr lang="en-US" dirty="0"/>
              <a:t>Sometimes, extra information </a:t>
            </a:r>
            <a:r>
              <a:rPr lang="en-US" dirty="0" smtClean="0"/>
              <a:t>or </a:t>
            </a:r>
            <a:r>
              <a:rPr lang="en-US" dirty="0"/>
              <a:t>comments can be given, which are separated from the sequence </a:t>
            </a:r>
            <a:r>
              <a:rPr lang="en-US" dirty="0" smtClean="0"/>
              <a:t>name by </a:t>
            </a:r>
            <a:r>
              <a:rPr lang="en-US" dirty="0"/>
              <a:t>a “|” symbol</a:t>
            </a:r>
            <a:r>
              <a:rPr lang="en-US" dirty="0" smtClean="0"/>
              <a:t>.</a:t>
            </a:r>
          </a:p>
          <a:p>
            <a:r>
              <a:rPr lang="en-US" dirty="0"/>
              <a:t>The extra information is considered optional and is ignored by sequence analysis programs</a:t>
            </a:r>
            <a:r>
              <a:rPr lang="en-US" dirty="0" smtClean="0"/>
              <a:t>.</a:t>
            </a:r>
          </a:p>
          <a:p>
            <a:r>
              <a:rPr lang="en-US" dirty="0" smtClean="0"/>
              <a:t>The plain </a:t>
            </a:r>
            <a:r>
              <a:rPr lang="en-US" dirty="0"/>
              <a:t>sequence in </a:t>
            </a:r>
            <a:r>
              <a:rPr lang="en-US" dirty="0" smtClean="0"/>
              <a:t>standard one-letter </a:t>
            </a:r>
            <a:r>
              <a:rPr lang="en-US" dirty="0"/>
              <a:t>symbols </a:t>
            </a:r>
            <a:r>
              <a:rPr lang="en-US" dirty="0" smtClean="0"/>
              <a:t>starts in </a:t>
            </a:r>
            <a:r>
              <a:rPr lang="en-US" dirty="0"/>
              <a:t>the second line. Each line of sequence data is limited to sixty to eighty </a:t>
            </a:r>
            <a:r>
              <a:rPr lang="en-US" dirty="0" smtClean="0"/>
              <a:t>characters in </a:t>
            </a:r>
            <a:r>
              <a:rPr lang="en-US" dirty="0"/>
              <a:t>width</a:t>
            </a:r>
            <a:r>
              <a:rPr lang="en-US" dirty="0" smtClean="0"/>
              <a:t>.</a:t>
            </a:r>
          </a:p>
          <a:p>
            <a:r>
              <a:rPr lang="en-US" dirty="0"/>
              <a:t>The drawback of this format is that much annotation information is lost.</a:t>
            </a:r>
          </a:p>
        </p:txBody>
      </p:sp>
    </p:spTree>
    <p:extLst>
      <p:ext uri="{BB962C8B-B14F-4D97-AF65-F5344CB8AC3E}">
        <p14:creationId xmlns:p14="http://schemas.microsoft.com/office/powerpoint/2010/main" val="2980371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9092"/>
          </a:xfrm>
        </p:spPr>
        <p:txBody>
          <a:bodyPr>
            <a:normAutofit fontScale="90000"/>
          </a:bodyPr>
          <a:lstStyle/>
          <a:p>
            <a:r>
              <a:rPr lang="en-US" b="1" dirty="0"/>
              <a:t>FASTA</a:t>
            </a:r>
            <a:endParaRPr lang="en-US" dirty="0"/>
          </a:p>
        </p:txBody>
      </p:sp>
      <p:pic>
        <p:nvPicPr>
          <p:cNvPr id="5" name="Picture 4"/>
          <p:cNvPicPr>
            <a:picLocks noChangeAspect="1"/>
          </p:cNvPicPr>
          <p:nvPr/>
        </p:nvPicPr>
        <p:blipFill>
          <a:blip r:embed="rId3"/>
          <a:stretch>
            <a:fillRect/>
          </a:stretch>
        </p:blipFill>
        <p:spPr>
          <a:xfrm>
            <a:off x="361949" y="1441611"/>
            <a:ext cx="11468101" cy="2185734"/>
          </a:xfrm>
          <a:prstGeom prst="rect">
            <a:avLst/>
          </a:prstGeom>
        </p:spPr>
      </p:pic>
      <p:sp>
        <p:nvSpPr>
          <p:cNvPr id="6" name="TextBox 5"/>
          <p:cNvSpPr txBox="1"/>
          <p:nvPr/>
        </p:nvSpPr>
        <p:spPr>
          <a:xfrm>
            <a:off x="1500809" y="4701209"/>
            <a:ext cx="1648080" cy="369332"/>
          </a:xfrm>
          <a:prstGeom prst="rect">
            <a:avLst/>
          </a:prstGeom>
          <a:noFill/>
        </p:spPr>
        <p:txBody>
          <a:bodyPr wrap="none" rtlCol="0">
            <a:spAutoFit/>
          </a:bodyPr>
          <a:lstStyle/>
          <a:p>
            <a:r>
              <a:rPr lang="en-US" dirty="0" smtClean="0"/>
              <a:t>Get BCL2 FASTA</a:t>
            </a:r>
            <a:endParaRPr lang="en-US" dirty="0"/>
          </a:p>
        </p:txBody>
      </p:sp>
    </p:spTree>
    <p:extLst>
      <p:ext uri="{BB962C8B-B14F-4D97-AF65-F5344CB8AC3E}">
        <p14:creationId xmlns:p14="http://schemas.microsoft.com/office/powerpoint/2010/main" val="3392691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8605"/>
          </a:xfrm>
        </p:spPr>
        <p:txBody>
          <a:bodyPr>
            <a:normAutofit fontScale="90000"/>
          </a:bodyPr>
          <a:lstStyle/>
          <a:p>
            <a:r>
              <a:rPr lang="en-US" dirty="0"/>
              <a:t>Conversion of Sequence Formats</a:t>
            </a:r>
          </a:p>
        </p:txBody>
      </p:sp>
      <p:sp>
        <p:nvSpPr>
          <p:cNvPr id="3" name="Content Placeholder 2"/>
          <p:cNvSpPr>
            <a:spLocks noGrp="1"/>
          </p:cNvSpPr>
          <p:nvPr>
            <p:ph idx="1"/>
          </p:nvPr>
        </p:nvSpPr>
        <p:spPr>
          <a:xfrm>
            <a:off x="838200" y="1023730"/>
            <a:ext cx="10515600" cy="5153233"/>
          </a:xfrm>
        </p:spPr>
        <p:txBody>
          <a:bodyPr/>
          <a:lstStyle/>
          <a:p>
            <a:r>
              <a:rPr lang="en-US" dirty="0"/>
              <a:t>In sequence analysis and phylogenetic analysis, there is a frequent need to </a:t>
            </a:r>
            <a:r>
              <a:rPr lang="en-US" dirty="0" smtClean="0"/>
              <a:t>convert between sequence formats.</a:t>
            </a:r>
          </a:p>
          <a:p>
            <a:r>
              <a:rPr lang="en-US" dirty="0" smtClean="0"/>
              <a:t>One of the most popular computer programs for sequence format </a:t>
            </a:r>
            <a:r>
              <a:rPr lang="en-US" dirty="0"/>
              <a:t>conversion is </a:t>
            </a:r>
            <a:r>
              <a:rPr lang="en-US" i="1" dirty="0" err="1" smtClean="0"/>
              <a:t>Readseq</a:t>
            </a:r>
            <a:endParaRPr lang="en-US" i="1" dirty="0" smtClean="0"/>
          </a:p>
          <a:p>
            <a:r>
              <a:rPr lang="en-US" dirty="0" smtClean="0"/>
              <a:t>It recognizes sequences in almost any format and writes a new file In an alternative </a:t>
            </a:r>
            <a:r>
              <a:rPr lang="en-US" dirty="0"/>
              <a:t>format</a:t>
            </a:r>
            <a:r>
              <a:rPr lang="en-US" dirty="0" smtClean="0"/>
              <a:t>.</a:t>
            </a:r>
          </a:p>
          <a:p>
            <a:r>
              <a:rPr lang="en-US" dirty="0">
                <a:hlinkClick r:id="rId2"/>
              </a:rPr>
              <a:t>http://</a:t>
            </a:r>
            <a:r>
              <a:rPr lang="en-US" dirty="0" smtClean="0">
                <a:hlinkClick r:id="rId2"/>
              </a:rPr>
              <a:t>iubio.bio.indiana.edu/cgi-bin/readseq.cgi/</a:t>
            </a:r>
            <a:r>
              <a:rPr lang="en-US" dirty="0" smtClean="0"/>
              <a:t>.</a:t>
            </a:r>
          </a:p>
          <a:p>
            <a:endParaRPr lang="en-US" dirty="0"/>
          </a:p>
        </p:txBody>
      </p:sp>
    </p:spTree>
    <p:extLst>
      <p:ext uri="{BB962C8B-B14F-4D97-AF65-F5344CB8AC3E}">
        <p14:creationId xmlns:p14="http://schemas.microsoft.com/office/powerpoint/2010/main" val="3367680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52" y="2591491"/>
            <a:ext cx="10515600" cy="1325563"/>
          </a:xfrm>
        </p:spPr>
        <p:txBody>
          <a:bodyPr>
            <a:normAutofit/>
          </a:bodyPr>
          <a:lstStyle/>
          <a:p>
            <a:pPr algn="ctr"/>
            <a:r>
              <a:rPr lang="en-US" sz="5400" b="1" dirty="0" smtClean="0"/>
              <a:t>Sequence Alignment</a:t>
            </a:r>
            <a:endParaRPr lang="en-US" sz="5400" b="1" dirty="0"/>
          </a:p>
        </p:txBody>
      </p:sp>
    </p:spTree>
    <p:extLst>
      <p:ext uri="{BB962C8B-B14F-4D97-AF65-F5344CB8AC3E}">
        <p14:creationId xmlns:p14="http://schemas.microsoft.com/office/powerpoint/2010/main" val="669255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7753"/>
          </a:xfrm>
        </p:spPr>
        <p:txBody>
          <a:bodyPr/>
          <a:lstStyle/>
          <a:p>
            <a:r>
              <a:rPr lang="en-US" dirty="0" smtClean="0"/>
              <a:t>Sequence Alignment</a:t>
            </a:r>
            <a:endParaRPr lang="en-US" dirty="0"/>
          </a:p>
        </p:txBody>
      </p:sp>
      <p:sp>
        <p:nvSpPr>
          <p:cNvPr id="3" name="Content Placeholder 2"/>
          <p:cNvSpPr>
            <a:spLocks noGrp="1"/>
          </p:cNvSpPr>
          <p:nvPr>
            <p:ph idx="1"/>
          </p:nvPr>
        </p:nvSpPr>
        <p:spPr>
          <a:xfrm>
            <a:off x="838200" y="1162878"/>
            <a:ext cx="10515600" cy="5014085"/>
          </a:xfrm>
        </p:spPr>
        <p:txBody>
          <a:bodyPr>
            <a:normAutofit fontScale="92500" lnSpcReduction="20000"/>
          </a:bodyPr>
          <a:lstStyle/>
          <a:p>
            <a:r>
              <a:rPr lang="en-US" dirty="0"/>
              <a:t>Sequence comparison lies at the heart of bioinformatics analysis</a:t>
            </a:r>
            <a:r>
              <a:rPr lang="en-US" dirty="0" smtClean="0"/>
              <a:t>.</a:t>
            </a:r>
          </a:p>
          <a:p>
            <a:r>
              <a:rPr lang="en-US" dirty="0"/>
              <a:t>It is an </a:t>
            </a:r>
            <a:r>
              <a:rPr lang="en-US" dirty="0" smtClean="0"/>
              <a:t>important first </a:t>
            </a:r>
            <a:r>
              <a:rPr lang="en-US" dirty="0"/>
              <a:t>step toward structural and functional analysis of newly determined sequences</a:t>
            </a:r>
            <a:r>
              <a:rPr lang="en-US" dirty="0" smtClean="0"/>
              <a:t>.</a:t>
            </a:r>
          </a:p>
          <a:p>
            <a:r>
              <a:rPr lang="en-US" dirty="0" smtClean="0"/>
              <a:t>As new biological sequences are being generated at exponential rates, sequence comparison is becoming increasingly important to draw functional and evolutionary inference of </a:t>
            </a:r>
            <a:r>
              <a:rPr lang="en-US" dirty="0"/>
              <a:t>a new protein with proteins already existing in the database</a:t>
            </a:r>
            <a:r>
              <a:rPr lang="en-US" dirty="0" smtClean="0"/>
              <a:t>.</a:t>
            </a:r>
          </a:p>
          <a:p>
            <a:r>
              <a:rPr lang="en-US" dirty="0"/>
              <a:t>The most </a:t>
            </a:r>
            <a:r>
              <a:rPr lang="en-US" dirty="0" smtClean="0"/>
              <a:t>fundamental process </a:t>
            </a:r>
            <a:r>
              <a:rPr lang="en-US" dirty="0"/>
              <a:t>in this type of comparison is sequence alignment</a:t>
            </a:r>
            <a:r>
              <a:rPr lang="en-US" dirty="0" smtClean="0"/>
              <a:t>.</a:t>
            </a:r>
          </a:p>
          <a:p>
            <a:r>
              <a:rPr lang="en-US" dirty="0"/>
              <a:t>This is the process by </a:t>
            </a:r>
            <a:r>
              <a:rPr lang="en-US" dirty="0" smtClean="0"/>
              <a:t>which sequences </a:t>
            </a:r>
            <a:r>
              <a:rPr lang="en-US" dirty="0"/>
              <a:t>are compared by searching for common character patterns and </a:t>
            </a:r>
            <a:r>
              <a:rPr lang="en-US" dirty="0" smtClean="0"/>
              <a:t>establishing residue–residue </a:t>
            </a:r>
            <a:r>
              <a:rPr lang="en-US" dirty="0"/>
              <a:t>correspondence among related sequences</a:t>
            </a:r>
            <a:r>
              <a:rPr lang="en-US" dirty="0" smtClean="0"/>
              <a:t>.</a:t>
            </a:r>
          </a:p>
          <a:p>
            <a:r>
              <a:rPr lang="en-US" dirty="0">
                <a:solidFill>
                  <a:srgbClr val="FF0000"/>
                </a:solidFill>
              </a:rPr>
              <a:t>Pairwise </a:t>
            </a:r>
            <a:r>
              <a:rPr lang="en-US" dirty="0" smtClean="0">
                <a:solidFill>
                  <a:srgbClr val="FF0000"/>
                </a:solidFill>
              </a:rPr>
              <a:t>sequence alignment </a:t>
            </a:r>
            <a:r>
              <a:rPr lang="en-US" dirty="0"/>
              <a:t>is the process of aligning two sequences and is the basis of database </a:t>
            </a:r>
            <a:r>
              <a:rPr lang="en-US" dirty="0" smtClean="0"/>
              <a:t>similarity searching and </a:t>
            </a:r>
            <a:r>
              <a:rPr lang="en-US" dirty="0"/>
              <a:t>multiple sequence alignment</a:t>
            </a:r>
          </a:p>
        </p:txBody>
      </p:sp>
    </p:spTree>
    <p:extLst>
      <p:ext uri="{BB962C8B-B14F-4D97-AF65-F5344CB8AC3E}">
        <p14:creationId xmlns:p14="http://schemas.microsoft.com/office/powerpoint/2010/main" val="3259471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Goals</a:t>
            </a:r>
            <a:endParaRPr lang="en-US" b="1" dirty="0"/>
          </a:p>
        </p:txBody>
      </p:sp>
      <p:sp>
        <p:nvSpPr>
          <p:cNvPr id="3" name="Content Placeholder 2"/>
          <p:cNvSpPr>
            <a:spLocks noGrp="1"/>
          </p:cNvSpPr>
          <p:nvPr>
            <p:ph idx="1"/>
          </p:nvPr>
        </p:nvSpPr>
        <p:spPr>
          <a:xfrm>
            <a:off x="710014" y="1611980"/>
            <a:ext cx="10515600" cy="4351338"/>
          </a:xfrm>
        </p:spPr>
        <p:txBody>
          <a:bodyPr>
            <a:normAutofit lnSpcReduction="10000"/>
          </a:bodyPr>
          <a:lstStyle/>
          <a:p>
            <a:pPr>
              <a:lnSpc>
                <a:spcPct val="150000"/>
              </a:lnSpc>
            </a:pPr>
            <a:r>
              <a:rPr lang="en-US" sz="2400" dirty="0"/>
              <a:t>The ultimate goal of bioinformatics is to better understand a living cell and how </a:t>
            </a:r>
            <a:r>
              <a:rPr lang="en-US" sz="2400" dirty="0" smtClean="0"/>
              <a:t>it functions </a:t>
            </a:r>
            <a:r>
              <a:rPr lang="en-US" sz="2400" dirty="0"/>
              <a:t>at the molecular level</a:t>
            </a:r>
            <a:r>
              <a:rPr lang="en-US" sz="2400" dirty="0" smtClean="0"/>
              <a:t>.</a:t>
            </a:r>
          </a:p>
          <a:p>
            <a:pPr>
              <a:lnSpc>
                <a:spcPct val="150000"/>
              </a:lnSpc>
            </a:pPr>
            <a:r>
              <a:rPr lang="en-US" sz="2400" dirty="0"/>
              <a:t>By analyzing raw molecular sequence and </a:t>
            </a:r>
            <a:r>
              <a:rPr lang="en-US" sz="2400" dirty="0" smtClean="0"/>
              <a:t>structural data</a:t>
            </a:r>
            <a:r>
              <a:rPr lang="en-US" sz="2400" dirty="0"/>
              <a:t>, bioinformatics research can generate new insights and provide a “global” </a:t>
            </a:r>
            <a:r>
              <a:rPr lang="en-US" sz="2400" dirty="0" smtClean="0"/>
              <a:t>perspective of </a:t>
            </a:r>
            <a:r>
              <a:rPr lang="en-US" sz="2400" dirty="0"/>
              <a:t>the cell</a:t>
            </a:r>
            <a:r>
              <a:rPr lang="en-US" sz="2400" dirty="0" smtClean="0"/>
              <a:t>.</a:t>
            </a:r>
          </a:p>
          <a:p>
            <a:pPr>
              <a:lnSpc>
                <a:spcPct val="150000"/>
              </a:lnSpc>
            </a:pPr>
            <a:r>
              <a:rPr lang="en-US" sz="2400" dirty="0"/>
              <a:t>The reason that the functions of a cell can be better </a:t>
            </a:r>
            <a:r>
              <a:rPr lang="en-US" sz="2400" dirty="0" smtClean="0"/>
              <a:t>understood by </a:t>
            </a:r>
            <a:r>
              <a:rPr lang="en-US" sz="2400" dirty="0"/>
              <a:t>analyzing sequence data is ultimately because the flow of genetic information </a:t>
            </a:r>
            <a:r>
              <a:rPr lang="en-US" sz="2400" dirty="0" smtClean="0"/>
              <a:t>is dictated </a:t>
            </a:r>
            <a:r>
              <a:rPr lang="en-US" sz="2400" dirty="0"/>
              <a:t>by the “central dogma” of </a:t>
            </a:r>
            <a:r>
              <a:rPr lang="en-US" sz="2400" dirty="0" smtClean="0"/>
              <a:t>biology</a:t>
            </a:r>
          </a:p>
          <a:p>
            <a:r>
              <a:rPr lang="en-US" sz="2400" dirty="0" smtClean="0"/>
              <a:t>DNA is </a:t>
            </a:r>
            <a:r>
              <a:rPr lang="en-US" sz="2400" dirty="0"/>
              <a:t>transcribed to RNA, </a:t>
            </a:r>
            <a:r>
              <a:rPr lang="en-US" sz="2400" dirty="0" smtClean="0"/>
              <a:t>which is </a:t>
            </a:r>
            <a:r>
              <a:rPr lang="en-US" sz="2400" dirty="0"/>
              <a:t>translated to proteins.</a:t>
            </a:r>
          </a:p>
        </p:txBody>
      </p:sp>
    </p:spTree>
    <p:extLst>
      <p:ext uri="{BB962C8B-B14F-4D97-AF65-F5344CB8AC3E}">
        <p14:creationId xmlns:p14="http://schemas.microsoft.com/office/powerpoint/2010/main" val="2967818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484"/>
          </a:xfrm>
        </p:spPr>
        <p:txBody>
          <a:bodyPr>
            <a:normAutofit fontScale="90000"/>
          </a:bodyPr>
          <a:lstStyle/>
          <a:p>
            <a:r>
              <a:rPr lang="en-US" dirty="0"/>
              <a:t>EVOLUTIONARY BASIS</a:t>
            </a:r>
          </a:p>
        </p:txBody>
      </p:sp>
      <p:sp>
        <p:nvSpPr>
          <p:cNvPr id="3" name="Content Placeholder 2"/>
          <p:cNvSpPr>
            <a:spLocks noGrp="1"/>
          </p:cNvSpPr>
          <p:nvPr>
            <p:ph idx="1"/>
          </p:nvPr>
        </p:nvSpPr>
        <p:spPr>
          <a:xfrm>
            <a:off x="838200" y="1043610"/>
            <a:ext cx="10515600" cy="5133353"/>
          </a:xfrm>
        </p:spPr>
        <p:txBody>
          <a:bodyPr>
            <a:normAutofit fontScale="85000" lnSpcReduction="20000"/>
          </a:bodyPr>
          <a:lstStyle/>
          <a:p>
            <a:r>
              <a:rPr lang="en-US" dirty="0"/>
              <a:t>DNA and proteins are products of evolution</a:t>
            </a:r>
            <a:r>
              <a:rPr lang="en-US" dirty="0" smtClean="0"/>
              <a:t>.</a:t>
            </a:r>
          </a:p>
          <a:p>
            <a:r>
              <a:rPr lang="en-US" dirty="0"/>
              <a:t>The building blocks of these </a:t>
            </a:r>
            <a:r>
              <a:rPr lang="en-US" dirty="0" smtClean="0"/>
              <a:t>biological macromolecules</a:t>
            </a:r>
            <a:r>
              <a:rPr lang="en-US" dirty="0"/>
              <a:t>, nucleotide bases, and amino acids form linear sequences </a:t>
            </a:r>
            <a:r>
              <a:rPr lang="en-US" dirty="0" smtClean="0"/>
              <a:t>that determine </a:t>
            </a:r>
            <a:r>
              <a:rPr lang="en-US" dirty="0"/>
              <a:t>the primary structure of the molecules</a:t>
            </a:r>
            <a:r>
              <a:rPr lang="en-US" dirty="0" smtClean="0"/>
              <a:t>.</a:t>
            </a:r>
          </a:p>
          <a:p>
            <a:r>
              <a:rPr lang="en-US" dirty="0"/>
              <a:t>These molecules can be </a:t>
            </a:r>
            <a:r>
              <a:rPr lang="en-US" dirty="0" smtClean="0"/>
              <a:t>considered molecular </a:t>
            </a:r>
            <a:r>
              <a:rPr lang="en-US" dirty="0"/>
              <a:t>fossils that encode the history of millions of years of evolution</a:t>
            </a:r>
            <a:r>
              <a:rPr lang="en-US" dirty="0" smtClean="0"/>
              <a:t>.</a:t>
            </a:r>
          </a:p>
          <a:p>
            <a:r>
              <a:rPr lang="en-US" dirty="0" smtClean="0"/>
              <a:t>During this </a:t>
            </a:r>
            <a:r>
              <a:rPr lang="en-US" dirty="0"/>
              <a:t>time period, the molecular sequences undergo random changes, some of </a:t>
            </a:r>
            <a:r>
              <a:rPr lang="en-US" dirty="0" smtClean="0"/>
              <a:t>which are </a:t>
            </a:r>
            <a:r>
              <a:rPr lang="en-US" dirty="0"/>
              <a:t>selected during the process of evolution</a:t>
            </a:r>
            <a:r>
              <a:rPr lang="en-US" dirty="0" smtClean="0"/>
              <a:t>.</a:t>
            </a:r>
          </a:p>
          <a:p>
            <a:r>
              <a:rPr lang="en-US" dirty="0"/>
              <a:t>As the selected sequences </a:t>
            </a:r>
            <a:r>
              <a:rPr lang="en-US" dirty="0" smtClean="0"/>
              <a:t>gradually accumulate </a:t>
            </a:r>
            <a:r>
              <a:rPr lang="en-US" dirty="0"/>
              <a:t>mutations and diverge over time, traces of evolution may still remain </a:t>
            </a:r>
            <a:r>
              <a:rPr lang="en-US" dirty="0" smtClean="0"/>
              <a:t>in certain </a:t>
            </a:r>
            <a:r>
              <a:rPr lang="en-US" dirty="0"/>
              <a:t>portions of the sequences to </a:t>
            </a:r>
            <a:r>
              <a:rPr lang="en-US" dirty="0" smtClean="0"/>
              <a:t>allow identification </a:t>
            </a:r>
            <a:r>
              <a:rPr lang="en-US" dirty="0"/>
              <a:t>of the common ancestry</a:t>
            </a:r>
            <a:r>
              <a:rPr lang="en-US" dirty="0" smtClean="0"/>
              <a:t>.</a:t>
            </a:r>
          </a:p>
          <a:p>
            <a:r>
              <a:rPr lang="en-US" dirty="0" smtClean="0"/>
              <a:t>Some of </a:t>
            </a:r>
            <a:r>
              <a:rPr lang="en-US" dirty="0"/>
              <a:t>the residues that </a:t>
            </a:r>
            <a:r>
              <a:rPr lang="en-US" dirty="0" smtClean="0"/>
              <a:t>perform key functional and </a:t>
            </a:r>
            <a:r>
              <a:rPr lang="en-US" dirty="0"/>
              <a:t>structural roles tend to be preserved by natural selection; other </a:t>
            </a:r>
            <a:r>
              <a:rPr lang="en-US" dirty="0" smtClean="0"/>
              <a:t>residues that </a:t>
            </a:r>
            <a:r>
              <a:rPr lang="en-US" dirty="0"/>
              <a:t>may be less crucial for structure and function tend to mutate more frequently</a:t>
            </a:r>
            <a:r>
              <a:rPr lang="en-US" dirty="0" smtClean="0"/>
              <a:t>.</a:t>
            </a:r>
          </a:p>
          <a:p>
            <a:r>
              <a:rPr lang="en-US" dirty="0"/>
              <a:t>For example, active site residues of an enzyme family tend to be conserved </a:t>
            </a:r>
            <a:r>
              <a:rPr lang="en-US" dirty="0" smtClean="0"/>
              <a:t>because they </a:t>
            </a:r>
            <a:r>
              <a:rPr lang="en-US" dirty="0"/>
              <a:t>are responsible for catalytic functions.</a:t>
            </a:r>
          </a:p>
        </p:txBody>
      </p:sp>
    </p:spTree>
    <p:extLst>
      <p:ext uri="{BB962C8B-B14F-4D97-AF65-F5344CB8AC3E}">
        <p14:creationId xmlns:p14="http://schemas.microsoft.com/office/powerpoint/2010/main" val="2612395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484"/>
          </a:xfrm>
        </p:spPr>
        <p:txBody>
          <a:bodyPr>
            <a:normAutofit fontScale="90000"/>
          </a:bodyPr>
          <a:lstStyle/>
          <a:p>
            <a:r>
              <a:rPr lang="en-US" dirty="0"/>
              <a:t>EVOLUTIONARY BASIS</a:t>
            </a:r>
          </a:p>
        </p:txBody>
      </p:sp>
      <p:sp>
        <p:nvSpPr>
          <p:cNvPr id="3" name="Content Placeholder 2"/>
          <p:cNvSpPr>
            <a:spLocks noGrp="1"/>
          </p:cNvSpPr>
          <p:nvPr>
            <p:ph idx="1"/>
          </p:nvPr>
        </p:nvSpPr>
        <p:spPr>
          <a:xfrm>
            <a:off x="838200" y="1043610"/>
            <a:ext cx="10515600" cy="5133353"/>
          </a:xfrm>
        </p:spPr>
        <p:txBody>
          <a:bodyPr>
            <a:normAutofit fontScale="85000" lnSpcReduction="20000"/>
          </a:bodyPr>
          <a:lstStyle/>
          <a:p>
            <a:r>
              <a:rPr lang="en-US" dirty="0" smtClean="0"/>
              <a:t>The degree </a:t>
            </a:r>
            <a:r>
              <a:rPr lang="en-US" dirty="0"/>
              <a:t>of sequence conservation in the alignment reveals evolutionary relatedness </a:t>
            </a:r>
            <a:r>
              <a:rPr lang="en-US" dirty="0" smtClean="0"/>
              <a:t>of different </a:t>
            </a:r>
            <a:r>
              <a:rPr lang="en-US" dirty="0"/>
              <a:t>sequences, whereas the variation between sequences reflects the </a:t>
            </a:r>
            <a:r>
              <a:rPr lang="en-US" dirty="0" smtClean="0"/>
              <a:t>changes that </a:t>
            </a:r>
            <a:r>
              <a:rPr lang="en-US" dirty="0"/>
              <a:t>have occurred during evolution in the form of substitutions, insertions, </a:t>
            </a:r>
            <a:r>
              <a:rPr lang="en-US" dirty="0" smtClean="0"/>
              <a:t>and deletions.</a:t>
            </a:r>
          </a:p>
          <a:p>
            <a:r>
              <a:rPr lang="en-US" dirty="0"/>
              <a:t>Identifying the evolutionary </a:t>
            </a:r>
            <a:r>
              <a:rPr lang="en-US" dirty="0" smtClean="0"/>
              <a:t>relationships between sequences </a:t>
            </a:r>
            <a:r>
              <a:rPr lang="en-US" dirty="0"/>
              <a:t>helps to </a:t>
            </a:r>
            <a:r>
              <a:rPr lang="en-US" dirty="0" smtClean="0"/>
              <a:t>characterize the </a:t>
            </a:r>
            <a:r>
              <a:rPr lang="en-US" dirty="0"/>
              <a:t>function of unknown sequences</a:t>
            </a:r>
            <a:r>
              <a:rPr lang="en-US" dirty="0" smtClean="0"/>
              <a:t>.</a:t>
            </a:r>
          </a:p>
          <a:p>
            <a:r>
              <a:rPr lang="en-US" dirty="0"/>
              <a:t>When a sequence alignment reveals </a:t>
            </a:r>
            <a:r>
              <a:rPr lang="en-US" i="1" dirty="0"/>
              <a:t>significant similarity among a group of sequences, they can be considered as belonging to </a:t>
            </a:r>
            <a:r>
              <a:rPr lang="en-US" i="1" dirty="0" smtClean="0"/>
              <a:t>the same family</a:t>
            </a:r>
          </a:p>
          <a:p>
            <a:r>
              <a:rPr lang="en-US" dirty="0"/>
              <a:t>If one </a:t>
            </a:r>
            <a:r>
              <a:rPr lang="en-US" dirty="0" smtClean="0"/>
              <a:t>member within </a:t>
            </a:r>
            <a:r>
              <a:rPr lang="en-US" dirty="0"/>
              <a:t>the family has a known structure and function, then that information can </a:t>
            </a:r>
            <a:r>
              <a:rPr lang="en-US" dirty="0" smtClean="0"/>
              <a:t>be transferred </a:t>
            </a:r>
            <a:r>
              <a:rPr lang="en-US" dirty="0"/>
              <a:t>to those that have not yet been experimentally characterized</a:t>
            </a:r>
            <a:r>
              <a:rPr lang="en-US" dirty="0" smtClean="0"/>
              <a:t>.</a:t>
            </a:r>
          </a:p>
          <a:p>
            <a:r>
              <a:rPr lang="en-US" dirty="0" smtClean="0"/>
              <a:t>Therefore, sequence </a:t>
            </a:r>
            <a:r>
              <a:rPr lang="en-US" dirty="0"/>
              <a:t>alignment can be used as basis for prediction of structure and function </a:t>
            </a:r>
            <a:r>
              <a:rPr lang="en-US" dirty="0" smtClean="0"/>
              <a:t>of uncharacterized </a:t>
            </a:r>
            <a:r>
              <a:rPr lang="en-US" dirty="0"/>
              <a:t>sequences</a:t>
            </a:r>
            <a:r>
              <a:rPr lang="en-US" dirty="0" smtClean="0"/>
              <a:t>.</a:t>
            </a:r>
          </a:p>
          <a:p>
            <a:r>
              <a:rPr lang="en-US" dirty="0"/>
              <a:t>If the two sequences share significant similarity, it is extremely unlikely </a:t>
            </a:r>
            <a:r>
              <a:rPr lang="en-US" dirty="0" smtClean="0"/>
              <a:t>that the </a:t>
            </a:r>
            <a:r>
              <a:rPr lang="en-US" dirty="0"/>
              <a:t>extensive similarity between the two sequences has been acquired </a:t>
            </a:r>
            <a:r>
              <a:rPr lang="en-US" dirty="0" smtClean="0"/>
              <a:t>randomly, meaning </a:t>
            </a:r>
            <a:r>
              <a:rPr lang="en-US" dirty="0"/>
              <a:t>that the two sequences must have derived from a common </a:t>
            </a:r>
            <a:r>
              <a:rPr lang="en-US" dirty="0" smtClean="0"/>
              <a:t>evolutionary origin</a:t>
            </a:r>
            <a:r>
              <a:rPr lang="en-US" dirty="0"/>
              <a:t>.</a:t>
            </a:r>
            <a:endParaRPr lang="en-US" dirty="0" smtClean="0"/>
          </a:p>
          <a:p>
            <a:endParaRPr lang="en-US" dirty="0"/>
          </a:p>
        </p:txBody>
      </p:sp>
    </p:spTree>
    <p:extLst>
      <p:ext uri="{BB962C8B-B14F-4D97-AF65-F5344CB8AC3E}">
        <p14:creationId xmlns:p14="http://schemas.microsoft.com/office/powerpoint/2010/main" val="1266740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7997"/>
          </a:xfrm>
        </p:spPr>
        <p:txBody>
          <a:bodyPr>
            <a:normAutofit/>
          </a:bodyPr>
          <a:lstStyle/>
          <a:p>
            <a:r>
              <a:rPr lang="en-US" sz="3600" dirty="0"/>
              <a:t>SEQUENCE HOMOLOGY VERSUS SEQUENCE SIMILARITY</a:t>
            </a:r>
          </a:p>
        </p:txBody>
      </p:sp>
      <p:sp>
        <p:nvSpPr>
          <p:cNvPr id="3" name="Content Placeholder 2"/>
          <p:cNvSpPr>
            <a:spLocks noGrp="1"/>
          </p:cNvSpPr>
          <p:nvPr>
            <p:ph idx="1"/>
          </p:nvPr>
        </p:nvSpPr>
        <p:spPr>
          <a:xfrm>
            <a:off x="838200" y="1023730"/>
            <a:ext cx="10515600" cy="5153233"/>
          </a:xfrm>
        </p:spPr>
        <p:txBody>
          <a:bodyPr/>
          <a:lstStyle/>
          <a:p>
            <a:r>
              <a:rPr lang="en-US" b="1" i="1" dirty="0" smtClean="0"/>
              <a:t>Homology</a:t>
            </a:r>
            <a:r>
              <a:rPr lang="en-US" dirty="0" smtClean="0"/>
              <a:t>: when two sequences </a:t>
            </a:r>
            <a:r>
              <a:rPr lang="en-US" dirty="0"/>
              <a:t>are descended from a common evolutionary </a:t>
            </a:r>
            <a:r>
              <a:rPr lang="en-US" dirty="0" smtClean="0"/>
              <a:t>origin.</a:t>
            </a:r>
          </a:p>
          <a:p>
            <a:r>
              <a:rPr lang="en-US" b="1" i="1" dirty="0" smtClean="0"/>
              <a:t>Sequence similarity</a:t>
            </a:r>
            <a:r>
              <a:rPr lang="en-US" dirty="0"/>
              <a:t>, which is the percentage of aligned residues that are similar in </a:t>
            </a:r>
            <a:r>
              <a:rPr lang="en-US" dirty="0" smtClean="0"/>
              <a:t>physiochemical properties </a:t>
            </a:r>
            <a:r>
              <a:rPr lang="en-US" dirty="0"/>
              <a:t>such as size, charge, and hydrophobicity</a:t>
            </a:r>
            <a:r>
              <a:rPr lang="en-US" dirty="0" smtClean="0"/>
              <a:t>.</a:t>
            </a:r>
          </a:p>
          <a:p>
            <a:r>
              <a:rPr lang="en-US" b="1" i="1" dirty="0" smtClean="0"/>
              <a:t>Sequence </a:t>
            </a:r>
            <a:r>
              <a:rPr lang="en-US" b="1" i="1" dirty="0"/>
              <a:t>homology </a:t>
            </a:r>
            <a:r>
              <a:rPr lang="en-US" dirty="0"/>
              <a:t>is an </a:t>
            </a:r>
            <a:r>
              <a:rPr lang="en-US" dirty="0" smtClean="0"/>
              <a:t>inference or </a:t>
            </a:r>
            <a:r>
              <a:rPr lang="en-US" dirty="0"/>
              <a:t>a conclusion about a common ancestral relationship drawn from sequence </a:t>
            </a:r>
            <a:r>
              <a:rPr lang="en-US" dirty="0" smtClean="0"/>
              <a:t>similarity comparison </a:t>
            </a:r>
            <a:r>
              <a:rPr lang="en-US" dirty="0"/>
              <a:t>when the two sequences share a high enough degree of similarity</a:t>
            </a:r>
            <a:r>
              <a:rPr lang="en-US" dirty="0" smtClean="0"/>
              <a:t>.</a:t>
            </a:r>
          </a:p>
          <a:p>
            <a:r>
              <a:rPr lang="en-US" b="1" i="1" dirty="0" smtClean="0"/>
              <a:t>Similarity</a:t>
            </a:r>
            <a:r>
              <a:rPr lang="en-US" dirty="0" smtClean="0"/>
              <a:t> </a:t>
            </a:r>
            <a:r>
              <a:rPr lang="en-US" dirty="0"/>
              <a:t>is a direct result of observation from the </a:t>
            </a:r>
            <a:r>
              <a:rPr lang="en-US" dirty="0" smtClean="0"/>
              <a:t>sequence alignment</a:t>
            </a:r>
            <a:r>
              <a:rPr lang="en-US" dirty="0"/>
              <a:t>.</a:t>
            </a:r>
          </a:p>
        </p:txBody>
      </p:sp>
    </p:spTree>
    <p:extLst>
      <p:ext uri="{BB962C8B-B14F-4D97-AF65-F5344CB8AC3E}">
        <p14:creationId xmlns:p14="http://schemas.microsoft.com/office/powerpoint/2010/main" val="3814292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7997"/>
          </a:xfrm>
        </p:spPr>
        <p:txBody>
          <a:bodyPr>
            <a:normAutofit/>
          </a:bodyPr>
          <a:lstStyle/>
          <a:p>
            <a:r>
              <a:rPr lang="en-US" sz="3600" dirty="0"/>
              <a:t>SEQUENCE HOMOLOGY VERSUS SEQUENCE SIMILARITY</a:t>
            </a:r>
          </a:p>
        </p:txBody>
      </p:sp>
      <p:sp>
        <p:nvSpPr>
          <p:cNvPr id="3" name="Content Placeholder 2"/>
          <p:cNvSpPr>
            <a:spLocks noGrp="1"/>
          </p:cNvSpPr>
          <p:nvPr>
            <p:ph idx="1"/>
          </p:nvPr>
        </p:nvSpPr>
        <p:spPr>
          <a:xfrm>
            <a:off x="838200" y="1252330"/>
            <a:ext cx="10515600" cy="5153233"/>
          </a:xfrm>
        </p:spPr>
        <p:txBody>
          <a:bodyPr/>
          <a:lstStyle/>
          <a:p>
            <a:r>
              <a:rPr lang="en-US" dirty="0"/>
              <a:t>Sequence similarity can be quantified using percentages; homology is </a:t>
            </a:r>
            <a:r>
              <a:rPr lang="en-US" dirty="0" smtClean="0"/>
              <a:t>a qualitative </a:t>
            </a:r>
            <a:r>
              <a:rPr lang="en-US" dirty="0"/>
              <a:t>statement. For example, one may say that two sequences share 40% </a:t>
            </a:r>
            <a:r>
              <a:rPr lang="en-US" dirty="0" smtClean="0"/>
              <a:t>similarity. It </a:t>
            </a:r>
            <a:r>
              <a:rPr lang="en-US" dirty="0"/>
              <a:t>is incorrect to say that the two sequences share 40% homology</a:t>
            </a:r>
            <a:r>
              <a:rPr lang="en-US" dirty="0" smtClean="0"/>
              <a:t>.</a:t>
            </a:r>
          </a:p>
          <a:p>
            <a:r>
              <a:rPr lang="en-US" dirty="0"/>
              <a:t>Generally, if the sequence similarity level is high enough, a common </a:t>
            </a:r>
            <a:r>
              <a:rPr lang="en-US" dirty="0" smtClean="0"/>
              <a:t>evolutionary relationship can be inferred.</a:t>
            </a:r>
          </a:p>
          <a:p>
            <a:r>
              <a:rPr lang="en-US" dirty="0" smtClean="0"/>
              <a:t>In dealing with real research problems, the issue </a:t>
            </a:r>
            <a:r>
              <a:rPr lang="en-US" dirty="0"/>
              <a:t>of </a:t>
            </a:r>
            <a:r>
              <a:rPr lang="en-US" dirty="0" smtClean="0"/>
              <a:t>at what similarity </a:t>
            </a:r>
            <a:r>
              <a:rPr lang="en-US" dirty="0"/>
              <a:t>level can one infer homologous relationships is not always clear. </a:t>
            </a:r>
            <a:endParaRPr lang="en-US" dirty="0" smtClean="0"/>
          </a:p>
          <a:p>
            <a:r>
              <a:rPr lang="en-US" dirty="0" smtClean="0"/>
              <a:t>The answer depends </a:t>
            </a:r>
            <a:r>
              <a:rPr lang="en-US" dirty="0"/>
              <a:t>on the type of sequences being examined and sequence lengths.</a:t>
            </a:r>
          </a:p>
        </p:txBody>
      </p:sp>
    </p:spTree>
    <p:extLst>
      <p:ext uri="{BB962C8B-B14F-4D97-AF65-F5344CB8AC3E}">
        <p14:creationId xmlns:p14="http://schemas.microsoft.com/office/powerpoint/2010/main" val="3500388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7997"/>
          </a:xfrm>
        </p:spPr>
        <p:txBody>
          <a:bodyPr>
            <a:normAutofit/>
          </a:bodyPr>
          <a:lstStyle/>
          <a:p>
            <a:r>
              <a:rPr lang="en-US" sz="3600" dirty="0"/>
              <a:t>SEQUENCE HOMOLOGY VERSUS SEQUENCE SIMILARITY</a:t>
            </a:r>
          </a:p>
        </p:txBody>
      </p:sp>
      <p:sp>
        <p:nvSpPr>
          <p:cNvPr id="3" name="Content Placeholder 2"/>
          <p:cNvSpPr>
            <a:spLocks noGrp="1"/>
          </p:cNvSpPr>
          <p:nvPr>
            <p:ph idx="1"/>
          </p:nvPr>
        </p:nvSpPr>
        <p:spPr>
          <a:xfrm>
            <a:off x="838200" y="1252330"/>
            <a:ext cx="10515600" cy="5153233"/>
          </a:xfrm>
        </p:spPr>
        <p:txBody>
          <a:bodyPr>
            <a:normAutofit lnSpcReduction="10000"/>
          </a:bodyPr>
          <a:lstStyle/>
          <a:p>
            <a:r>
              <a:rPr lang="en-US" dirty="0" smtClean="0"/>
              <a:t>Nucleotide sequences </a:t>
            </a:r>
            <a:r>
              <a:rPr lang="en-US" dirty="0"/>
              <a:t>consist of only four characters, and therefore, unrelated sequences </a:t>
            </a:r>
            <a:r>
              <a:rPr lang="en-US" dirty="0" smtClean="0"/>
              <a:t>have </a:t>
            </a:r>
            <a:r>
              <a:rPr lang="en-US" dirty="0"/>
              <a:t>at least a 25% chance of being identical</a:t>
            </a:r>
            <a:r>
              <a:rPr lang="en-US" dirty="0" smtClean="0"/>
              <a:t>.</a:t>
            </a:r>
          </a:p>
          <a:p>
            <a:r>
              <a:rPr lang="en-US" dirty="0"/>
              <a:t>For protein sequences, there are </a:t>
            </a:r>
            <a:r>
              <a:rPr lang="en-US" dirty="0" smtClean="0"/>
              <a:t>twenty possible </a:t>
            </a:r>
            <a:r>
              <a:rPr lang="en-US" dirty="0"/>
              <a:t>amino acid residues, and so two unrelated sequences can match up 5% </a:t>
            </a:r>
            <a:r>
              <a:rPr lang="en-US" dirty="0" smtClean="0"/>
              <a:t>of the </a:t>
            </a:r>
            <a:r>
              <a:rPr lang="en-US" dirty="0"/>
              <a:t>residues by random chance</a:t>
            </a:r>
            <a:r>
              <a:rPr lang="en-US" dirty="0" smtClean="0"/>
              <a:t>.</a:t>
            </a:r>
          </a:p>
          <a:p>
            <a:r>
              <a:rPr lang="en-US" dirty="0"/>
              <a:t>Sequence length is also a crucial factor</a:t>
            </a:r>
            <a:r>
              <a:rPr lang="en-US" dirty="0" smtClean="0"/>
              <a:t>.</a:t>
            </a:r>
          </a:p>
          <a:p>
            <a:r>
              <a:rPr lang="en-US" dirty="0"/>
              <a:t>The shorter the sequence, the </a:t>
            </a:r>
            <a:r>
              <a:rPr lang="en-US" dirty="0" smtClean="0"/>
              <a:t>higher the </a:t>
            </a:r>
            <a:r>
              <a:rPr lang="en-US" dirty="0"/>
              <a:t>chance that some alignment is attributable to random chance. The longer </a:t>
            </a:r>
            <a:r>
              <a:rPr lang="en-US" dirty="0" smtClean="0"/>
              <a:t>the sequence</a:t>
            </a:r>
            <a:r>
              <a:rPr lang="en-US" dirty="0"/>
              <a:t>, the less likely the matching at the same level of similarity is attributable </a:t>
            </a:r>
            <a:r>
              <a:rPr lang="en-US" dirty="0" smtClean="0"/>
              <a:t>to random </a:t>
            </a:r>
            <a:r>
              <a:rPr lang="en-US" dirty="0"/>
              <a:t>chance</a:t>
            </a:r>
            <a:r>
              <a:rPr lang="en-US" dirty="0" smtClean="0"/>
              <a:t>.</a:t>
            </a:r>
          </a:p>
          <a:p>
            <a:r>
              <a:rPr lang="en-US" dirty="0"/>
              <a:t>This suggests that shorter sequences require higher cutoffs for inferring </a:t>
            </a:r>
            <a:r>
              <a:rPr lang="en-US" dirty="0" smtClean="0"/>
              <a:t>homologous relationships </a:t>
            </a:r>
            <a:r>
              <a:rPr lang="en-US" dirty="0"/>
              <a:t>than longer sequences.</a:t>
            </a:r>
          </a:p>
        </p:txBody>
      </p:sp>
    </p:spTree>
    <p:extLst>
      <p:ext uri="{BB962C8B-B14F-4D97-AF65-F5344CB8AC3E}">
        <p14:creationId xmlns:p14="http://schemas.microsoft.com/office/powerpoint/2010/main" val="1426143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7997"/>
          </a:xfrm>
        </p:spPr>
        <p:txBody>
          <a:bodyPr>
            <a:normAutofit/>
          </a:bodyPr>
          <a:lstStyle/>
          <a:p>
            <a:r>
              <a:rPr lang="en-US" sz="3600" dirty="0"/>
              <a:t>SEQUENCE HOMOLOGY VERSUS SEQUENCE SIMILARITY</a:t>
            </a:r>
          </a:p>
        </p:txBody>
      </p:sp>
      <p:pic>
        <p:nvPicPr>
          <p:cNvPr id="5" name="Picture 4"/>
          <p:cNvPicPr>
            <a:picLocks noChangeAspect="1"/>
          </p:cNvPicPr>
          <p:nvPr/>
        </p:nvPicPr>
        <p:blipFill>
          <a:blip r:embed="rId2"/>
          <a:stretch>
            <a:fillRect/>
          </a:stretch>
        </p:blipFill>
        <p:spPr>
          <a:xfrm>
            <a:off x="2146853" y="1329151"/>
            <a:ext cx="7266125" cy="4540047"/>
          </a:xfrm>
          <a:prstGeom prst="rect">
            <a:avLst/>
          </a:prstGeom>
        </p:spPr>
      </p:pic>
    </p:spTree>
    <p:extLst>
      <p:ext uri="{BB962C8B-B14F-4D97-AF65-F5344CB8AC3E}">
        <p14:creationId xmlns:p14="http://schemas.microsoft.com/office/powerpoint/2010/main" val="27656073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7997"/>
          </a:xfrm>
        </p:spPr>
        <p:txBody>
          <a:bodyPr>
            <a:normAutofit/>
          </a:bodyPr>
          <a:lstStyle/>
          <a:p>
            <a:r>
              <a:rPr lang="en-US" sz="3600" b="1" dirty="0"/>
              <a:t>SEQUENCE SIMILARITY VERSUS SEQUENCE IDENTITY</a:t>
            </a:r>
            <a:endParaRPr lang="en-US" sz="3600" dirty="0"/>
          </a:p>
        </p:txBody>
      </p:sp>
      <p:sp>
        <p:nvSpPr>
          <p:cNvPr id="3" name="Content Placeholder 2"/>
          <p:cNvSpPr>
            <a:spLocks noGrp="1"/>
          </p:cNvSpPr>
          <p:nvPr>
            <p:ph idx="1"/>
          </p:nvPr>
        </p:nvSpPr>
        <p:spPr>
          <a:xfrm>
            <a:off x="838200" y="1252330"/>
            <a:ext cx="10515600" cy="5153233"/>
          </a:xfrm>
        </p:spPr>
        <p:txBody>
          <a:bodyPr>
            <a:normAutofit/>
          </a:bodyPr>
          <a:lstStyle/>
          <a:p>
            <a:r>
              <a:rPr lang="en-US" dirty="0"/>
              <a:t>Sequence similarity and sequence identity are synonymous </a:t>
            </a:r>
            <a:r>
              <a:rPr lang="en-US" dirty="0" smtClean="0"/>
              <a:t>for nucleotide </a:t>
            </a:r>
            <a:r>
              <a:rPr lang="en-US" dirty="0"/>
              <a:t>sequences</a:t>
            </a:r>
            <a:r>
              <a:rPr lang="en-US" dirty="0" smtClean="0"/>
              <a:t>.</a:t>
            </a:r>
          </a:p>
          <a:p>
            <a:r>
              <a:rPr lang="en-US" dirty="0"/>
              <a:t>In a protein sequence alignment, </a:t>
            </a:r>
            <a:r>
              <a:rPr lang="en-US" i="1" dirty="0"/>
              <a:t>sequence identity </a:t>
            </a:r>
            <a:r>
              <a:rPr lang="en-US" dirty="0"/>
              <a:t>refers to the </a:t>
            </a:r>
            <a:r>
              <a:rPr lang="en-US" dirty="0" smtClean="0"/>
              <a:t>percentage of </a:t>
            </a:r>
            <a:r>
              <a:rPr lang="en-US" dirty="0"/>
              <a:t>matches of the same amino acid residues between two aligned sequences</a:t>
            </a:r>
            <a:r>
              <a:rPr lang="en-US" dirty="0" smtClean="0"/>
              <a:t>.</a:t>
            </a:r>
          </a:p>
          <a:p>
            <a:r>
              <a:rPr lang="en-US" i="1" dirty="0"/>
              <a:t>Similarity </a:t>
            </a:r>
            <a:r>
              <a:rPr lang="en-US" dirty="0"/>
              <a:t>refers to the percentage of aligned residues that have similar </a:t>
            </a:r>
            <a:r>
              <a:rPr lang="en-US" dirty="0" smtClean="0"/>
              <a:t>physicochemical characteristics </a:t>
            </a:r>
            <a:r>
              <a:rPr lang="en-US" dirty="0"/>
              <a:t>and can be more readily substituted for each other</a:t>
            </a:r>
            <a:r>
              <a:rPr lang="en-US" dirty="0" smtClean="0"/>
              <a:t>.</a:t>
            </a:r>
          </a:p>
          <a:p>
            <a:r>
              <a:rPr lang="en-US" dirty="0"/>
              <a:t>There are two ways to calculate the sequence similarity/identity. One involves </a:t>
            </a:r>
            <a:r>
              <a:rPr lang="en-US" dirty="0" smtClean="0"/>
              <a:t>the use </a:t>
            </a:r>
            <a:r>
              <a:rPr lang="en-US" dirty="0"/>
              <a:t>of the overall sequence lengths of both sequences; the other normalizes by </a:t>
            </a:r>
            <a:r>
              <a:rPr lang="en-US" dirty="0" smtClean="0"/>
              <a:t>the size </a:t>
            </a:r>
            <a:r>
              <a:rPr lang="en-US" dirty="0"/>
              <a:t>of the shorter sequence.</a:t>
            </a:r>
          </a:p>
        </p:txBody>
      </p:sp>
    </p:spTree>
    <p:extLst>
      <p:ext uri="{BB962C8B-B14F-4D97-AF65-F5344CB8AC3E}">
        <p14:creationId xmlns:p14="http://schemas.microsoft.com/office/powerpoint/2010/main" val="3521104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7997"/>
          </a:xfrm>
        </p:spPr>
        <p:txBody>
          <a:bodyPr>
            <a:normAutofit/>
          </a:bodyPr>
          <a:lstStyle/>
          <a:p>
            <a:r>
              <a:rPr lang="en-US" sz="3600" b="1" dirty="0"/>
              <a:t>SEQUENCE SIMILARITY VERSUS SEQUENCE IDENTITY</a:t>
            </a:r>
            <a:endParaRPr lang="en-US" sz="3600" dirty="0"/>
          </a:p>
        </p:txBody>
      </p:sp>
      <p:pic>
        <p:nvPicPr>
          <p:cNvPr id="5" name="Picture 4"/>
          <p:cNvPicPr>
            <a:picLocks noChangeAspect="1"/>
          </p:cNvPicPr>
          <p:nvPr/>
        </p:nvPicPr>
        <p:blipFill>
          <a:blip r:embed="rId2"/>
          <a:stretch>
            <a:fillRect/>
          </a:stretch>
        </p:blipFill>
        <p:spPr>
          <a:xfrm>
            <a:off x="196696" y="365125"/>
            <a:ext cx="11984928" cy="6224518"/>
          </a:xfrm>
          <a:prstGeom prst="rect">
            <a:avLst/>
          </a:prstGeom>
        </p:spPr>
      </p:pic>
    </p:spTree>
    <p:extLst>
      <p:ext uri="{BB962C8B-B14F-4D97-AF65-F5344CB8AC3E}">
        <p14:creationId xmlns:p14="http://schemas.microsoft.com/office/powerpoint/2010/main" val="428824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7692"/>
          </a:xfrm>
        </p:spPr>
        <p:txBody>
          <a:bodyPr>
            <a:normAutofit/>
          </a:bodyPr>
          <a:lstStyle/>
          <a:p>
            <a:r>
              <a:rPr lang="en-US" sz="4000" dirty="0"/>
              <a:t>pairwise sequence alignment</a:t>
            </a:r>
          </a:p>
        </p:txBody>
      </p:sp>
      <p:sp>
        <p:nvSpPr>
          <p:cNvPr id="3" name="Content Placeholder 2"/>
          <p:cNvSpPr>
            <a:spLocks noGrp="1"/>
          </p:cNvSpPr>
          <p:nvPr>
            <p:ph idx="1"/>
          </p:nvPr>
        </p:nvSpPr>
        <p:spPr>
          <a:xfrm>
            <a:off x="838200" y="1500811"/>
            <a:ext cx="10515600" cy="4194312"/>
          </a:xfrm>
        </p:spPr>
        <p:txBody>
          <a:bodyPr/>
          <a:lstStyle/>
          <a:p>
            <a:pPr algn="just">
              <a:lnSpc>
                <a:spcPct val="150000"/>
              </a:lnSpc>
            </a:pPr>
            <a:r>
              <a:rPr lang="en-US" dirty="0"/>
              <a:t>The overall goal of pairwise sequence alignment is to find the best pairing of </a:t>
            </a:r>
            <a:r>
              <a:rPr lang="en-US" dirty="0" smtClean="0"/>
              <a:t>two sequences</a:t>
            </a:r>
            <a:r>
              <a:rPr lang="en-US" dirty="0"/>
              <a:t>, such that there is maximum correspondence among residues. To </a:t>
            </a:r>
            <a:r>
              <a:rPr lang="en-US" dirty="0" smtClean="0"/>
              <a:t>achieve this </a:t>
            </a:r>
            <a:r>
              <a:rPr lang="en-US" dirty="0"/>
              <a:t>goal, one sequence needs to be shifted relative to the other to find the </a:t>
            </a:r>
            <a:r>
              <a:rPr lang="en-US" dirty="0" smtClean="0"/>
              <a:t>position where </a:t>
            </a:r>
            <a:r>
              <a:rPr lang="en-US" dirty="0"/>
              <a:t>maximum matches are found. There are two different alignment strategies </a:t>
            </a:r>
            <a:r>
              <a:rPr lang="en-US" dirty="0" smtClean="0"/>
              <a:t>that are </a:t>
            </a:r>
            <a:r>
              <a:rPr lang="en-US" dirty="0"/>
              <a:t>often used: </a:t>
            </a:r>
            <a:r>
              <a:rPr lang="en-US" b="1" dirty="0"/>
              <a:t>global alignment and local alignment</a:t>
            </a:r>
            <a:r>
              <a:rPr lang="en-US" dirty="0"/>
              <a:t>.</a:t>
            </a:r>
          </a:p>
        </p:txBody>
      </p:sp>
    </p:spTree>
    <p:extLst>
      <p:ext uri="{BB962C8B-B14F-4D97-AF65-F5344CB8AC3E}">
        <p14:creationId xmlns:p14="http://schemas.microsoft.com/office/powerpoint/2010/main" val="2877187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7692"/>
          </a:xfrm>
        </p:spPr>
        <p:txBody>
          <a:bodyPr>
            <a:normAutofit/>
          </a:bodyPr>
          <a:lstStyle/>
          <a:p>
            <a:r>
              <a:rPr lang="en-US" sz="4000" dirty="0" smtClean="0"/>
              <a:t>Global alignment</a:t>
            </a:r>
            <a:endParaRPr lang="en-US" sz="4000" dirty="0"/>
          </a:p>
        </p:txBody>
      </p:sp>
      <p:sp>
        <p:nvSpPr>
          <p:cNvPr id="3" name="Content Placeholder 2"/>
          <p:cNvSpPr>
            <a:spLocks noGrp="1"/>
          </p:cNvSpPr>
          <p:nvPr>
            <p:ph idx="1"/>
          </p:nvPr>
        </p:nvSpPr>
        <p:spPr>
          <a:xfrm>
            <a:off x="768626" y="1073428"/>
            <a:ext cx="10515600" cy="4194312"/>
          </a:xfrm>
        </p:spPr>
        <p:txBody>
          <a:bodyPr>
            <a:normAutofit lnSpcReduction="10000"/>
          </a:bodyPr>
          <a:lstStyle/>
          <a:p>
            <a:r>
              <a:rPr lang="en-US" dirty="0"/>
              <a:t>In </a:t>
            </a:r>
            <a:r>
              <a:rPr lang="en-US" i="1" dirty="0"/>
              <a:t>global alignment</a:t>
            </a:r>
            <a:r>
              <a:rPr lang="en-US" dirty="0"/>
              <a:t>, two sequences to be aligned are </a:t>
            </a:r>
            <a:r>
              <a:rPr lang="en-US" dirty="0">
                <a:solidFill>
                  <a:srgbClr val="FF0000"/>
                </a:solidFill>
              </a:rPr>
              <a:t>assumed to be generally </a:t>
            </a:r>
            <a:r>
              <a:rPr lang="en-US" dirty="0" smtClean="0">
                <a:solidFill>
                  <a:srgbClr val="FF0000"/>
                </a:solidFill>
              </a:rPr>
              <a:t>similar over </a:t>
            </a:r>
            <a:r>
              <a:rPr lang="en-US" dirty="0">
                <a:solidFill>
                  <a:srgbClr val="FF0000"/>
                </a:solidFill>
              </a:rPr>
              <a:t>their entire length</a:t>
            </a:r>
            <a:r>
              <a:rPr lang="en-US" dirty="0"/>
              <a:t>. </a:t>
            </a:r>
            <a:endParaRPr lang="en-US" dirty="0" smtClean="0"/>
          </a:p>
          <a:p>
            <a:r>
              <a:rPr lang="en-US" dirty="0" smtClean="0"/>
              <a:t>Alignment </a:t>
            </a:r>
            <a:r>
              <a:rPr lang="en-US" dirty="0"/>
              <a:t>is carried out from beginning to end of </a:t>
            </a:r>
            <a:r>
              <a:rPr lang="en-US" dirty="0" smtClean="0"/>
              <a:t>both sequences to find the </a:t>
            </a:r>
            <a:r>
              <a:rPr lang="en-US" dirty="0"/>
              <a:t>best possible alignment across the </a:t>
            </a:r>
            <a:r>
              <a:rPr lang="en-US" dirty="0">
                <a:solidFill>
                  <a:srgbClr val="FF0000"/>
                </a:solidFill>
              </a:rPr>
              <a:t>entire length between </a:t>
            </a:r>
            <a:r>
              <a:rPr lang="en-US" dirty="0" smtClean="0">
                <a:solidFill>
                  <a:srgbClr val="FF0000"/>
                </a:solidFill>
              </a:rPr>
              <a:t>the two sequences</a:t>
            </a:r>
            <a:r>
              <a:rPr lang="en-US" dirty="0"/>
              <a:t>. </a:t>
            </a:r>
            <a:endParaRPr lang="en-US" dirty="0" smtClean="0"/>
          </a:p>
          <a:p>
            <a:r>
              <a:rPr lang="en-US" dirty="0" smtClean="0">
                <a:solidFill>
                  <a:srgbClr val="FF0000"/>
                </a:solidFill>
              </a:rPr>
              <a:t>This </a:t>
            </a:r>
            <a:r>
              <a:rPr lang="en-US" dirty="0">
                <a:solidFill>
                  <a:srgbClr val="FF0000"/>
                </a:solidFill>
              </a:rPr>
              <a:t>method is more applicable for aligning two closely related </a:t>
            </a:r>
            <a:r>
              <a:rPr lang="en-US" dirty="0" smtClean="0">
                <a:solidFill>
                  <a:srgbClr val="FF0000"/>
                </a:solidFill>
              </a:rPr>
              <a:t>sequences of </a:t>
            </a:r>
            <a:r>
              <a:rPr lang="en-US" dirty="0">
                <a:solidFill>
                  <a:srgbClr val="FF0000"/>
                </a:solidFill>
              </a:rPr>
              <a:t>roughly the same length</a:t>
            </a:r>
            <a:r>
              <a:rPr lang="en-US" dirty="0" smtClean="0"/>
              <a:t>.</a:t>
            </a:r>
          </a:p>
          <a:p>
            <a:r>
              <a:rPr lang="en-US" dirty="0" smtClean="0"/>
              <a:t> </a:t>
            </a:r>
            <a:r>
              <a:rPr lang="en-US" dirty="0"/>
              <a:t>For divergent sequences and sequences of </a:t>
            </a:r>
            <a:r>
              <a:rPr lang="en-US" dirty="0" smtClean="0"/>
              <a:t>variable lengths</a:t>
            </a:r>
            <a:r>
              <a:rPr lang="en-US" dirty="0"/>
              <a:t>, this method may not be able to generate optimal results because it </a:t>
            </a:r>
            <a:r>
              <a:rPr lang="en-US" dirty="0" smtClean="0"/>
              <a:t>fails to </a:t>
            </a:r>
            <a:r>
              <a:rPr lang="en-US" dirty="0"/>
              <a:t>recognize highly similar local regions between the two sequences.</a:t>
            </a:r>
          </a:p>
        </p:txBody>
      </p:sp>
      <p:pic>
        <p:nvPicPr>
          <p:cNvPr id="4" name="Picture 3"/>
          <p:cNvPicPr>
            <a:picLocks noChangeAspect="1"/>
          </p:cNvPicPr>
          <p:nvPr/>
        </p:nvPicPr>
        <p:blipFill>
          <a:blip r:embed="rId2"/>
          <a:stretch>
            <a:fillRect/>
          </a:stretch>
        </p:blipFill>
        <p:spPr>
          <a:xfrm>
            <a:off x="5036861" y="5142464"/>
            <a:ext cx="5915025" cy="1323975"/>
          </a:xfrm>
          <a:prstGeom prst="rect">
            <a:avLst/>
          </a:prstGeom>
        </p:spPr>
      </p:pic>
    </p:spTree>
    <p:extLst>
      <p:ext uri="{BB962C8B-B14F-4D97-AF65-F5344CB8AC3E}">
        <p14:creationId xmlns:p14="http://schemas.microsoft.com/office/powerpoint/2010/main" val="843313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SCOPE</a:t>
            </a:r>
            <a:endParaRPr lang="en-US" dirty="0"/>
          </a:p>
        </p:txBody>
      </p:sp>
      <p:sp>
        <p:nvSpPr>
          <p:cNvPr id="3" name="Content Placeholder 2"/>
          <p:cNvSpPr>
            <a:spLocks noGrp="1"/>
          </p:cNvSpPr>
          <p:nvPr>
            <p:ph idx="1"/>
          </p:nvPr>
        </p:nvSpPr>
        <p:spPr/>
        <p:txBody>
          <a:bodyPr/>
          <a:lstStyle/>
          <a:p>
            <a:r>
              <a:rPr lang="en-US" dirty="0"/>
              <a:t>Bioinformatics consists of two subfields</a:t>
            </a:r>
            <a:r>
              <a:rPr lang="en-US" dirty="0" smtClean="0"/>
              <a:t>:</a:t>
            </a:r>
          </a:p>
          <a:p>
            <a:pPr marL="457200" lvl="1" indent="0">
              <a:buNone/>
            </a:pPr>
            <a:r>
              <a:rPr lang="en-US" dirty="0" smtClean="0"/>
              <a:t>development </a:t>
            </a:r>
            <a:r>
              <a:rPr lang="en-US" dirty="0"/>
              <a:t>of computational tools </a:t>
            </a:r>
            <a:r>
              <a:rPr lang="en-US" dirty="0" smtClean="0"/>
              <a:t>and databases</a:t>
            </a:r>
          </a:p>
          <a:p>
            <a:pPr marL="457200" lvl="1" indent="0">
              <a:buNone/>
            </a:pPr>
            <a:r>
              <a:rPr lang="en-US" dirty="0" smtClean="0"/>
              <a:t>application </a:t>
            </a:r>
            <a:r>
              <a:rPr lang="en-US" dirty="0"/>
              <a:t>of these tools and databases in generating </a:t>
            </a:r>
            <a:r>
              <a:rPr lang="en-US" dirty="0" smtClean="0"/>
              <a:t>biological knowledge</a:t>
            </a:r>
          </a:p>
          <a:p>
            <a:r>
              <a:rPr lang="en-US" dirty="0" smtClean="0"/>
              <a:t>Three areas in the tool and database development:</a:t>
            </a:r>
          </a:p>
          <a:p>
            <a:pPr marL="457200" lvl="1" indent="0">
              <a:buNone/>
            </a:pPr>
            <a:r>
              <a:rPr lang="en-US" dirty="0"/>
              <a:t>M</a:t>
            </a:r>
            <a:r>
              <a:rPr lang="en-US" dirty="0" smtClean="0"/>
              <a:t>olecular sequence analysis</a:t>
            </a:r>
          </a:p>
          <a:p>
            <a:pPr marL="457200" lvl="1" indent="0">
              <a:buNone/>
            </a:pPr>
            <a:r>
              <a:rPr lang="en-US" dirty="0" smtClean="0"/>
              <a:t>Molecular structural analysis</a:t>
            </a:r>
          </a:p>
          <a:p>
            <a:pPr marL="457200" lvl="1" indent="0">
              <a:buNone/>
            </a:pPr>
            <a:r>
              <a:rPr lang="en-US" dirty="0" smtClean="0"/>
              <a:t>Molecular functional analysis</a:t>
            </a:r>
          </a:p>
          <a:p>
            <a:pPr marL="457200" lvl="1" indent="0">
              <a:buNone/>
            </a:pPr>
            <a:endParaRPr lang="en-US" dirty="0"/>
          </a:p>
        </p:txBody>
      </p:sp>
    </p:spTree>
    <p:extLst>
      <p:ext uri="{BB962C8B-B14F-4D97-AF65-F5344CB8AC3E}">
        <p14:creationId xmlns:p14="http://schemas.microsoft.com/office/powerpoint/2010/main" val="1802711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774" y="748059"/>
            <a:ext cx="10515600" cy="807692"/>
          </a:xfrm>
        </p:spPr>
        <p:txBody>
          <a:bodyPr>
            <a:normAutofit/>
          </a:bodyPr>
          <a:lstStyle/>
          <a:p>
            <a:r>
              <a:rPr lang="en-US" sz="4000" dirty="0" smtClean="0"/>
              <a:t>Local alignment</a:t>
            </a:r>
            <a:endParaRPr lang="en-US" sz="4000" dirty="0"/>
          </a:p>
        </p:txBody>
      </p:sp>
      <p:sp>
        <p:nvSpPr>
          <p:cNvPr id="3" name="Content Placeholder 2"/>
          <p:cNvSpPr>
            <a:spLocks noGrp="1"/>
          </p:cNvSpPr>
          <p:nvPr>
            <p:ph idx="1"/>
          </p:nvPr>
        </p:nvSpPr>
        <p:spPr>
          <a:xfrm>
            <a:off x="718930" y="1689654"/>
            <a:ext cx="10515600" cy="4194312"/>
          </a:xfrm>
        </p:spPr>
        <p:txBody>
          <a:bodyPr>
            <a:normAutofit fontScale="92500" lnSpcReduction="10000"/>
          </a:bodyPr>
          <a:lstStyle/>
          <a:p>
            <a:r>
              <a:rPr lang="en-US" dirty="0"/>
              <a:t>does not assume that the two sequences </a:t>
            </a:r>
            <a:r>
              <a:rPr lang="en-US" dirty="0" smtClean="0"/>
              <a:t>in question </a:t>
            </a:r>
            <a:r>
              <a:rPr lang="en-US" dirty="0"/>
              <a:t>have similarity over the entire length</a:t>
            </a:r>
            <a:r>
              <a:rPr lang="en-US" dirty="0" smtClean="0"/>
              <a:t>.</a:t>
            </a:r>
          </a:p>
          <a:p>
            <a:r>
              <a:rPr lang="en-US" dirty="0"/>
              <a:t>It only finds local regions with </a:t>
            </a:r>
            <a:r>
              <a:rPr lang="en-US" dirty="0" smtClean="0"/>
              <a:t>the highest </a:t>
            </a:r>
            <a:r>
              <a:rPr lang="en-US" dirty="0"/>
              <a:t>level of similarity between the two sequences and aligns these regions </a:t>
            </a:r>
            <a:r>
              <a:rPr lang="en-US" dirty="0" smtClean="0"/>
              <a:t>without regard </a:t>
            </a:r>
            <a:r>
              <a:rPr lang="en-US" dirty="0"/>
              <a:t>for the alignment of the rest of the sequence regions</a:t>
            </a:r>
            <a:r>
              <a:rPr lang="en-US" dirty="0" smtClean="0"/>
              <a:t>.</a:t>
            </a:r>
          </a:p>
          <a:p>
            <a:r>
              <a:rPr lang="en-US" dirty="0"/>
              <a:t>This approach can </a:t>
            </a:r>
            <a:r>
              <a:rPr lang="en-US" dirty="0" smtClean="0"/>
              <a:t>be used </a:t>
            </a:r>
            <a:r>
              <a:rPr lang="en-US" dirty="0"/>
              <a:t>for aligning more divergent sequences with the goal of searching for </a:t>
            </a:r>
            <a:r>
              <a:rPr lang="en-US" dirty="0" smtClean="0">
                <a:solidFill>
                  <a:srgbClr val="FF0000"/>
                </a:solidFill>
              </a:rPr>
              <a:t>conserved patterns </a:t>
            </a:r>
            <a:r>
              <a:rPr lang="en-US" dirty="0">
                <a:solidFill>
                  <a:srgbClr val="FF0000"/>
                </a:solidFill>
              </a:rPr>
              <a:t>in DNA or protein sequences</a:t>
            </a:r>
            <a:r>
              <a:rPr lang="en-US" dirty="0" smtClean="0"/>
              <a:t>.</a:t>
            </a:r>
          </a:p>
          <a:p>
            <a:r>
              <a:rPr lang="en-US" dirty="0"/>
              <a:t>The two sequences to be aligned can be </a:t>
            </a:r>
            <a:r>
              <a:rPr lang="en-US" dirty="0" smtClean="0"/>
              <a:t>of different </a:t>
            </a:r>
            <a:r>
              <a:rPr lang="en-US" dirty="0"/>
              <a:t>lengths</a:t>
            </a:r>
            <a:r>
              <a:rPr lang="en-US" dirty="0" smtClean="0"/>
              <a:t>.</a:t>
            </a:r>
          </a:p>
          <a:p>
            <a:r>
              <a:rPr lang="en-US" dirty="0"/>
              <a:t>This approach is more appropriate for aligning </a:t>
            </a:r>
            <a:r>
              <a:rPr lang="en-US" dirty="0">
                <a:solidFill>
                  <a:srgbClr val="FF0000"/>
                </a:solidFill>
              </a:rPr>
              <a:t>divergent </a:t>
            </a:r>
            <a:r>
              <a:rPr lang="en-US" dirty="0" smtClean="0">
                <a:solidFill>
                  <a:srgbClr val="FF0000"/>
                </a:solidFill>
              </a:rPr>
              <a:t>biological sequences </a:t>
            </a:r>
            <a:r>
              <a:rPr lang="en-US" dirty="0"/>
              <a:t>containing only modules that are similar, which are referred to as </a:t>
            </a:r>
            <a:r>
              <a:rPr lang="en-US" i="1" dirty="0" smtClean="0">
                <a:solidFill>
                  <a:srgbClr val="FF0000"/>
                </a:solidFill>
              </a:rPr>
              <a:t>domains </a:t>
            </a:r>
            <a:r>
              <a:rPr lang="en-US" dirty="0" smtClean="0">
                <a:solidFill>
                  <a:srgbClr val="FF0000"/>
                </a:solidFill>
              </a:rPr>
              <a:t>or </a:t>
            </a:r>
            <a:r>
              <a:rPr lang="en-US" i="1" dirty="0">
                <a:solidFill>
                  <a:srgbClr val="FF0000"/>
                </a:solidFill>
              </a:rPr>
              <a:t>motifs</a:t>
            </a:r>
            <a:r>
              <a:rPr lang="en-US" dirty="0"/>
              <a:t>.</a:t>
            </a:r>
          </a:p>
        </p:txBody>
      </p:sp>
      <p:pic>
        <p:nvPicPr>
          <p:cNvPr id="5" name="Picture 4"/>
          <p:cNvPicPr>
            <a:picLocks noChangeAspect="1"/>
          </p:cNvPicPr>
          <p:nvPr/>
        </p:nvPicPr>
        <p:blipFill>
          <a:blip r:embed="rId3"/>
          <a:stretch>
            <a:fillRect/>
          </a:stretch>
        </p:blipFill>
        <p:spPr>
          <a:xfrm>
            <a:off x="7727674" y="365126"/>
            <a:ext cx="3695700" cy="1190625"/>
          </a:xfrm>
          <a:prstGeom prst="rect">
            <a:avLst/>
          </a:prstGeom>
        </p:spPr>
      </p:pic>
    </p:spTree>
    <p:extLst>
      <p:ext uri="{BB962C8B-B14F-4D97-AF65-F5344CB8AC3E}">
        <p14:creationId xmlns:p14="http://schemas.microsoft.com/office/powerpoint/2010/main" val="10533938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22" y="330616"/>
            <a:ext cx="10515600" cy="807692"/>
          </a:xfrm>
        </p:spPr>
        <p:txBody>
          <a:bodyPr>
            <a:normAutofit/>
          </a:bodyPr>
          <a:lstStyle/>
          <a:p>
            <a:r>
              <a:rPr lang="en-US" sz="3600" dirty="0"/>
              <a:t>Alignment Algorithms</a:t>
            </a:r>
          </a:p>
        </p:txBody>
      </p:sp>
      <p:sp>
        <p:nvSpPr>
          <p:cNvPr id="3" name="Content Placeholder 2"/>
          <p:cNvSpPr>
            <a:spLocks noGrp="1"/>
          </p:cNvSpPr>
          <p:nvPr>
            <p:ph idx="1"/>
          </p:nvPr>
        </p:nvSpPr>
        <p:spPr>
          <a:xfrm>
            <a:off x="718930" y="1138307"/>
            <a:ext cx="10515600" cy="5461275"/>
          </a:xfrm>
        </p:spPr>
        <p:txBody>
          <a:bodyPr>
            <a:normAutofit fontScale="85000" lnSpcReduction="20000"/>
          </a:bodyPr>
          <a:lstStyle/>
          <a:p>
            <a:r>
              <a:rPr lang="en-US" dirty="0"/>
              <a:t>Both types of </a:t>
            </a:r>
            <a:r>
              <a:rPr lang="en-US" dirty="0" smtClean="0"/>
              <a:t>algorithms can </a:t>
            </a:r>
            <a:r>
              <a:rPr lang="en-US" dirty="0"/>
              <a:t>be based on one of the three methods: the </a:t>
            </a:r>
            <a:r>
              <a:rPr lang="en-US" dirty="0">
                <a:solidFill>
                  <a:srgbClr val="FF0000"/>
                </a:solidFill>
              </a:rPr>
              <a:t>dot matrix method</a:t>
            </a:r>
            <a:r>
              <a:rPr lang="en-US" dirty="0"/>
              <a:t>, the </a:t>
            </a:r>
            <a:r>
              <a:rPr lang="en-US" dirty="0">
                <a:solidFill>
                  <a:srgbClr val="FF0000"/>
                </a:solidFill>
              </a:rPr>
              <a:t>dynamic </a:t>
            </a:r>
            <a:r>
              <a:rPr lang="en-US" dirty="0" smtClean="0">
                <a:solidFill>
                  <a:srgbClr val="FF0000"/>
                </a:solidFill>
              </a:rPr>
              <a:t>programming method</a:t>
            </a:r>
            <a:r>
              <a:rPr lang="en-US" dirty="0"/>
              <a:t>, and the </a:t>
            </a:r>
            <a:r>
              <a:rPr lang="en-US" dirty="0">
                <a:solidFill>
                  <a:srgbClr val="FF0000"/>
                </a:solidFill>
              </a:rPr>
              <a:t>word method</a:t>
            </a:r>
            <a:r>
              <a:rPr lang="en-US" dirty="0" smtClean="0"/>
              <a:t>.</a:t>
            </a:r>
          </a:p>
          <a:p>
            <a:r>
              <a:rPr lang="en-US" b="1" dirty="0"/>
              <a:t>Dot </a:t>
            </a:r>
            <a:r>
              <a:rPr lang="en-US" b="1" dirty="0" smtClean="0"/>
              <a:t>Matrix Method (</a:t>
            </a:r>
            <a:r>
              <a:rPr lang="en-US" i="1" dirty="0"/>
              <a:t>dot plot </a:t>
            </a:r>
            <a:r>
              <a:rPr lang="en-US" i="1" dirty="0" smtClean="0"/>
              <a:t>method</a:t>
            </a:r>
            <a:r>
              <a:rPr lang="en-US" b="1" i="1" dirty="0" smtClean="0"/>
              <a:t>)</a:t>
            </a:r>
          </a:p>
          <a:p>
            <a:r>
              <a:rPr lang="en-US" dirty="0"/>
              <a:t>It is a graphical way of comparing two sequences in a </a:t>
            </a:r>
            <a:r>
              <a:rPr lang="en-US" dirty="0" smtClean="0"/>
              <a:t>two dimensional matrix.</a:t>
            </a:r>
          </a:p>
          <a:p>
            <a:r>
              <a:rPr lang="en-US" dirty="0"/>
              <a:t>two sequences to be compared are written </a:t>
            </a:r>
            <a:r>
              <a:rPr lang="en-US" dirty="0" smtClean="0"/>
              <a:t>in the </a:t>
            </a:r>
            <a:r>
              <a:rPr lang="en-US" dirty="0"/>
              <a:t>horizontal and vertical axes of the matrix</a:t>
            </a:r>
            <a:r>
              <a:rPr lang="en-US" dirty="0" smtClean="0"/>
              <a:t>.</a:t>
            </a:r>
          </a:p>
          <a:p>
            <a:r>
              <a:rPr lang="en-US" dirty="0"/>
              <a:t>The comparison is done by </a:t>
            </a:r>
            <a:r>
              <a:rPr lang="en-US" dirty="0" smtClean="0"/>
              <a:t>scanning each </a:t>
            </a:r>
            <a:r>
              <a:rPr lang="en-US" dirty="0"/>
              <a:t>residue of one sequence for similarity with all residues in the other sequence</a:t>
            </a:r>
            <a:r>
              <a:rPr lang="en-US" dirty="0" smtClean="0"/>
              <a:t>.</a:t>
            </a:r>
          </a:p>
          <a:p>
            <a:r>
              <a:rPr lang="en-US" dirty="0"/>
              <a:t>If a residue match is found, a dot is placed within the graph. Otherwise, the </a:t>
            </a:r>
            <a:r>
              <a:rPr lang="en-US" dirty="0" smtClean="0"/>
              <a:t>matrix positions </a:t>
            </a:r>
            <a:r>
              <a:rPr lang="en-US" dirty="0"/>
              <a:t>are left blank</a:t>
            </a:r>
            <a:r>
              <a:rPr lang="en-US" dirty="0" smtClean="0"/>
              <a:t>.</a:t>
            </a:r>
          </a:p>
          <a:p>
            <a:r>
              <a:rPr lang="en-US" dirty="0" smtClean="0"/>
              <a:t>When the two sequences </a:t>
            </a:r>
            <a:r>
              <a:rPr lang="en-US" dirty="0"/>
              <a:t>have substantial regions of </a:t>
            </a:r>
            <a:r>
              <a:rPr lang="en-US" dirty="0" smtClean="0"/>
              <a:t>similarity, many </a:t>
            </a:r>
            <a:r>
              <a:rPr lang="en-US" dirty="0"/>
              <a:t>dots line up to form contiguous diagonal lines, which reveal the </a:t>
            </a:r>
            <a:r>
              <a:rPr lang="en-US" dirty="0" smtClean="0"/>
              <a:t>sequence alignment.</a:t>
            </a:r>
          </a:p>
          <a:p>
            <a:r>
              <a:rPr lang="en-US" dirty="0"/>
              <a:t>If there are interruptions in the middle of a diagonal line, they </a:t>
            </a:r>
            <a:r>
              <a:rPr lang="en-US" dirty="0" smtClean="0"/>
              <a:t>indicate insertions </a:t>
            </a:r>
            <a:r>
              <a:rPr lang="en-US" dirty="0"/>
              <a:t>or deletions</a:t>
            </a:r>
            <a:r>
              <a:rPr lang="en-US" dirty="0" smtClean="0"/>
              <a:t>.</a:t>
            </a:r>
          </a:p>
          <a:p>
            <a:r>
              <a:rPr lang="en-US" dirty="0"/>
              <a:t>Parallel diagonal lines within the matrix represent </a:t>
            </a:r>
            <a:r>
              <a:rPr lang="en-US" dirty="0" smtClean="0"/>
              <a:t>repetitive regions </a:t>
            </a:r>
            <a:r>
              <a:rPr lang="en-US" dirty="0"/>
              <a:t>of the sequences</a:t>
            </a:r>
            <a:endParaRPr lang="en-US" b="1" dirty="0" smtClean="0"/>
          </a:p>
          <a:p>
            <a:endParaRPr lang="en-US" dirty="0"/>
          </a:p>
        </p:txBody>
      </p:sp>
    </p:spTree>
    <p:extLst>
      <p:ext uri="{BB962C8B-B14F-4D97-AF65-F5344CB8AC3E}">
        <p14:creationId xmlns:p14="http://schemas.microsoft.com/office/powerpoint/2010/main" val="16682338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957512" y="728662"/>
            <a:ext cx="6276975" cy="5400675"/>
          </a:xfrm>
          <a:prstGeom prst="rect">
            <a:avLst/>
          </a:prstGeom>
        </p:spPr>
      </p:pic>
    </p:spTree>
    <p:extLst>
      <p:ext uri="{BB962C8B-B14F-4D97-AF65-F5344CB8AC3E}">
        <p14:creationId xmlns:p14="http://schemas.microsoft.com/office/powerpoint/2010/main" val="31193805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22" y="330616"/>
            <a:ext cx="10515600" cy="807692"/>
          </a:xfrm>
        </p:spPr>
        <p:txBody>
          <a:bodyPr>
            <a:normAutofit/>
          </a:bodyPr>
          <a:lstStyle/>
          <a:p>
            <a:r>
              <a:rPr lang="en-US" sz="3600" dirty="0" smtClean="0"/>
              <a:t>Dot plot</a:t>
            </a:r>
            <a:endParaRPr lang="en-US" sz="3600" dirty="0"/>
          </a:p>
        </p:txBody>
      </p:sp>
      <p:sp>
        <p:nvSpPr>
          <p:cNvPr id="3" name="Content Placeholder 2"/>
          <p:cNvSpPr>
            <a:spLocks noGrp="1"/>
          </p:cNvSpPr>
          <p:nvPr>
            <p:ph idx="1"/>
          </p:nvPr>
        </p:nvSpPr>
        <p:spPr>
          <a:xfrm>
            <a:off x="718930" y="1138307"/>
            <a:ext cx="10515600" cy="5461275"/>
          </a:xfrm>
        </p:spPr>
        <p:txBody>
          <a:bodyPr>
            <a:normAutofit lnSpcReduction="10000"/>
          </a:bodyPr>
          <a:lstStyle/>
          <a:p>
            <a:r>
              <a:rPr lang="en-US" dirty="0" smtClean="0"/>
              <a:t>High noise level in dot plot</a:t>
            </a:r>
          </a:p>
          <a:p>
            <a:r>
              <a:rPr lang="en-US" dirty="0"/>
              <a:t>In most dot plots, dots are plotted all over the graph</a:t>
            </a:r>
            <a:r>
              <a:rPr lang="en-US" dirty="0" smtClean="0"/>
              <a:t>, </a:t>
            </a:r>
            <a:r>
              <a:rPr lang="en-US" dirty="0"/>
              <a:t>obscuring identification of the true alignment</a:t>
            </a:r>
            <a:r>
              <a:rPr lang="en-US" dirty="0" smtClean="0"/>
              <a:t>.</a:t>
            </a:r>
          </a:p>
          <a:p>
            <a:r>
              <a:rPr lang="en-US" dirty="0"/>
              <a:t>For DNA sequences, the problem </a:t>
            </a:r>
            <a:r>
              <a:rPr lang="en-US" dirty="0" smtClean="0"/>
              <a:t>is particularly </a:t>
            </a:r>
            <a:r>
              <a:rPr lang="en-US" dirty="0"/>
              <a:t>acute because there are only four possible characters in </a:t>
            </a:r>
            <a:r>
              <a:rPr lang="en-US" dirty="0" smtClean="0"/>
              <a:t>DNA.</a:t>
            </a:r>
          </a:p>
          <a:p>
            <a:r>
              <a:rPr lang="en-US" dirty="0"/>
              <a:t>To reduce noise, instead of using a single residue to scan for similarity, a </a:t>
            </a:r>
            <a:r>
              <a:rPr lang="en-US" dirty="0" smtClean="0"/>
              <a:t>filtering technique </a:t>
            </a:r>
            <a:r>
              <a:rPr lang="en-US" dirty="0"/>
              <a:t>has to be applied, which uses a “window” of fixed length covering a </a:t>
            </a:r>
            <a:r>
              <a:rPr lang="en-US" dirty="0" smtClean="0"/>
              <a:t>stretch of </a:t>
            </a:r>
            <a:r>
              <a:rPr lang="en-US" dirty="0"/>
              <a:t>residue pairs</a:t>
            </a:r>
            <a:r>
              <a:rPr lang="en-US" dirty="0" smtClean="0"/>
              <a:t>.</a:t>
            </a:r>
          </a:p>
          <a:p>
            <a:r>
              <a:rPr lang="en-US" dirty="0"/>
              <a:t>When applying filtering, windows slide across the two sequences </a:t>
            </a:r>
            <a:r>
              <a:rPr lang="en-US" dirty="0" smtClean="0"/>
              <a:t>to compare </a:t>
            </a:r>
            <a:r>
              <a:rPr lang="en-US" dirty="0"/>
              <a:t>all possible stretches</a:t>
            </a:r>
            <a:r>
              <a:rPr lang="en-US" dirty="0" smtClean="0"/>
              <a:t>.</a:t>
            </a:r>
          </a:p>
          <a:p>
            <a:r>
              <a:rPr lang="en-US" dirty="0"/>
              <a:t>Dots are only placed when a stretch of residues </a:t>
            </a:r>
            <a:r>
              <a:rPr lang="en-US" dirty="0" smtClean="0"/>
              <a:t>equal to </a:t>
            </a:r>
            <a:r>
              <a:rPr lang="en-US" dirty="0"/>
              <a:t>the window size from one sequence matches completely with a stretch of </a:t>
            </a:r>
            <a:r>
              <a:rPr lang="en-US" dirty="0" smtClean="0"/>
              <a:t>another sequence</a:t>
            </a:r>
            <a:r>
              <a:rPr lang="en-US" dirty="0"/>
              <a:t>.</a:t>
            </a:r>
            <a:endParaRPr lang="en-US" b="1" dirty="0" smtClean="0"/>
          </a:p>
          <a:p>
            <a:endParaRPr lang="en-US" dirty="0"/>
          </a:p>
        </p:txBody>
      </p:sp>
    </p:spTree>
    <p:extLst>
      <p:ext uri="{BB962C8B-B14F-4D97-AF65-F5344CB8AC3E}">
        <p14:creationId xmlns:p14="http://schemas.microsoft.com/office/powerpoint/2010/main" val="15587652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22" y="330616"/>
            <a:ext cx="10515600" cy="807692"/>
          </a:xfrm>
        </p:spPr>
        <p:txBody>
          <a:bodyPr>
            <a:normAutofit/>
          </a:bodyPr>
          <a:lstStyle/>
          <a:p>
            <a:r>
              <a:rPr lang="en-US" sz="3600" dirty="0" smtClean="0"/>
              <a:t>Applications of dot plot</a:t>
            </a:r>
            <a:endParaRPr lang="en-US" sz="3600" dirty="0"/>
          </a:p>
        </p:txBody>
      </p:sp>
      <p:sp>
        <p:nvSpPr>
          <p:cNvPr id="3" name="Content Placeholder 2"/>
          <p:cNvSpPr>
            <a:spLocks noGrp="1"/>
          </p:cNvSpPr>
          <p:nvPr>
            <p:ph idx="1"/>
          </p:nvPr>
        </p:nvSpPr>
        <p:spPr>
          <a:xfrm>
            <a:off x="718930" y="1138307"/>
            <a:ext cx="10515600" cy="5461275"/>
          </a:xfrm>
        </p:spPr>
        <p:txBody>
          <a:bodyPr>
            <a:normAutofit/>
          </a:bodyPr>
          <a:lstStyle/>
          <a:p>
            <a:r>
              <a:rPr lang="en-US" dirty="0" smtClean="0"/>
              <a:t>A sequence </a:t>
            </a:r>
            <a:r>
              <a:rPr lang="en-US" dirty="0"/>
              <a:t>can be aligned with itself to identify internal repeat elements</a:t>
            </a:r>
            <a:r>
              <a:rPr lang="en-US" dirty="0" smtClean="0"/>
              <a:t>.</a:t>
            </a:r>
          </a:p>
          <a:p>
            <a:r>
              <a:rPr lang="en-US" dirty="0"/>
              <a:t>In the </a:t>
            </a:r>
            <a:r>
              <a:rPr lang="en-US" dirty="0" smtClean="0"/>
              <a:t>self comparison, there </a:t>
            </a:r>
            <a:r>
              <a:rPr lang="en-US" dirty="0"/>
              <a:t>is a main diagonal for perfect matching of each residue</a:t>
            </a:r>
            <a:r>
              <a:rPr lang="en-US" dirty="0" smtClean="0"/>
              <a:t>.</a:t>
            </a:r>
          </a:p>
          <a:p>
            <a:r>
              <a:rPr lang="en-US" dirty="0"/>
              <a:t>If </a:t>
            </a:r>
            <a:r>
              <a:rPr lang="en-US" dirty="0" smtClean="0"/>
              <a:t>repeats are </a:t>
            </a:r>
            <a:r>
              <a:rPr lang="en-US" dirty="0"/>
              <a:t>present, short parallel lines are observed above and </a:t>
            </a:r>
            <a:r>
              <a:rPr lang="en-US" dirty="0" smtClean="0"/>
              <a:t>below the </a:t>
            </a:r>
            <a:r>
              <a:rPr lang="en-US" dirty="0"/>
              <a:t>main diagonal</a:t>
            </a:r>
            <a:r>
              <a:rPr lang="en-US" dirty="0" smtClean="0"/>
              <a:t>.</a:t>
            </a:r>
          </a:p>
          <a:p>
            <a:r>
              <a:rPr lang="en-US" dirty="0" smtClean="0"/>
              <a:t>Self complementarity of DNA sequences </a:t>
            </a:r>
            <a:r>
              <a:rPr lang="en-US" dirty="0"/>
              <a:t>(also called </a:t>
            </a:r>
            <a:r>
              <a:rPr lang="en-US" i="1" dirty="0"/>
              <a:t>inverted repeats</a:t>
            </a:r>
            <a:r>
              <a:rPr lang="en-US" dirty="0"/>
              <a:t>) </a:t>
            </a:r>
            <a:r>
              <a:rPr lang="en-US" dirty="0" smtClean="0"/>
              <a:t>can </a:t>
            </a:r>
            <a:r>
              <a:rPr lang="en-US" dirty="0"/>
              <a:t>also be identified using a dot plot</a:t>
            </a:r>
            <a:r>
              <a:rPr lang="en-US" dirty="0" smtClean="0"/>
              <a:t>.</a:t>
            </a:r>
          </a:p>
          <a:p>
            <a:r>
              <a:rPr lang="en-US" dirty="0"/>
              <a:t>In this case, a DNA sequence is compared with its </a:t>
            </a:r>
            <a:r>
              <a:rPr lang="en-US" dirty="0" smtClean="0"/>
              <a:t>revers complemented </a:t>
            </a:r>
            <a:r>
              <a:rPr lang="en-US" dirty="0"/>
              <a:t>sequence</a:t>
            </a:r>
            <a:r>
              <a:rPr lang="en-US" dirty="0" smtClean="0"/>
              <a:t>.</a:t>
            </a:r>
          </a:p>
          <a:p>
            <a:r>
              <a:rPr lang="en-US" dirty="0"/>
              <a:t>Parallel diagonals represent the inverted repeats</a:t>
            </a:r>
            <a:r>
              <a:rPr lang="en-US" dirty="0" smtClean="0"/>
              <a:t>.</a:t>
            </a:r>
          </a:p>
          <a:p>
            <a:pPr marL="0" indent="0">
              <a:buNone/>
            </a:pPr>
            <a:endParaRPr lang="en-US" dirty="0"/>
          </a:p>
        </p:txBody>
      </p:sp>
    </p:spTree>
    <p:extLst>
      <p:ext uri="{BB962C8B-B14F-4D97-AF65-F5344CB8AC3E}">
        <p14:creationId xmlns:p14="http://schemas.microsoft.com/office/powerpoint/2010/main" val="2030692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22" y="330616"/>
            <a:ext cx="10515600" cy="807692"/>
          </a:xfrm>
        </p:spPr>
        <p:txBody>
          <a:bodyPr>
            <a:normAutofit/>
          </a:bodyPr>
          <a:lstStyle/>
          <a:p>
            <a:r>
              <a:rPr lang="en-US" sz="3600" dirty="0" smtClean="0"/>
              <a:t>Dot plot</a:t>
            </a:r>
            <a:endParaRPr lang="en-US" sz="3600" dirty="0"/>
          </a:p>
        </p:txBody>
      </p:sp>
      <p:sp>
        <p:nvSpPr>
          <p:cNvPr id="3" name="Content Placeholder 2"/>
          <p:cNvSpPr>
            <a:spLocks noGrp="1"/>
          </p:cNvSpPr>
          <p:nvPr>
            <p:ph idx="1"/>
          </p:nvPr>
        </p:nvSpPr>
        <p:spPr>
          <a:xfrm>
            <a:off x="718930" y="1138307"/>
            <a:ext cx="10515600" cy="5461275"/>
          </a:xfrm>
        </p:spPr>
        <p:txBody>
          <a:bodyPr>
            <a:normAutofit/>
          </a:bodyPr>
          <a:lstStyle/>
          <a:p>
            <a:r>
              <a:rPr lang="en-US" dirty="0"/>
              <a:t>The dot matrix method gives a direct visual statement of the relationship </a:t>
            </a:r>
            <a:r>
              <a:rPr lang="en-US" dirty="0" smtClean="0"/>
              <a:t>between two </a:t>
            </a:r>
            <a:r>
              <a:rPr lang="en-US" dirty="0"/>
              <a:t>sequences and helps easy identification of the regions of greatest similarities</a:t>
            </a:r>
            <a:r>
              <a:rPr lang="en-US" dirty="0" smtClean="0"/>
              <a:t>.</a:t>
            </a:r>
          </a:p>
          <a:p>
            <a:r>
              <a:rPr lang="en-US" dirty="0" smtClean="0"/>
              <a:t>One particular </a:t>
            </a:r>
            <a:r>
              <a:rPr lang="en-US" dirty="0"/>
              <a:t>advantage of this method is in identification of sequence repeat </a:t>
            </a:r>
            <a:r>
              <a:rPr lang="en-US" dirty="0" smtClean="0"/>
              <a:t>regions based </a:t>
            </a:r>
            <a:r>
              <a:rPr lang="en-US" dirty="0"/>
              <a:t>on the presence of parallel diagonals of the same size vertically or </a:t>
            </a:r>
            <a:r>
              <a:rPr lang="en-US" dirty="0" smtClean="0"/>
              <a:t>horizontally in </a:t>
            </a:r>
            <a:r>
              <a:rPr lang="en-US" dirty="0"/>
              <a:t>the matrix</a:t>
            </a:r>
            <a:r>
              <a:rPr lang="en-US" dirty="0" smtClean="0"/>
              <a:t>.</a:t>
            </a:r>
          </a:p>
          <a:p>
            <a:r>
              <a:rPr lang="en-US" dirty="0"/>
              <a:t>I</a:t>
            </a:r>
            <a:r>
              <a:rPr lang="en-US" dirty="0" smtClean="0"/>
              <a:t>t </a:t>
            </a:r>
            <a:r>
              <a:rPr lang="en-US" dirty="0"/>
              <a:t>is </a:t>
            </a:r>
            <a:r>
              <a:rPr lang="en-US" dirty="0" smtClean="0"/>
              <a:t>often up </a:t>
            </a:r>
            <a:r>
              <a:rPr lang="en-US" dirty="0"/>
              <a:t>to the user to construct a full alignment with insertions and deletions by </a:t>
            </a:r>
            <a:r>
              <a:rPr lang="en-US" dirty="0" smtClean="0"/>
              <a:t>linking nearby </a:t>
            </a:r>
            <a:r>
              <a:rPr lang="en-US" dirty="0"/>
              <a:t>diagonals</a:t>
            </a:r>
            <a:r>
              <a:rPr lang="en-US" dirty="0" smtClean="0"/>
              <a:t>.</a:t>
            </a:r>
          </a:p>
          <a:p>
            <a:r>
              <a:rPr lang="en-US" dirty="0"/>
              <a:t>Another limitation of this visual analysis method is that it </a:t>
            </a:r>
            <a:r>
              <a:rPr lang="en-US" dirty="0" smtClean="0"/>
              <a:t>lacks statistical </a:t>
            </a:r>
            <a:r>
              <a:rPr lang="en-US" dirty="0"/>
              <a:t>rigor in assessing the quality of the alignment</a:t>
            </a:r>
            <a:r>
              <a:rPr lang="en-US" dirty="0" smtClean="0"/>
              <a:t>.</a:t>
            </a:r>
          </a:p>
          <a:p>
            <a:r>
              <a:rPr lang="en-US" dirty="0"/>
              <a:t>The method is also </a:t>
            </a:r>
            <a:r>
              <a:rPr lang="en-US" dirty="0" smtClean="0"/>
              <a:t>restricted to </a:t>
            </a:r>
            <a:r>
              <a:rPr lang="en-US" dirty="0"/>
              <a:t>pairwise alignment.</a:t>
            </a:r>
          </a:p>
        </p:txBody>
      </p:sp>
    </p:spTree>
    <p:extLst>
      <p:ext uri="{BB962C8B-B14F-4D97-AF65-F5344CB8AC3E}">
        <p14:creationId xmlns:p14="http://schemas.microsoft.com/office/powerpoint/2010/main" val="32385287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3"/>
          <a:stretch>
            <a:fillRect/>
          </a:stretch>
        </p:blipFill>
        <p:spPr>
          <a:xfrm>
            <a:off x="838200" y="365125"/>
            <a:ext cx="10869612" cy="6202212"/>
          </a:xfrm>
          <a:prstGeom prst="rect">
            <a:avLst/>
          </a:prstGeom>
        </p:spPr>
      </p:pic>
    </p:spTree>
    <p:extLst>
      <p:ext uri="{BB962C8B-B14F-4D97-AF65-F5344CB8AC3E}">
        <p14:creationId xmlns:p14="http://schemas.microsoft.com/office/powerpoint/2010/main" val="9751375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2" name="Picture 1"/>
          <p:cNvPicPr>
            <a:picLocks noChangeAspect="1"/>
          </p:cNvPicPr>
          <p:nvPr/>
        </p:nvPicPr>
        <p:blipFill>
          <a:blip r:embed="rId3"/>
          <a:stretch>
            <a:fillRect/>
          </a:stretch>
        </p:blipFill>
        <p:spPr>
          <a:xfrm>
            <a:off x="204788" y="54218"/>
            <a:ext cx="11987212" cy="6803782"/>
          </a:xfrm>
          <a:prstGeom prst="rect">
            <a:avLst/>
          </a:prstGeom>
        </p:spPr>
      </p:pic>
    </p:spTree>
    <p:extLst>
      <p:ext uri="{BB962C8B-B14F-4D97-AF65-F5344CB8AC3E}">
        <p14:creationId xmlns:p14="http://schemas.microsoft.com/office/powerpoint/2010/main" val="2282669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340571" y="241300"/>
            <a:ext cx="11510858" cy="5405437"/>
          </a:xfrm>
          <a:prstGeom prst="rect">
            <a:avLst/>
          </a:prstGeom>
        </p:spPr>
      </p:pic>
    </p:spTree>
    <p:extLst>
      <p:ext uri="{BB962C8B-B14F-4D97-AF65-F5344CB8AC3E}">
        <p14:creationId xmlns:p14="http://schemas.microsoft.com/office/powerpoint/2010/main" val="28744206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838200" y="-22225"/>
            <a:ext cx="9963150" cy="6829425"/>
          </a:xfrm>
          <a:prstGeom prst="rect">
            <a:avLst/>
          </a:prstGeom>
        </p:spPr>
      </p:pic>
    </p:spTree>
    <p:extLst>
      <p:ext uri="{BB962C8B-B14F-4D97-AF65-F5344CB8AC3E}">
        <p14:creationId xmlns:p14="http://schemas.microsoft.com/office/powerpoint/2010/main" val="2084186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59280" y="132629"/>
            <a:ext cx="8534400" cy="6725371"/>
          </a:xfrm>
          <a:prstGeom prst="rect">
            <a:avLst/>
          </a:prstGeom>
        </p:spPr>
      </p:pic>
    </p:spTree>
    <p:extLst>
      <p:ext uri="{BB962C8B-B14F-4D97-AF65-F5344CB8AC3E}">
        <p14:creationId xmlns:p14="http://schemas.microsoft.com/office/powerpoint/2010/main" val="18006031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22" y="330616"/>
            <a:ext cx="10515600" cy="807692"/>
          </a:xfrm>
        </p:spPr>
        <p:txBody>
          <a:bodyPr>
            <a:normAutofit/>
          </a:bodyPr>
          <a:lstStyle/>
          <a:p>
            <a:r>
              <a:rPr lang="en-US" sz="3600" b="1" dirty="0"/>
              <a:t>Dynamic </a:t>
            </a:r>
            <a:r>
              <a:rPr lang="en-US" sz="3600" b="1" dirty="0" smtClean="0"/>
              <a:t>Programming Method</a:t>
            </a:r>
            <a:endParaRPr lang="en-US" sz="3600" dirty="0"/>
          </a:p>
        </p:txBody>
      </p:sp>
      <p:sp>
        <p:nvSpPr>
          <p:cNvPr id="3" name="Content Placeholder 2"/>
          <p:cNvSpPr>
            <a:spLocks noGrp="1"/>
          </p:cNvSpPr>
          <p:nvPr>
            <p:ph idx="1"/>
          </p:nvPr>
        </p:nvSpPr>
        <p:spPr>
          <a:xfrm>
            <a:off x="718930" y="1138307"/>
            <a:ext cx="10515600" cy="5461275"/>
          </a:xfrm>
        </p:spPr>
        <p:txBody>
          <a:bodyPr>
            <a:normAutofit/>
          </a:bodyPr>
          <a:lstStyle/>
          <a:p>
            <a:r>
              <a:rPr lang="en-US" dirty="0"/>
              <a:t>Dynamic programming is a method that determines optimal alignment by </a:t>
            </a:r>
            <a:r>
              <a:rPr lang="en-US" dirty="0" smtClean="0"/>
              <a:t>matching two </a:t>
            </a:r>
            <a:r>
              <a:rPr lang="en-US" dirty="0"/>
              <a:t>sequences for all possible pairs of characters between the two sequences</a:t>
            </a:r>
            <a:r>
              <a:rPr lang="en-US" dirty="0" smtClean="0"/>
              <a:t>.</a:t>
            </a:r>
          </a:p>
          <a:p>
            <a:r>
              <a:rPr lang="en-US" dirty="0"/>
              <a:t>It is fundamentally similar to the dot </a:t>
            </a:r>
            <a:r>
              <a:rPr lang="en-US" dirty="0" smtClean="0"/>
              <a:t>matrix. However</a:t>
            </a:r>
            <a:r>
              <a:rPr lang="en-US" dirty="0"/>
              <a:t>, </a:t>
            </a:r>
            <a:r>
              <a:rPr lang="en-US" dirty="0" smtClean="0"/>
              <a:t>it finds alignment </a:t>
            </a:r>
            <a:r>
              <a:rPr lang="en-US"/>
              <a:t>in </a:t>
            </a:r>
            <a:r>
              <a:rPr lang="en-US" smtClean="0"/>
              <a:t>a more </a:t>
            </a:r>
            <a:r>
              <a:rPr lang="en-US" dirty="0" smtClean="0"/>
              <a:t>quantitative way by</a:t>
            </a:r>
            <a:r>
              <a:rPr lang="en-US" dirty="0"/>
              <a:t> </a:t>
            </a:r>
            <a:r>
              <a:rPr lang="en-US" dirty="0" smtClean="0"/>
              <a:t>converting </a:t>
            </a:r>
            <a:r>
              <a:rPr lang="en-US" dirty="0"/>
              <a:t>a dot matrix into a scoring matrix to account for matches and </a:t>
            </a:r>
            <a:r>
              <a:rPr lang="en-US" dirty="0" smtClean="0"/>
              <a:t>mismatches between </a:t>
            </a:r>
            <a:r>
              <a:rPr lang="en-US" dirty="0"/>
              <a:t>sequences</a:t>
            </a:r>
            <a:r>
              <a:rPr lang="en-US" dirty="0" smtClean="0"/>
              <a:t>.</a:t>
            </a:r>
          </a:p>
          <a:p>
            <a:r>
              <a:rPr lang="en-US" dirty="0"/>
              <a:t>By searching for the set of highest scores in this matrix, the </a:t>
            </a:r>
            <a:r>
              <a:rPr lang="en-US" dirty="0" smtClean="0"/>
              <a:t>best alignment </a:t>
            </a:r>
            <a:r>
              <a:rPr lang="en-US" dirty="0"/>
              <a:t>can be accurately obtained</a:t>
            </a:r>
            <a:r>
              <a:rPr lang="en-US" dirty="0" smtClean="0"/>
              <a:t>.</a:t>
            </a:r>
          </a:p>
          <a:p>
            <a:r>
              <a:rPr lang="en-US" dirty="0"/>
              <a:t>Dynamic programming works by first constructing a two-dimensional </a:t>
            </a:r>
            <a:r>
              <a:rPr lang="en-US" dirty="0" smtClean="0"/>
              <a:t>matrix whose </a:t>
            </a:r>
            <a:r>
              <a:rPr lang="en-US" dirty="0"/>
              <a:t>axes are the two sequences to be compared</a:t>
            </a:r>
            <a:r>
              <a:rPr lang="en-US" dirty="0" smtClean="0"/>
              <a:t>.</a:t>
            </a:r>
          </a:p>
          <a:p>
            <a:r>
              <a:rPr lang="en-US" dirty="0"/>
              <a:t>The residue matching is </a:t>
            </a:r>
            <a:r>
              <a:rPr lang="en-US" dirty="0" smtClean="0"/>
              <a:t>according to </a:t>
            </a:r>
            <a:r>
              <a:rPr lang="en-US" dirty="0"/>
              <a:t>a particular scoring matrix</a:t>
            </a:r>
            <a:r>
              <a:rPr lang="en-US" dirty="0" smtClean="0"/>
              <a:t>.</a:t>
            </a:r>
          </a:p>
        </p:txBody>
      </p:sp>
    </p:spTree>
    <p:extLst>
      <p:ext uri="{BB962C8B-B14F-4D97-AF65-F5344CB8AC3E}">
        <p14:creationId xmlns:p14="http://schemas.microsoft.com/office/powerpoint/2010/main" val="33281028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22" y="330616"/>
            <a:ext cx="10515600" cy="807692"/>
          </a:xfrm>
        </p:spPr>
        <p:txBody>
          <a:bodyPr>
            <a:normAutofit/>
          </a:bodyPr>
          <a:lstStyle/>
          <a:p>
            <a:r>
              <a:rPr lang="en-US" sz="3600" b="1" dirty="0"/>
              <a:t>Dynamic </a:t>
            </a:r>
            <a:r>
              <a:rPr lang="en-US" sz="3600" b="1" dirty="0" smtClean="0"/>
              <a:t>Programming Method</a:t>
            </a:r>
            <a:endParaRPr lang="en-US" sz="3600" dirty="0"/>
          </a:p>
        </p:txBody>
      </p:sp>
      <p:sp>
        <p:nvSpPr>
          <p:cNvPr id="3" name="Content Placeholder 2"/>
          <p:cNvSpPr>
            <a:spLocks noGrp="1"/>
          </p:cNvSpPr>
          <p:nvPr>
            <p:ph idx="1"/>
          </p:nvPr>
        </p:nvSpPr>
        <p:spPr>
          <a:xfrm>
            <a:off x="718930" y="1138307"/>
            <a:ext cx="10515600" cy="5461275"/>
          </a:xfrm>
        </p:spPr>
        <p:txBody>
          <a:bodyPr>
            <a:normAutofit/>
          </a:bodyPr>
          <a:lstStyle/>
          <a:p>
            <a:r>
              <a:rPr lang="en-US" dirty="0" smtClean="0"/>
              <a:t>The </a:t>
            </a:r>
            <a:r>
              <a:rPr lang="en-US" dirty="0"/>
              <a:t>scores are calculated one row at a time</a:t>
            </a:r>
            <a:r>
              <a:rPr lang="en-US" dirty="0" smtClean="0"/>
              <a:t>.</a:t>
            </a:r>
          </a:p>
          <a:p>
            <a:r>
              <a:rPr lang="en-US" dirty="0"/>
              <a:t>This </a:t>
            </a:r>
            <a:r>
              <a:rPr lang="en-US" dirty="0" smtClean="0"/>
              <a:t>starts with </a:t>
            </a:r>
            <a:r>
              <a:rPr lang="en-US" dirty="0"/>
              <a:t>the first row of one sequence, which is used to scan through the entire </a:t>
            </a:r>
            <a:r>
              <a:rPr lang="en-US" dirty="0" smtClean="0"/>
              <a:t>length of </a:t>
            </a:r>
            <a:r>
              <a:rPr lang="en-US" dirty="0"/>
              <a:t>the other sequence, followed by scanning of the second row</a:t>
            </a:r>
            <a:r>
              <a:rPr lang="en-US" dirty="0" smtClean="0"/>
              <a:t>.</a:t>
            </a:r>
          </a:p>
          <a:p>
            <a:r>
              <a:rPr lang="en-US" dirty="0"/>
              <a:t>The matching </a:t>
            </a:r>
            <a:r>
              <a:rPr lang="en-US" dirty="0" smtClean="0"/>
              <a:t>scores </a:t>
            </a:r>
            <a:r>
              <a:rPr lang="en-US" dirty="0"/>
              <a:t>are calculated</a:t>
            </a:r>
            <a:r>
              <a:rPr lang="en-US" dirty="0" smtClean="0"/>
              <a:t>.</a:t>
            </a:r>
          </a:p>
          <a:p>
            <a:r>
              <a:rPr lang="en-US" dirty="0"/>
              <a:t>The scanning of the second row takes into account the scores </a:t>
            </a:r>
            <a:r>
              <a:rPr lang="en-US" dirty="0" smtClean="0"/>
              <a:t>already obtained </a:t>
            </a:r>
            <a:r>
              <a:rPr lang="en-US" dirty="0"/>
              <a:t>in the first round</a:t>
            </a:r>
            <a:r>
              <a:rPr lang="en-US" dirty="0" smtClean="0"/>
              <a:t>.</a:t>
            </a:r>
          </a:p>
          <a:p>
            <a:r>
              <a:rPr lang="en-US" dirty="0"/>
              <a:t>The best score is put into the bottom right corner of </a:t>
            </a:r>
            <a:r>
              <a:rPr lang="en-US" dirty="0" smtClean="0"/>
              <a:t>an intermediate matrix</a:t>
            </a:r>
          </a:p>
          <a:p>
            <a:r>
              <a:rPr lang="en-US" dirty="0"/>
              <a:t>This process is iterated until values for all the cells </a:t>
            </a:r>
            <a:r>
              <a:rPr lang="en-US" dirty="0" smtClean="0"/>
              <a:t>are filled.</a:t>
            </a:r>
          </a:p>
        </p:txBody>
      </p:sp>
    </p:spTree>
    <p:extLst>
      <p:ext uri="{BB962C8B-B14F-4D97-AF65-F5344CB8AC3E}">
        <p14:creationId xmlns:p14="http://schemas.microsoft.com/office/powerpoint/2010/main" val="41130148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22" y="330616"/>
            <a:ext cx="10515600" cy="807692"/>
          </a:xfrm>
        </p:spPr>
        <p:txBody>
          <a:bodyPr>
            <a:normAutofit/>
          </a:bodyPr>
          <a:lstStyle/>
          <a:p>
            <a:r>
              <a:rPr lang="en-US" sz="3600" b="1" dirty="0"/>
              <a:t>Dynamic </a:t>
            </a:r>
            <a:r>
              <a:rPr lang="en-US" sz="3600" b="1" dirty="0" smtClean="0"/>
              <a:t>Programming Method</a:t>
            </a:r>
            <a:endParaRPr lang="en-US" sz="3600" dirty="0"/>
          </a:p>
        </p:txBody>
      </p:sp>
      <p:sp>
        <p:nvSpPr>
          <p:cNvPr id="3" name="Content Placeholder 2"/>
          <p:cNvSpPr>
            <a:spLocks noGrp="1"/>
          </p:cNvSpPr>
          <p:nvPr>
            <p:ph idx="1"/>
          </p:nvPr>
        </p:nvSpPr>
        <p:spPr>
          <a:xfrm>
            <a:off x="718930" y="1138307"/>
            <a:ext cx="10515600" cy="5461275"/>
          </a:xfrm>
        </p:spPr>
        <p:txBody>
          <a:bodyPr>
            <a:normAutofit/>
          </a:bodyPr>
          <a:lstStyle/>
          <a:p>
            <a:r>
              <a:rPr lang="en-US" dirty="0" smtClean="0"/>
              <a:t>Thus</a:t>
            </a:r>
            <a:r>
              <a:rPr lang="en-US" dirty="0"/>
              <a:t>, the scores are accumulated along the diagonal going from the upper </a:t>
            </a:r>
            <a:r>
              <a:rPr lang="en-US" dirty="0" smtClean="0"/>
              <a:t>left corner </a:t>
            </a:r>
            <a:r>
              <a:rPr lang="en-US" dirty="0"/>
              <a:t>to the lower right corner</a:t>
            </a:r>
            <a:r>
              <a:rPr lang="en-US" dirty="0" smtClean="0"/>
              <a:t>.</a:t>
            </a:r>
          </a:p>
          <a:p>
            <a:r>
              <a:rPr lang="en-US" dirty="0"/>
              <a:t>Once the scores have been accumulated in </a:t>
            </a:r>
            <a:r>
              <a:rPr lang="en-US" dirty="0" smtClean="0"/>
              <a:t>matrix, the </a:t>
            </a:r>
            <a:r>
              <a:rPr lang="en-US" dirty="0"/>
              <a:t>next step is to find the path that represents the optimal alignment</a:t>
            </a:r>
            <a:r>
              <a:rPr lang="en-US" dirty="0" smtClean="0"/>
              <a:t>.</a:t>
            </a:r>
          </a:p>
          <a:p>
            <a:r>
              <a:rPr lang="en-US" dirty="0"/>
              <a:t>This is </a:t>
            </a:r>
            <a:r>
              <a:rPr lang="en-US" dirty="0" smtClean="0"/>
              <a:t>done by </a:t>
            </a:r>
            <a:r>
              <a:rPr lang="en-US" dirty="0"/>
              <a:t>tracing back through the matrix in reverse order from the lower right-hand </a:t>
            </a:r>
            <a:r>
              <a:rPr lang="en-US" dirty="0" smtClean="0"/>
              <a:t>corner of </a:t>
            </a:r>
            <a:r>
              <a:rPr lang="en-US" dirty="0"/>
              <a:t>the matrix toward the origin of the matrix in the upper left-hand corner</a:t>
            </a:r>
            <a:r>
              <a:rPr lang="en-US" dirty="0" smtClean="0"/>
              <a:t>.</a:t>
            </a:r>
          </a:p>
          <a:p>
            <a:r>
              <a:rPr lang="en-US" dirty="0"/>
              <a:t>The </a:t>
            </a:r>
            <a:r>
              <a:rPr lang="en-US" dirty="0" smtClean="0"/>
              <a:t>best matching </a:t>
            </a:r>
            <a:r>
              <a:rPr lang="en-US" dirty="0"/>
              <a:t>path is the one that has the maximum total </a:t>
            </a:r>
            <a:r>
              <a:rPr lang="en-US" dirty="0" smtClean="0"/>
              <a:t>score.</a:t>
            </a:r>
          </a:p>
          <a:p>
            <a:r>
              <a:rPr lang="en-US" dirty="0"/>
              <a:t>The path can also move horizontally or vertically at a certain </a:t>
            </a:r>
            <a:r>
              <a:rPr lang="en-US" dirty="0" smtClean="0"/>
              <a:t>point, which </a:t>
            </a:r>
            <a:r>
              <a:rPr lang="en-US" dirty="0"/>
              <a:t>corresponds to introduction of a gap or an insertion or deletion for one of </a:t>
            </a:r>
            <a:r>
              <a:rPr lang="en-US" dirty="0" smtClean="0"/>
              <a:t>the two </a:t>
            </a:r>
            <a:r>
              <a:rPr lang="en-US" dirty="0"/>
              <a:t>sequences</a:t>
            </a:r>
            <a:r>
              <a:rPr lang="en-US" dirty="0" smtClean="0"/>
              <a:t>. (gap penalty, opening gap penalty, extending gap penalty)</a:t>
            </a:r>
            <a:endParaRPr lang="en-US" dirty="0"/>
          </a:p>
        </p:txBody>
      </p:sp>
    </p:spTree>
    <p:extLst>
      <p:ext uri="{BB962C8B-B14F-4D97-AF65-F5344CB8AC3E}">
        <p14:creationId xmlns:p14="http://schemas.microsoft.com/office/powerpoint/2010/main" val="34736173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08314" y="0"/>
            <a:ext cx="10149568" cy="6814970"/>
          </a:xfrm>
          <a:prstGeom prst="rect">
            <a:avLst/>
          </a:prstGeom>
        </p:spPr>
      </p:pic>
    </p:spTree>
    <p:extLst>
      <p:ext uri="{BB962C8B-B14F-4D97-AF65-F5344CB8AC3E}">
        <p14:creationId xmlns:p14="http://schemas.microsoft.com/office/powerpoint/2010/main" val="698383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4575" y="2395537"/>
            <a:ext cx="7562850" cy="2066925"/>
          </a:xfrm>
          <a:prstGeom prst="rect">
            <a:avLst/>
          </a:prstGeom>
        </p:spPr>
      </p:pic>
    </p:spTree>
    <p:extLst>
      <p:ext uri="{BB962C8B-B14F-4D97-AF65-F5344CB8AC3E}">
        <p14:creationId xmlns:p14="http://schemas.microsoft.com/office/powerpoint/2010/main" val="12072310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81075" y="1152525"/>
            <a:ext cx="10229850" cy="4552950"/>
          </a:xfrm>
          <a:prstGeom prst="rect">
            <a:avLst/>
          </a:prstGeom>
        </p:spPr>
      </p:pic>
    </p:spTree>
    <p:extLst>
      <p:ext uri="{BB962C8B-B14F-4D97-AF65-F5344CB8AC3E}">
        <p14:creationId xmlns:p14="http://schemas.microsoft.com/office/powerpoint/2010/main" val="23075146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22" y="330616"/>
            <a:ext cx="10515600" cy="807692"/>
          </a:xfrm>
        </p:spPr>
        <p:txBody>
          <a:bodyPr>
            <a:normAutofit/>
          </a:bodyPr>
          <a:lstStyle/>
          <a:p>
            <a:r>
              <a:rPr lang="en-US" sz="3600" b="1" i="1" dirty="0"/>
              <a:t>Dynamic Programming for Global </a:t>
            </a:r>
            <a:r>
              <a:rPr lang="en-US" sz="3600" b="1" i="1" dirty="0" smtClean="0"/>
              <a:t>Alignment</a:t>
            </a:r>
            <a:endParaRPr lang="en-US" sz="3600" dirty="0"/>
          </a:p>
        </p:txBody>
      </p:sp>
      <p:sp>
        <p:nvSpPr>
          <p:cNvPr id="3" name="Content Placeholder 2"/>
          <p:cNvSpPr>
            <a:spLocks noGrp="1"/>
          </p:cNvSpPr>
          <p:nvPr>
            <p:ph idx="1"/>
          </p:nvPr>
        </p:nvSpPr>
        <p:spPr>
          <a:xfrm>
            <a:off x="718930" y="1138307"/>
            <a:ext cx="10515600" cy="5461275"/>
          </a:xfrm>
        </p:spPr>
        <p:txBody>
          <a:bodyPr>
            <a:normAutofit fontScale="92500" lnSpcReduction="10000"/>
          </a:bodyPr>
          <a:lstStyle/>
          <a:p>
            <a:r>
              <a:rPr lang="en-US" dirty="0"/>
              <a:t>The classical global pairwise </a:t>
            </a:r>
            <a:r>
              <a:rPr lang="en-US" dirty="0" smtClean="0"/>
              <a:t>alignment algorithm </a:t>
            </a:r>
            <a:r>
              <a:rPr lang="en-US" dirty="0"/>
              <a:t>using dynamic programming is the </a:t>
            </a:r>
            <a:r>
              <a:rPr lang="en-US" dirty="0">
                <a:solidFill>
                  <a:srgbClr val="FF0000"/>
                </a:solidFill>
              </a:rPr>
              <a:t>Needleman–</a:t>
            </a:r>
            <a:r>
              <a:rPr lang="en-US" dirty="0" err="1">
                <a:solidFill>
                  <a:srgbClr val="FF0000"/>
                </a:solidFill>
              </a:rPr>
              <a:t>Wunsch</a:t>
            </a:r>
            <a:r>
              <a:rPr lang="en-US" dirty="0">
                <a:solidFill>
                  <a:srgbClr val="FF0000"/>
                </a:solidFill>
              </a:rPr>
              <a:t> algorithm</a:t>
            </a:r>
            <a:r>
              <a:rPr lang="en-US" dirty="0" smtClean="0"/>
              <a:t>.</a:t>
            </a:r>
          </a:p>
          <a:p>
            <a:r>
              <a:rPr lang="en-US" dirty="0"/>
              <a:t>In this algorithm, an optimal alignment is obtained over the entire lengths of </a:t>
            </a:r>
            <a:r>
              <a:rPr lang="en-US" dirty="0" smtClean="0"/>
              <a:t>the two sequences.</a:t>
            </a:r>
          </a:p>
          <a:p>
            <a:r>
              <a:rPr lang="en-US" dirty="0"/>
              <a:t>It must extend from the beginning to the end of both sequences </a:t>
            </a:r>
            <a:r>
              <a:rPr lang="en-US" dirty="0" smtClean="0"/>
              <a:t>to achieve </a:t>
            </a:r>
            <a:r>
              <a:rPr lang="en-US" dirty="0"/>
              <a:t>the highest total score</a:t>
            </a:r>
            <a:r>
              <a:rPr lang="en-US" dirty="0" smtClean="0"/>
              <a:t>.</a:t>
            </a:r>
          </a:p>
          <a:p>
            <a:r>
              <a:rPr lang="en-US" dirty="0"/>
              <a:t>In other words, the alignment path has to go from </a:t>
            </a:r>
            <a:r>
              <a:rPr lang="en-US" dirty="0" smtClean="0"/>
              <a:t>the bottom </a:t>
            </a:r>
            <a:r>
              <a:rPr lang="en-US" dirty="0"/>
              <a:t>right corner of the matrix to the top left corner</a:t>
            </a:r>
            <a:r>
              <a:rPr lang="en-US" dirty="0" smtClean="0"/>
              <a:t>.</a:t>
            </a:r>
          </a:p>
          <a:p>
            <a:r>
              <a:rPr lang="en-US" dirty="0"/>
              <a:t>The drawback of focusing </a:t>
            </a:r>
            <a:r>
              <a:rPr lang="en-US" dirty="0" smtClean="0"/>
              <a:t>on getting </a:t>
            </a:r>
            <a:r>
              <a:rPr lang="en-US" dirty="0"/>
              <a:t>a maximum score for the full-length sequence alignment is the risk of </a:t>
            </a:r>
            <a:r>
              <a:rPr lang="en-US" dirty="0" smtClean="0"/>
              <a:t>missing the </a:t>
            </a:r>
            <a:r>
              <a:rPr lang="en-US" dirty="0"/>
              <a:t>best local similarity</a:t>
            </a:r>
            <a:r>
              <a:rPr lang="en-US" dirty="0" smtClean="0"/>
              <a:t>.</a:t>
            </a:r>
          </a:p>
          <a:p>
            <a:r>
              <a:rPr lang="en-US" dirty="0"/>
              <a:t>This strategy is only suitable for aligning two closely </a:t>
            </a:r>
            <a:r>
              <a:rPr lang="en-US" dirty="0" smtClean="0"/>
              <a:t>related sequences </a:t>
            </a:r>
            <a:r>
              <a:rPr lang="en-US" dirty="0"/>
              <a:t>that are of the same length. For divergent sequences or sequences </a:t>
            </a:r>
            <a:r>
              <a:rPr lang="en-US" dirty="0" smtClean="0"/>
              <a:t>with different </a:t>
            </a:r>
            <a:r>
              <a:rPr lang="en-US" dirty="0"/>
              <a:t>domain structures, the approach does not produce optimal alignment.</a:t>
            </a:r>
          </a:p>
        </p:txBody>
      </p:sp>
    </p:spTree>
    <p:extLst>
      <p:ext uri="{BB962C8B-B14F-4D97-AF65-F5344CB8AC3E}">
        <p14:creationId xmlns:p14="http://schemas.microsoft.com/office/powerpoint/2010/main" val="19267124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22" y="330616"/>
            <a:ext cx="10515600" cy="807692"/>
          </a:xfrm>
        </p:spPr>
        <p:txBody>
          <a:bodyPr>
            <a:normAutofit/>
          </a:bodyPr>
          <a:lstStyle/>
          <a:p>
            <a:r>
              <a:rPr lang="en-US" sz="3600" b="1" i="1" dirty="0"/>
              <a:t>Dynamic Programming for Local </a:t>
            </a:r>
            <a:r>
              <a:rPr lang="en-US" sz="3600" b="1" i="1" dirty="0" smtClean="0"/>
              <a:t>Alignment</a:t>
            </a:r>
            <a:endParaRPr lang="en-US" sz="3600" dirty="0"/>
          </a:p>
        </p:txBody>
      </p:sp>
      <p:sp>
        <p:nvSpPr>
          <p:cNvPr id="3" name="Content Placeholder 2"/>
          <p:cNvSpPr>
            <a:spLocks noGrp="1"/>
          </p:cNvSpPr>
          <p:nvPr>
            <p:ph idx="1"/>
          </p:nvPr>
        </p:nvSpPr>
        <p:spPr>
          <a:xfrm>
            <a:off x="718930" y="1138307"/>
            <a:ext cx="10515600" cy="5461275"/>
          </a:xfrm>
        </p:spPr>
        <p:txBody>
          <a:bodyPr>
            <a:normAutofit/>
          </a:bodyPr>
          <a:lstStyle/>
          <a:p>
            <a:r>
              <a:rPr lang="en-US" dirty="0"/>
              <a:t>In regular sequence alignment, </a:t>
            </a:r>
            <a:r>
              <a:rPr lang="en-US" dirty="0" smtClean="0"/>
              <a:t>the divergence </a:t>
            </a:r>
            <a:r>
              <a:rPr lang="en-US" dirty="0"/>
              <a:t>level between the two sequences to be aligned is not easily known</a:t>
            </a:r>
            <a:r>
              <a:rPr lang="en-US" dirty="0" smtClean="0"/>
              <a:t>.</a:t>
            </a:r>
          </a:p>
          <a:p>
            <a:r>
              <a:rPr lang="en-US" dirty="0" smtClean="0"/>
              <a:t>The sequence </a:t>
            </a:r>
            <a:r>
              <a:rPr lang="en-US" dirty="0"/>
              <a:t>lengths of the two sequences may also be unequal</a:t>
            </a:r>
            <a:r>
              <a:rPr lang="en-US" dirty="0" smtClean="0"/>
              <a:t>.</a:t>
            </a:r>
            <a:endParaRPr lang="en-US" dirty="0" smtClean="0">
              <a:solidFill>
                <a:srgbClr val="FF0000"/>
              </a:solidFill>
            </a:endParaRPr>
          </a:p>
          <a:p>
            <a:r>
              <a:rPr lang="en-US" dirty="0">
                <a:solidFill>
                  <a:srgbClr val="FF0000"/>
                </a:solidFill>
              </a:rPr>
              <a:t>Smith–Waterman </a:t>
            </a:r>
            <a:r>
              <a:rPr lang="en-US" dirty="0" smtClean="0">
                <a:solidFill>
                  <a:srgbClr val="FF0000"/>
                </a:solidFill>
              </a:rPr>
              <a:t>algorithm</a:t>
            </a:r>
          </a:p>
          <a:p>
            <a:r>
              <a:rPr lang="en-US" dirty="0"/>
              <a:t>several optimally aligned segments with best scores are obtained</a:t>
            </a:r>
            <a:r>
              <a:rPr lang="en-US" dirty="0" smtClean="0"/>
              <a:t>.</a:t>
            </a:r>
          </a:p>
          <a:p>
            <a:r>
              <a:rPr lang="en-US" dirty="0"/>
              <a:t>The goal of local alignment is to get the </a:t>
            </a:r>
            <a:r>
              <a:rPr lang="en-US" dirty="0" smtClean="0"/>
              <a:t>highest alignment </a:t>
            </a:r>
            <a:r>
              <a:rPr lang="en-US" dirty="0"/>
              <a:t>score locally, which may be at the expense of the highest possible </a:t>
            </a:r>
            <a:r>
              <a:rPr lang="en-US" dirty="0" smtClean="0"/>
              <a:t>overall score </a:t>
            </a:r>
            <a:r>
              <a:rPr lang="en-US" dirty="0"/>
              <a:t>for a full-length alignment</a:t>
            </a:r>
            <a:r>
              <a:rPr lang="en-US" dirty="0" smtClean="0"/>
              <a:t>.</a:t>
            </a:r>
          </a:p>
          <a:p>
            <a:r>
              <a:rPr lang="en-US" dirty="0"/>
              <a:t>This </a:t>
            </a:r>
            <a:r>
              <a:rPr lang="en-US" dirty="0" smtClean="0"/>
              <a:t>approach may be </a:t>
            </a:r>
            <a:r>
              <a:rPr lang="en-US" dirty="0"/>
              <a:t>suitable for aligning </a:t>
            </a:r>
            <a:r>
              <a:rPr lang="en-US" dirty="0" smtClean="0"/>
              <a:t>divergent sequences </a:t>
            </a:r>
            <a:r>
              <a:rPr lang="en-US" dirty="0"/>
              <a:t>or sequences with multiple domains that may be of different origins.</a:t>
            </a:r>
            <a:endParaRPr lang="en-US" dirty="0">
              <a:solidFill>
                <a:srgbClr val="FF0000"/>
              </a:solidFill>
            </a:endParaRPr>
          </a:p>
        </p:txBody>
      </p:sp>
    </p:spTree>
    <p:extLst>
      <p:ext uri="{BB962C8B-B14F-4D97-AF65-F5344CB8AC3E}">
        <p14:creationId xmlns:p14="http://schemas.microsoft.com/office/powerpoint/2010/main" val="18904281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7428" y="0"/>
            <a:ext cx="10127116" cy="6688845"/>
          </a:xfrm>
          <a:prstGeom prst="rect">
            <a:avLst/>
          </a:prstGeom>
        </p:spPr>
      </p:pic>
    </p:spTree>
    <p:extLst>
      <p:ext uri="{BB962C8B-B14F-4D97-AF65-F5344CB8AC3E}">
        <p14:creationId xmlns:p14="http://schemas.microsoft.com/office/powerpoint/2010/main" val="8106962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376237"/>
            <a:ext cx="9144000" cy="6105525"/>
          </a:xfrm>
          <a:prstGeom prst="rect">
            <a:avLst/>
          </a:prstGeom>
        </p:spPr>
      </p:pic>
    </p:spTree>
    <p:extLst>
      <p:ext uri="{BB962C8B-B14F-4D97-AF65-F5344CB8AC3E}">
        <p14:creationId xmlns:p14="http://schemas.microsoft.com/office/powerpoint/2010/main" val="451265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APPLICATIONS</a:t>
            </a:r>
            <a:endParaRPr lang="en-US" dirty="0"/>
          </a:p>
        </p:txBody>
      </p:sp>
      <p:sp>
        <p:nvSpPr>
          <p:cNvPr id="3" name="Content Placeholder 2"/>
          <p:cNvSpPr>
            <a:spLocks noGrp="1"/>
          </p:cNvSpPr>
          <p:nvPr>
            <p:ph idx="1"/>
          </p:nvPr>
        </p:nvSpPr>
        <p:spPr>
          <a:xfrm>
            <a:off x="838200" y="1489959"/>
            <a:ext cx="10515600" cy="4351338"/>
          </a:xfrm>
        </p:spPr>
        <p:txBody>
          <a:bodyPr>
            <a:normAutofit/>
          </a:bodyPr>
          <a:lstStyle/>
          <a:p>
            <a:pPr>
              <a:lnSpc>
                <a:spcPct val="100000"/>
              </a:lnSpc>
            </a:pPr>
            <a:r>
              <a:rPr lang="en-US" dirty="0"/>
              <a:t>knowledge-based </a:t>
            </a:r>
            <a:r>
              <a:rPr lang="en-US" dirty="0" smtClean="0"/>
              <a:t>drug design</a:t>
            </a:r>
          </a:p>
          <a:p>
            <a:pPr marL="457200" lvl="1" indent="0">
              <a:lnSpc>
                <a:spcPct val="100000"/>
              </a:lnSpc>
              <a:buNone/>
            </a:pPr>
            <a:r>
              <a:rPr lang="en-US" dirty="0"/>
              <a:t>Knowledge of the three-dimensional structures of </a:t>
            </a:r>
            <a:r>
              <a:rPr lang="en-US" dirty="0" smtClean="0"/>
              <a:t>proteins allows </a:t>
            </a:r>
            <a:r>
              <a:rPr lang="en-US" dirty="0"/>
              <a:t>molecules to be designed that are capable of binding to the receptor </a:t>
            </a:r>
            <a:r>
              <a:rPr lang="en-US" dirty="0" smtClean="0"/>
              <a:t>site of </a:t>
            </a:r>
            <a:r>
              <a:rPr lang="en-US" dirty="0"/>
              <a:t>a target protein with great affinity and specificity. This informatics-based </a:t>
            </a:r>
            <a:r>
              <a:rPr lang="en-US" dirty="0" smtClean="0"/>
              <a:t>approach significantly reduces the time and cost necessary to develop drugs with higher potency, fewer side effects, and less toxicity than using the traditional trial-and-error approach.</a:t>
            </a:r>
          </a:p>
          <a:p>
            <a:pPr>
              <a:lnSpc>
                <a:spcPct val="100000"/>
              </a:lnSpc>
            </a:pPr>
            <a:r>
              <a:rPr lang="en-US" dirty="0" smtClean="0"/>
              <a:t>Forensic DNA analysis</a:t>
            </a:r>
          </a:p>
          <a:p>
            <a:pPr marL="457200" lvl="1" indent="0">
              <a:lnSpc>
                <a:spcPct val="100000"/>
              </a:lnSpc>
              <a:buNone/>
            </a:pPr>
            <a:r>
              <a:rPr lang="en-US" dirty="0" smtClean="0"/>
              <a:t>results from molecular phylogenetic analysis have been accepted as evidence in criminal courts.</a:t>
            </a:r>
          </a:p>
          <a:p>
            <a:pPr marL="0" indent="0">
              <a:buNone/>
            </a:pPr>
            <a:endParaRPr lang="en-US" dirty="0"/>
          </a:p>
        </p:txBody>
      </p:sp>
    </p:spTree>
    <p:extLst>
      <p:ext uri="{BB962C8B-B14F-4D97-AF65-F5344CB8AC3E}">
        <p14:creationId xmlns:p14="http://schemas.microsoft.com/office/powerpoint/2010/main" val="13493400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22" y="330616"/>
            <a:ext cx="10515600" cy="807692"/>
          </a:xfrm>
        </p:spPr>
        <p:txBody>
          <a:bodyPr>
            <a:normAutofit/>
          </a:bodyPr>
          <a:lstStyle/>
          <a:p>
            <a:r>
              <a:rPr lang="en-US" sz="3600" b="1" dirty="0"/>
              <a:t>SCORING MATRICES</a:t>
            </a:r>
            <a:endParaRPr lang="en-US" sz="3600" dirty="0"/>
          </a:p>
        </p:txBody>
      </p:sp>
      <p:sp>
        <p:nvSpPr>
          <p:cNvPr id="3" name="Content Placeholder 2"/>
          <p:cNvSpPr>
            <a:spLocks noGrp="1"/>
          </p:cNvSpPr>
          <p:nvPr>
            <p:ph idx="1"/>
          </p:nvPr>
        </p:nvSpPr>
        <p:spPr>
          <a:xfrm>
            <a:off x="718930" y="1138307"/>
            <a:ext cx="10515600" cy="5461275"/>
          </a:xfrm>
        </p:spPr>
        <p:txBody>
          <a:bodyPr>
            <a:normAutofit fontScale="92500" lnSpcReduction="10000"/>
          </a:bodyPr>
          <a:lstStyle/>
          <a:p>
            <a:r>
              <a:rPr lang="en-US" dirty="0"/>
              <a:t>In the dynamic programming algorithm presented, the alignment procedure has </a:t>
            </a:r>
            <a:r>
              <a:rPr lang="en-US" dirty="0" smtClean="0"/>
              <a:t>to make </a:t>
            </a:r>
            <a:r>
              <a:rPr lang="en-US" dirty="0"/>
              <a:t>use of a scoring system, which is a set of values for quantifying the likelihood </a:t>
            </a:r>
            <a:r>
              <a:rPr lang="en-US" dirty="0" smtClean="0"/>
              <a:t>of one residue being substituted by another in an alignment.</a:t>
            </a:r>
            <a:endParaRPr lang="en-US" dirty="0"/>
          </a:p>
          <a:p>
            <a:r>
              <a:rPr lang="en-US" dirty="0" smtClean="0"/>
              <a:t>The scoring systems is called a </a:t>
            </a:r>
            <a:r>
              <a:rPr lang="en-US" i="1" dirty="0">
                <a:solidFill>
                  <a:srgbClr val="FF0000"/>
                </a:solidFill>
              </a:rPr>
              <a:t>substitution matrix </a:t>
            </a:r>
            <a:r>
              <a:rPr lang="en-US" dirty="0"/>
              <a:t>and is derived from statistical analysis of residue </a:t>
            </a:r>
            <a:r>
              <a:rPr lang="en-US" dirty="0" smtClean="0"/>
              <a:t>substitution data </a:t>
            </a:r>
            <a:r>
              <a:rPr lang="en-US" dirty="0"/>
              <a:t>from sets of reliable alignments of highly related sequences</a:t>
            </a:r>
            <a:r>
              <a:rPr lang="en-US" dirty="0" smtClean="0"/>
              <a:t>.</a:t>
            </a:r>
          </a:p>
          <a:p>
            <a:r>
              <a:rPr lang="en-US" dirty="0"/>
              <a:t>Scoring matrices for nucleotide sequences are relatively simple. A positive </a:t>
            </a:r>
            <a:r>
              <a:rPr lang="en-US" dirty="0" smtClean="0"/>
              <a:t>value or </a:t>
            </a:r>
            <a:r>
              <a:rPr lang="en-US" dirty="0"/>
              <a:t>high score is given for a match and a negative value or low score for a mismatch</a:t>
            </a:r>
            <a:r>
              <a:rPr lang="en-US" dirty="0" smtClean="0"/>
              <a:t>.</a:t>
            </a:r>
          </a:p>
          <a:p>
            <a:r>
              <a:rPr lang="en-US" dirty="0"/>
              <a:t>This assignment is based on the assumption that the frequencies of mutation </a:t>
            </a:r>
            <a:r>
              <a:rPr lang="en-US" dirty="0" smtClean="0"/>
              <a:t>are equal </a:t>
            </a:r>
            <a:r>
              <a:rPr lang="en-US" dirty="0"/>
              <a:t>for all bases</a:t>
            </a:r>
            <a:r>
              <a:rPr lang="en-US" dirty="0" smtClean="0"/>
              <a:t>.</a:t>
            </a:r>
          </a:p>
          <a:p>
            <a:r>
              <a:rPr lang="en-US" dirty="0"/>
              <a:t>However, this assumption may not be realistic; observations </a:t>
            </a:r>
            <a:r>
              <a:rPr lang="en-US" dirty="0" smtClean="0"/>
              <a:t>show that transitions </a:t>
            </a:r>
            <a:r>
              <a:rPr lang="en-US" dirty="0"/>
              <a:t>occur more frequently than </a:t>
            </a:r>
            <a:r>
              <a:rPr lang="en-US" dirty="0" err="1" smtClean="0"/>
              <a:t>transversions</a:t>
            </a:r>
            <a:r>
              <a:rPr lang="en-US" dirty="0" smtClean="0"/>
              <a:t>.</a:t>
            </a:r>
            <a:endParaRPr lang="en-US" dirty="0">
              <a:solidFill>
                <a:srgbClr val="FF0000"/>
              </a:solidFill>
            </a:endParaRPr>
          </a:p>
        </p:txBody>
      </p:sp>
    </p:spTree>
    <p:extLst>
      <p:ext uri="{BB962C8B-B14F-4D97-AF65-F5344CB8AC3E}">
        <p14:creationId xmlns:p14="http://schemas.microsoft.com/office/powerpoint/2010/main" val="33964682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22" y="330616"/>
            <a:ext cx="10515600" cy="807692"/>
          </a:xfrm>
        </p:spPr>
        <p:txBody>
          <a:bodyPr>
            <a:normAutofit/>
          </a:bodyPr>
          <a:lstStyle/>
          <a:p>
            <a:r>
              <a:rPr lang="en-US" sz="3600" b="1" dirty="0" smtClean="0"/>
              <a:t>PROTEIN SCORING </a:t>
            </a:r>
            <a:r>
              <a:rPr lang="en-US" sz="3600" b="1" dirty="0"/>
              <a:t>MATRICES</a:t>
            </a:r>
            <a:endParaRPr lang="en-US" sz="3600" dirty="0"/>
          </a:p>
        </p:txBody>
      </p:sp>
      <p:sp>
        <p:nvSpPr>
          <p:cNvPr id="3" name="Content Placeholder 2"/>
          <p:cNvSpPr>
            <a:spLocks noGrp="1"/>
          </p:cNvSpPr>
          <p:nvPr>
            <p:ph idx="1"/>
          </p:nvPr>
        </p:nvSpPr>
        <p:spPr>
          <a:xfrm>
            <a:off x="718930" y="1138307"/>
            <a:ext cx="10515600" cy="5461275"/>
          </a:xfrm>
        </p:spPr>
        <p:txBody>
          <a:bodyPr>
            <a:normAutofit/>
          </a:bodyPr>
          <a:lstStyle/>
          <a:p>
            <a:r>
              <a:rPr lang="en-US" dirty="0"/>
              <a:t>Scoring matrices for amino acids are more complicated because scoring has </a:t>
            </a:r>
            <a:r>
              <a:rPr lang="en-US" dirty="0" smtClean="0"/>
              <a:t>to reflect </a:t>
            </a:r>
            <a:r>
              <a:rPr lang="en-US" dirty="0"/>
              <a:t>the physicochemical properties </a:t>
            </a:r>
            <a:r>
              <a:rPr lang="en-US" dirty="0" smtClean="0"/>
              <a:t>of </a:t>
            </a:r>
            <a:r>
              <a:rPr lang="en-US" dirty="0" err="1" smtClean="0"/>
              <a:t>aminoacid</a:t>
            </a:r>
            <a:r>
              <a:rPr lang="en-US" dirty="0" smtClean="0"/>
              <a:t> </a:t>
            </a:r>
            <a:r>
              <a:rPr lang="en-US" dirty="0"/>
              <a:t>residues, </a:t>
            </a:r>
            <a:r>
              <a:rPr lang="en-US" dirty="0" smtClean="0"/>
              <a:t>as well </a:t>
            </a:r>
            <a:r>
              <a:rPr lang="en-US" dirty="0"/>
              <a:t>as the </a:t>
            </a:r>
            <a:r>
              <a:rPr lang="en-US" dirty="0" smtClean="0"/>
              <a:t>likelihood of </a:t>
            </a:r>
            <a:r>
              <a:rPr lang="en-US" dirty="0"/>
              <a:t>certain residues being substituted among true homologous sequences</a:t>
            </a:r>
            <a:r>
              <a:rPr lang="en-US" dirty="0" smtClean="0"/>
              <a:t>.</a:t>
            </a:r>
          </a:p>
          <a:p>
            <a:r>
              <a:rPr lang="en-US" dirty="0" smtClean="0"/>
              <a:t>Certain amino </a:t>
            </a:r>
            <a:r>
              <a:rPr lang="en-US" dirty="0"/>
              <a:t>acids with similar physicochemical properties can be more easily </a:t>
            </a:r>
            <a:r>
              <a:rPr lang="en-US" dirty="0" smtClean="0"/>
              <a:t>substituted than </a:t>
            </a:r>
            <a:r>
              <a:rPr lang="en-US" dirty="0"/>
              <a:t>those without similar characteristics. Substitutions among similar residues </a:t>
            </a:r>
            <a:r>
              <a:rPr lang="en-US" dirty="0" smtClean="0"/>
              <a:t>are likely </a:t>
            </a:r>
            <a:r>
              <a:rPr lang="en-US" dirty="0"/>
              <a:t>to preserve the essential functional and structural features</a:t>
            </a:r>
            <a:r>
              <a:rPr lang="en-US" dirty="0" smtClean="0"/>
              <a:t>.</a:t>
            </a:r>
          </a:p>
          <a:p>
            <a:r>
              <a:rPr lang="en-US" dirty="0"/>
              <a:t>Amino acid substitution matrices, which are 20 × 20 matrices, have been devised </a:t>
            </a:r>
            <a:r>
              <a:rPr lang="en-US" dirty="0" smtClean="0"/>
              <a:t>to reflect </a:t>
            </a:r>
            <a:r>
              <a:rPr lang="en-US" dirty="0"/>
              <a:t>the likelihood of residue substitutions</a:t>
            </a:r>
            <a:r>
              <a:rPr lang="en-US" dirty="0" smtClean="0"/>
              <a:t>.</a:t>
            </a:r>
          </a:p>
          <a:p>
            <a:endParaRPr lang="en-US" dirty="0">
              <a:solidFill>
                <a:srgbClr val="FF0000"/>
              </a:solidFill>
            </a:endParaRPr>
          </a:p>
        </p:txBody>
      </p:sp>
    </p:spTree>
    <p:extLst>
      <p:ext uri="{BB962C8B-B14F-4D97-AF65-F5344CB8AC3E}">
        <p14:creationId xmlns:p14="http://schemas.microsoft.com/office/powerpoint/2010/main" val="13054613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3"/>
          <a:stretch>
            <a:fillRect/>
          </a:stretch>
        </p:blipFill>
        <p:spPr>
          <a:xfrm>
            <a:off x="1993899" y="247279"/>
            <a:ext cx="7560457" cy="6204321"/>
          </a:xfrm>
          <a:prstGeom prst="rect">
            <a:avLst/>
          </a:prstGeom>
        </p:spPr>
      </p:pic>
    </p:spTree>
    <p:extLst>
      <p:ext uri="{BB962C8B-B14F-4D97-AF65-F5344CB8AC3E}">
        <p14:creationId xmlns:p14="http://schemas.microsoft.com/office/powerpoint/2010/main" val="28177023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22" y="330616"/>
            <a:ext cx="10515600" cy="807692"/>
          </a:xfrm>
        </p:spPr>
        <p:txBody>
          <a:bodyPr>
            <a:normAutofit/>
          </a:bodyPr>
          <a:lstStyle/>
          <a:p>
            <a:r>
              <a:rPr lang="en-US" sz="3600" b="1" dirty="0" smtClean="0"/>
              <a:t>PROTEIN SCORING </a:t>
            </a:r>
            <a:r>
              <a:rPr lang="en-US" sz="3600" b="1" dirty="0"/>
              <a:t>MATRICES</a:t>
            </a:r>
            <a:endParaRPr lang="en-US" sz="3600" dirty="0"/>
          </a:p>
        </p:txBody>
      </p:sp>
      <p:sp>
        <p:nvSpPr>
          <p:cNvPr id="3" name="Content Placeholder 2"/>
          <p:cNvSpPr>
            <a:spLocks noGrp="1"/>
          </p:cNvSpPr>
          <p:nvPr>
            <p:ph idx="1"/>
          </p:nvPr>
        </p:nvSpPr>
        <p:spPr>
          <a:xfrm>
            <a:off x="718930" y="1138307"/>
            <a:ext cx="10515600" cy="5461275"/>
          </a:xfrm>
        </p:spPr>
        <p:txBody>
          <a:bodyPr>
            <a:normAutofit fontScale="92500" lnSpcReduction="20000"/>
          </a:bodyPr>
          <a:lstStyle/>
          <a:p>
            <a:r>
              <a:rPr lang="en-US" dirty="0"/>
              <a:t>Scoring matrices for amino acids are more complicated because scoring has </a:t>
            </a:r>
            <a:r>
              <a:rPr lang="en-US" dirty="0" smtClean="0"/>
              <a:t>to reflect </a:t>
            </a:r>
            <a:r>
              <a:rPr lang="en-US" dirty="0"/>
              <a:t>the physicochemical properties </a:t>
            </a:r>
            <a:r>
              <a:rPr lang="en-US" dirty="0" smtClean="0"/>
              <a:t>of </a:t>
            </a:r>
            <a:r>
              <a:rPr lang="en-US" dirty="0" err="1" smtClean="0"/>
              <a:t>aminoacid</a:t>
            </a:r>
            <a:r>
              <a:rPr lang="en-US" dirty="0" smtClean="0"/>
              <a:t> </a:t>
            </a:r>
            <a:r>
              <a:rPr lang="en-US" dirty="0"/>
              <a:t>residues, </a:t>
            </a:r>
            <a:r>
              <a:rPr lang="en-US" dirty="0" smtClean="0"/>
              <a:t>as well </a:t>
            </a:r>
            <a:r>
              <a:rPr lang="en-US" dirty="0"/>
              <a:t>as the </a:t>
            </a:r>
            <a:r>
              <a:rPr lang="en-US" dirty="0" smtClean="0"/>
              <a:t>likelihood of </a:t>
            </a:r>
            <a:r>
              <a:rPr lang="en-US" dirty="0"/>
              <a:t>certain residues being substituted among true homologous sequences</a:t>
            </a:r>
            <a:r>
              <a:rPr lang="en-US" dirty="0" smtClean="0"/>
              <a:t>.</a:t>
            </a:r>
          </a:p>
          <a:p>
            <a:r>
              <a:rPr lang="en-US" dirty="0" smtClean="0"/>
              <a:t>Certain amino </a:t>
            </a:r>
            <a:r>
              <a:rPr lang="en-US" dirty="0"/>
              <a:t>acids with similar physicochemical properties can be more easily </a:t>
            </a:r>
            <a:r>
              <a:rPr lang="en-US" dirty="0" smtClean="0"/>
              <a:t>substituted than </a:t>
            </a:r>
            <a:r>
              <a:rPr lang="en-US" dirty="0"/>
              <a:t>those without similar characteristics. Substitutions among similar residues </a:t>
            </a:r>
            <a:r>
              <a:rPr lang="en-US" dirty="0" smtClean="0"/>
              <a:t>are likely </a:t>
            </a:r>
            <a:r>
              <a:rPr lang="en-US" dirty="0"/>
              <a:t>to preserve the essential functional and structural features</a:t>
            </a:r>
            <a:r>
              <a:rPr lang="en-US" dirty="0" smtClean="0"/>
              <a:t>.</a:t>
            </a:r>
          </a:p>
          <a:p>
            <a:r>
              <a:rPr lang="en-US" dirty="0"/>
              <a:t>Amino acid substitution matrices, which are 20 × 20 matrices, have been devised </a:t>
            </a:r>
            <a:r>
              <a:rPr lang="en-US" dirty="0" smtClean="0"/>
              <a:t>to reflect </a:t>
            </a:r>
            <a:r>
              <a:rPr lang="en-US" dirty="0"/>
              <a:t>the likelihood of residue substitutions</a:t>
            </a:r>
            <a:r>
              <a:rPr lang="en-US" dirty="0" smtClean="0"/>
              <a:t>.</a:t>
            </a:r>
          </a:p>
          <a:p>
            <a:r>
              <a:rPr lang="en-US" dirty="0"/>
              <a:t>There are essentially two types of </a:t>
            </a:r>
            <a:r>
              <a:rPr lang="en-US" dirty="0" smtClean="0"/>
              <a:t>amino acid </a:t>
            </a:r>
            <a:r>
              <a:rPr lang="en-US" dirty="0"/>
              <a:t>substitution matrices</a:t>
            </a:r>
            <a:r>
              <a:rPr lang="en-US" dirty="0" smtClean="0"/>
              <a:t>.</a:t>
            </a:r>
          </a:p>
          <a:p>
            <a:r>
              <a:rPr lang="en-US" dirty="0"/>
              <a:t>One type is based on interchangeability of the </a:t>
            </a:r>
            <a:r>
              <a:rPr lang="en-US" dirty="0" smtClean="0"/>
              <a:t>genetic code </a:t>
            </a:r>
            <a:r>
              <a:rPr lang="en-US" dirty="0"/>
              <a:t>or amino acid properties, and the other is derived from empirical studies </a:t>
            </a:r>
            <a:r>
              <a:rPr lang="en-US" dirty="0" smtClean="0"/>
              <a:t>of amino </a:t>
            </a:r>
            <a:r>
              <a:rPr lang="en-US" dirty="0"/>
              <a:t>acid substitutions</a:t>
            </a:r>
            <a:r>
              <a:rPr lang="en-US" dirty="0" smtClean="0"/>
              <a:t>.</a:t>
            </a:r>
          </a:p>
          <a:p>
            <a:r>
              <a:rPr lang="en-US" dirty="0" smtClean="0"/>
              <a:t>First approach has </a:t>
            </a:r>
            <a:r>
              <a:rPr lang="en-US" dirty="0"/>
              <a:t>been </a:t>
            </a:r>
            <a:r>
              <a:rPr lang="en-US" dirty="0" smtClean="0"/>
              <a:t>shown to </a:t>
            </a:r>
            <a:r>
              <a:rPr lang="en-US" dirty="0"/>
              <a:t>be less accurate than the second </a:t>
            </a:r>
            <a:r>
              <a:rPr lang="en-US" dirty="0" smtClean="0"/>
              <a:t>approach.</a:t>
            </a:r>
          </a:p>
          <a:p>
            <a:endParaRPr lang="en-US" dirty="0">
              <a:solidFill>
                <a:srgbClr val="FF0000"/>
              </a:solidFill>
            </a:endParaRPr>
          </a:p>
        </p:txBody>
      </p:sp>
    </p:spTree>
    <p:extLst>
      <p:ext uri="{BB962C8B-B14F-4D97-AF65-F5344CB8AC3E}">
        <p14:creationId xmlns:p14="http://schemas.microsoft.com/office/powerpoint/2010/main" val="18418694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sp>
        <p:nvSpPr>
          <p:cNvPr id="5" name="Title 4"/>
          <p:cNvSpPr>
            <a:spLocks noGrp="1"/>
          </p:cNvSpPr>
          <p:nvPr>
            <p:ph type="title"/>
          </p:nvPr>
        </p:nvSpPr>
        <p:spPr/>
        <p:txBody>
          <a:bodyPr/>
          <a:lstStyle/>
          <a:p>
            <a:endParaRPr lang="en-US"/>
          </a:p>
        </p:txBody>
      </p:sp>
      <p:pic>
        <p:nvPicPr>
          <p:cNvPr id="2" name="Picture 1"/>
          <p:cNvPicPr>
            <a:picLocks noChangeAspect="1"/>
          </p:cNvPicPr>
          <p:nvPr/>
        </p:nvPicPr>
        <p:blipFill>
          <a:blip r:embed="rId3"/>
          <a:stretch>
            <a:fillRect/>
          </a:stretch>
        </p:blipFill>
        <p:spPr>
          <a:xfrm>
            <a:off x="576262" y="-4763"/>
            <a:ext cx="11039475" cy="6867525"/>
          </a:xfrm>
          <a:prstGeom prst="rect">
            <a:avLst/>
          </a:prstGeom>
        </p:spPr>
      </p:pic>
    </p:spTree>
    <p:extLst>
      <p:ext uri="{BB962C8B-B14F-4D97-AF65-F5344CB8AC3E}">
        <p14:creationId xmlns:p14="http://schemas.microsoft.com/office/powerpoint/2010/main" val="4173347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22" y="330616"/>
            <a:ext cx="10515600" cy="807692"/>
          </a:xfrm>
        </p:spPr>
        <p:txBody>
          <a:bodyPr>
            <a:normAutofit/>
          </a:bodyPr>
          <a:lstStyle/>
          <a:p>
            <a:r>
              <a:rPr lang="en-US" sz="3600" b="1" dirty="0" smtClean="0"/>
              <a:t>PROTEIN SCORING </a:t>
            </a:r>
            <a:r>
              <a:rPr lang="en-US" sz="3600" b="1" dirty="0"/>
              <a:t>MATRICES</a:t>
            </a:r>
            <a:endParaRPr lang="en-US" sz="3600" dirty="0"/>
          </a:p>
        </p:txBody>
      </p:sp>
      <p:sp>
        <p:nvSpPr>
          <p:cNvPr id="3" name="Content Placeholder 2"/>
          <p:cNvSpPr>
            <a:spLocks noGrp="1"/>
          </p:cNvSpPr>
          <p:nvPr>
            <p:ph idx="1"/>
          </p:nvPr>
        </p:nvSpPr>
        <p:spPr>
          <a:xfrm>
            <a:off x="718930" y="1138307"/>
            <a:ext cx="10515600" cy="5461275"/>
          </a:xfrm>
        </p:spPr>
        <p:txBody>
          <a:bodyPr>
            <a:normAutofit/>
          </a:bodyPr>
          <a:lstStyle/>
          <a:p>
            <a:r>
              <a:rPr lang="en-US" dirty="0"/>
              <a:t>The empirical matrices, which include PAM and BLOSUM matrices, are </a:t>
            </a:r>
            <a:r>
              <a:rPr lang="en-US" dirty="0" smtClean="0"/>
              <a:t>derived from </a:t>
            </a:r>
            <a:r>
              <a:rPr lang="en-US" dirty="0"/>
              <a:t>actual alignments of highly similar sequences</a:t>
            </a:r>
            <a:r>
              <a:rPr lang="en-US" dirty="0" smtClean="0"/>
              <a:t>.</a:t>
            </a:r>
          </a:p>
          <a:p>
            <a:r>
              <a:rPr lang="en-US" dirty="0"/>
              <a:t>By analyzing the </a:t>
            </a:r>
            <a:r>
              <a:rPr lang="en-US" dirty="0" smtClean="0"/>
              <a:t>probabilities of </a:t>
            </a:r>
            <a:r>
              <a:rPr lang="en-US" dirty="0"/>
              <a:t>amino acid substitutions in these alignments, a scoring system can be </a:t>
            </a:r>
            <a:r>
              <a:rPr lang="en-US" dirty="0" smtClean="0"/>
              <a:t>developed by </a:t>
            </a:r>
            <a:r>
              <a:rPr lang="en-US" dirty="0"/>
              <a:t>giving a high score for a more likely substitution and a low score for a </a:t>
            </a:r>
            <a:r>
              <a:rPr lang="en-US" dirty="0" smtClean="0"/>
              <a:t>rare substitution.</a:t>
            </a:r>
          </a:p>
          <a:p>
            <a:r>
              <a:rPr lang="en-US" dirty="0"/>
              <a:t>A</a:t>
            </a:r>
            <a:r>
              <a:rPr lang="en-US" dirty="0" smtClean="0"/>
              <a:t> </a:t>
            </a:r>
            <a:r>
              <a:rPr lang="en-US" dirty="0"/>
              <a:t>positive score means that the frequency of </a:t>
            </a:r>
            <a:r>
              <a:rPr lang="en-US" dirty="0" smtClean="0"/>
              <a:t>amino acid </a:t>
            </a:r>
            <a:r>
              <a:rPr lang="en-US" dirty="0"/>
              <a:t>substitutions found in a data set of homologous sequences is greater than </a:t>
            </a:r>
            <a:r>
              <a:rPr lang="en-US" dirty="0" smtClean="0"/>
              <a:t>would have occurred by random chance. They represent substitutions </a:t>
            </a:r>
            <a:r>
              <a:rPr lang="en-US" dirty="0"/>
              <a:t>of </a:t>
            </a:r>
            <a:r>
              <a:rPr lang="en-US" dirty="0" smtClean="0"/>
              <a:t>very similar residues or identical </a:t>
            </a:r>
            <a:r>
              <a:rPr lang="en-US" dirty="0"/>
              <a:t>residues</a:t>
            </a:r>
            <a:r>
              <a:rPr lang="en-US" dirty="0" smtClean="0"/>
              <a:t>.</a:t>
            </a:r>
          </a:p>
        </p:txBody>
      </p:sp>
    </p:spTree>
    <p:extLst>
      <p:ext uri="{BB962C8B-B14F-4D97-AF65-F5344CB8AC3E}">
        <p14:creationId xmlns:p14="http://schemas.microsoft.com/office/powerpoint/2010/main" val="11677442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22" y="330616"/>
            <a:ext cx="10515600" cy="807692"/>
          </a:xfrm>
        </p:spPr>
        <p:txBody>
          <a:bodyPr>
            <a:normAutofit/>
          </a:bodyPr>
          <a:lstStyle/>
          <a:p>
            <a:r>
              <a:rPr lang="en-US" sz="3600" b="1" dirty="0" smtClean="0"/>
              <a:t>PROTEIN SCORING </a:t>
            </a:r>
            <a:r>
              <a:rPr lang="en-US" sz="3600" b="1" dirty="0"/>
              <a:t>MATRICES</a:t>
            </a:r>
            <a:endParaRPr lang="en-US" sz="3600" dirty="0"/>
          </a:p>
        </p:txBody>
      </p:sp>
      <p:sp>
        <p:nvSpPr>
          <p:cNvPr id="3" name="Content Placeholder 2"/>
          <p:cNvSpPr>
            <a:spLocks noGrp="1"/>
          </p:cNvSpPr>
          <p:nvPr>
            <p:ph idx="1"/>
          </p:nvPr>
        </p:nvSpPr>
        <p:spPr>
          <a:xfrm>
            <a:off x="718930" y="1138307"/>
            <a:ext cx="10515600" cy="5461275"/>
          </a:xfrm>
        </p:spPr>
        <p:txBody>
          <a:bodyPr>
            <a:normAutofit/>
          </a:bodyPr>
          <a:lstStyle/>
          <a:p>
            <a:r>
              <a:rPr lang="en-US" dirty="0" smtClean="0"/>
              <a:t>A zero score means that the frequency of amino acid substitutions</a:t>
            </a:r>
            <a:r>
              <a:rPr lang="en-US" dirty="0"/>
              <a:t> </a:t>
            </a:r>
            <a:r>
              <a:rPr lang="en-US" dirty="0" smtClean="0"/>
              <a:t>found </a:t>
            </a:r>
            <a:r>
              <a:rPr lang="en-US" dirty="0"/>
              <a:t>in the homologous sequence data set is equal to that expected by chance. </a:t>
            </a:r>
            <a:r>
              <a:rPr lang="en-US" dirty="0" smtClean="0"/>
              <a:t>In this </a:t>
            </a:r>
            <a:r>
              <a:rPr lang="en-US" dirty="0"/>
              <a:t>case, the relationship between the amino acids is weakly similar at best in </a:t>
            </a:r>
            <a:r>
              <a:rPr lang="en-US" dirty="0" smtClean="0"/>
              <a:t>terms of </a:t>
            </a:r>
            <a:r>
              <a:rPr lang="en-US" dirty="0"/>
              <a:t>physicochemical properties</a:t>
            </a:r>
            <a:r>
              <a:rPr lang="en-US" dirty="0" smtClean="0"/>
              <a:t>.</a:t>
            </a:r>
          </a:p>
          <a:p>
            <a:r>
              <a:rPr lang="en-US" dirty="0"/>
              <a:t>A negative score means that the frequency of </a:t>
            </a:r>
            <a:r>
              <a:rPr lang="en-US" dirty="0" smtClean="0"/>
              <a:t>amino acid </a:t>
            </a:r>
            <a:r>
              <a:rPr lang="en-US" dirty="0"/>
              <a:t>substitutions found in the homologous sequence data set is less than </a:t>
            </a:r>
            <a:r>
              <a:rPr lang="en-US" dirty="0" smtClean="0"/>
              <a:t>would </a:t>
            </a:r>
            <a:r>
              <a:rPr lang="en-US" dirty="0"/>
              <a:t>have occurred by random chance. This normally occurs with substitutions </a:t>
            </a:r>
            <a:r>
              <a:rPr lang="en-US" dirty="0" smtClean="0"/>
              <a:t>between dissimilar </a:t>
            </a:r>
            <a:r>
              <a:rPr lang="en-US" dirty="0"/>
              <a:t>residues.</a:t>
            </a:r>
            <a:endParaRPr lang="en-US" dirty="0">
              <a:solidFill>
                <a:srgbClr val="FF0000"/>
              </a:solidFill>
            </a:endParaRPr>
          </a:p>
        </p:txBody>
      </p:sp>
    </p:spTree>
    <p:extLst>
      <p:ext uri="{BB962C8B-B14F-4D97-AF65-F5344CB8AC3E}">
        <p14:creationId xmlns:p14="http://schemas.microsoft.com/office/powerpoint/2010/main" val="27811983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22" y="330616"/>
            <a:ext cx="10515600" cy="807692"/>
          </a:xfrm>
        </p:spPr>
        <p:txBody>
          <a:bodyPr>
            <a:normAutofit/>
          </a:bodyPr>
          <a:lstStyle/>
          <a:p>
            <a:r>
              <a:rPr lang="en-US" sz="3600" b="1" dirty="0" smtClean="0"/>
              <a:t>PAM Matrices</a:t>
            </a:r>
            <a:endParaRPr lang="en-US" sz="3600" dirty="0"/>
          </a:p>
        </p:txBody>
      </p:sp>
      <p:sp>
        <p:nvSpPr>
          <p:cNvPr id="3" name="Content Placeholder 2"/>
          <p:cNvSpPr>
            <a:spLocks noGrp="1"/>
          </p:cNvSpPr>
          <p:nvPr>
            <p:ph idx="1"/>
          </p:nvPr>
        </p:nvSpPr>
        <p:spPr>
          <a:xfrm>
            <a:off x="718930" y="1138307"/>
            <a:ext cx="10515600" cy="5461275"/>
          </a:xfrm>
        </p:spPr>
        <p:txBody>
          <a:bodyPr>
            <a:normAutofit/>
          </a:bodyPr>
          <a:lstStyle/>
          <a:p>
            <a:r>
              <a:rPr lang="en-US" dirty="0"/>
              <a:t>The PAM matrices (also called </a:t>
            </a:r>
            <a:r>
              <a:rPr lang="en-US" dirty="0" err="1"/>
              <a:t>Dayhoff</a:t>
            </a:r>
            <a:r>
              <a:rPr lang="en-US" dirty="0"/>
              <a:t> PAM matrices) were first constructed </a:t>
            </a:r>
            <a:r>
              <a:rPr lang="en-US" dirty="0" smtClean="0"/>
              <a:t>by Margaret </a:t>
            </a:r>
            <a:r>
              <a:rPr lang="en-US" dirty="0" err="1"/>
              <a:t>Dayhoff</a:t>
            </a:r>
            <a:r>
              <a:rPr lang="en-US" dirty="0"/>
              <a:t>, who compiled alignments of seventy-one groups of very </a:t>
            </a:r>
            <a:r>
              <a:rPr lang="en-US" dirty="0" smtClean="0"/>
              <a:t>closely related </a:t>
            </a:r>
            <a:r>
              <a:rPr lang="en-US" dirty="0"/>
              <a:t>protein sequences</a:t>
            </a:r>
            <a:r>
              <a:rPr lang="en-US" dirty="0" smtClean="0"/>
              <a:t>.</a:t>
            </a:r>
          </a:p>
          <a:p>
            <a:r>
              <a:rPr lang="en-US" dirty="0"/>
              <a:t>PAM stands for “point accepted mutation” (</a:t>
            </a:r>
            <a:r>
              <a:rPr lang="en-US" dirty="0" smtClean="0"/>
              <a:t>although “accepted </a:t>
            </a:r>
            <a:r>
              <a:rPr lang="en-US" dirty="0"/>
              <a:t>point mutation” or APM may be a more appropriate term, </a:t>
            </a:r>
            <a:r>
              <a:rPr lang="en-US" dirty="0" smtClean="0"/>
              <a:t>PAM is </a:t>
            </a:r>
            <a:r>
              <a:rPr lang="en-US" dirty="0"/>
              <a:t>easier </a:t>
            </a:r>
            <a:r>
              <a:rPr lang="en-US" dirty="0" smtClean="0"/>
              <a:t>to pronounce).</a:t>
            </a:r>
          </a:p>
          <a:p>
            <a:r>
              <a:rPr lang="en-US" dirty="0"/>
              <a:t>Because of the use of very closely related homologs, the observed </a:t>
            </a:r>
            <a:r>
              <a:rPr lang="en-US" dirty="0" smtClean="0"/>
              <a:t>mutations were not </a:t>
            </a:r>
            <a:r>
              <a:rPr lang="en-US" dirty="0"/>
              <a:t>expected to significantly change the common function of the </a:t>
            </a:r>
            <a:r>
              <a:rPr lang="en-US" dirty="0" smtClean="0"/>
              <a:t>proteins. Thus</a:t>
            </a:r>
            <a:r>
              <a:rPr lang="en-US" dirty="0"/>
              <a:t>, the observed amino acid mutations are considered to be accepted by </a:t>
            </a:r>
            <a:r>
              <a:rPr lang="en-US" dirty="0" smtClean="0"/>
              <a:t>natural selection</a:t>
            </a:r>
            <a:r>
              <a:rPr lang="en-US" dirty="0"/>
              <a:t>.</a:t>
            </a:r>
            <a:endParaRPr lang="en-US" dirty="0">
              <a:solidFill>
                <a:srgbClr val="FF0000"/>
              </a:solidFill>
            </a:endParaRPr>
          </a:p>
        </p:txBody>
      </p:sp>
    </p:spTree>
    <p:extLst>
      <p:ext uri="{BB962C8B-B14F-4D97-AF65-F5344CB8AC3E}">
        <p14:creationId xmlns:p14="http://schemas.microsoft.com/office/powerpoint/2010/main" val="42674643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lstStyle/>
          <a:p>
            <a:r>
              <a:rPr lang="en-US" b="1" dirty="0"/>
              <a:t>Database Similarity Searching</a:t>
            </a:r>
            <a:endParaRPr lang="en-US" dirty="0"/>
          </a:p>
        </p:txBody>
      </p:sp>
      <p:sp>
        <p:nvSpPr>
          <p:cNvPr id="3" name="Content Placeholder 2"/>
          <p:cNvSpPr>
            <a:spLocks noGrp="1"/>
          </p:cNvSpPr>
          <p:nvPr>
            <p:ph idx="1"/>
          </p:nvPr>
        </p:nvSpPr>
        <p:spPr>
          <a:xfrm>
            <a:off x="838200" y="1117600"/>
            <a:ext cx="10515600" cy="5059363"/>
          </a:xfrm>
        </p:spPr>
        <p:txBody>
          <a:bodyPr>
            <a:normAutofit fontScale="92500"/>
          </a:bodyPr>
          <a:lstStyle/>
          <a:p>
            <a:r>
              <a:rPr lang="en-US" dirty="0"/>
              <a:t>A main application of pairwise alignment is retrieving biological sequences </a:t>
            </a:r>
            <a:r>
              <a:rPr lang="en-US" dirty="0" smtClean="0"/>
              <a:t>in databases </a:t>
            </a:r>
            <a:r>
              <a:rPr lang="en-US" dirty="0"/>
              <a:t>based on similarity</a:t>
            </a:r>
            <a:r>
              <a:rPr lang="en-US" dirty="0" smtClean="0"/>
              <a:t>.</a:t>
            </a:r>
          </a:p>
          <a:p>
            <a:r>
              <a:rPr lang="en-US" dirty="0"/>
              <a:t>This process involves submission of a query </a:t>
            </a:r>
            <a:r>
              <a:rPr lang="en-US" dirty="0" smtClean="0"/>
              <a:t>sequence and </a:t>
            </a:r>
            <a:r>
              <a:rPr lang="en-US" dirty="0"/>
              <a:t>performing a pairwise comparison of the query sequence with all </a:t>
            </a:r>
            <a:r>
              <a:rPr lang="en-US" dirty="0" smtClean="0"/>
              <a:t>individual sequences </a:t>
            </a:r>
            <a:r>
              <a:rPr lang="en-US" dirty="0"/>
              <a:t>in a database</a:t>
            </a:r>
            <a:r>
              <a:rPr lang="en-US" dirty="0" smtClean="0"/>
              <a:t>.</a:t>
            </a:r>
          </a:p>
          <a:p>
            <a:r>
              <a:rPr lang="en-US" dirty="0"/>
              <a:t>Thus, database similarity searching is pairwise </a:t>
            </a:r>
            <a:r>
              <a:rPr lang="en-US" dirty="0" smtClean="0"/>
              <a:t>alignment on </a:t>
            </a:r>
            <a:r>
              <a:rPr lang="en-US" dirty="0"/>
              <a:t>a large scale</a:t>
            </a:r>
            <a:r>
              <a:rPr lang="en-US" dirty="0" smtClean="0"/>
              <a:t>.</a:t>
            </a:r>
          </a:p>
          <a:p>
            <a:r>
              <a:rPr lang="en-US" dirty="0"/>
              <a:t>This type of searching is one of the most effective ways to assign </a:t>
            </a:r>
            <a:r>
              <a:rPr lang="en-US" dirty="0" smtClean="0"/>
              <a:t>putative functions </a:t>
            </a:r>
            <a:r>
              <a:rPr lang="en-US" dirty="0"/>
              <a:t>to newly determined sequences</a:t>
            </a:r>
            <a:r>
              <a:rPr lang="en-US" dirty="0" smtClean="0"/>
              <a:t>.</a:t>
            </a:r>
          </a:p>
          <a:p>
            <a:r>
              <a:rPr lang="en-US" dirty="0"/>
              <a:t>However, the dynamic </a:t>
            </a:r>
            <a:r>
              <a:rPr lang="en-US" dirty="0" smtClean="0"/>
              <a:t>programming method is </a:t>
            </a:r>
            <a:r>
              <a:rPr lang="en-US" dirty="0"/>
              <a:t>slow and impractical to use in most cases</a:t>
            </a:r>
            <a:r>
              <a:rPr lang="en-US" dirty="0" smtClean="0"/>
              <a:t>.</a:t>
            </a:r>
          </a:p>
          <a:p>
            <a:r>
              <a:rPr lang="en-US" dirty="0" smtClean="0"/>
              <a:t>Special search </a:t>
            </a:r>
            <a:r>
              <a:rPr lang="en-US" dirty="0"/>
              <a:t>methods are needed to speed up the computational process of sequence comparison.</a:t>
            </a:r>
          </a:p>
        </p:txBody>
      </p:sp>
    </p:spTree>
    <p:extLst>
      <p:ext uri="{BB962C8B-B14F-4D97-AF65-F5344CB8AC3E}">
        <p14:creationId xmlns:p14="http://schemas.microsoft.com/office/powerpoint/2010/main" val="748010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fontScale="90000"/>
          </a:bodyPr>
          <a:lstStyle/>
          <a:p>
            <a:r>
              <a:rPr lang="en-US" b="1" dirty="0"/>
              <a:t>UNIQUE REQUIREMENTS OF DATABASE SEARCHING</a:t>
            </a:r>
            <a:endParaRPr lang="en-US" dirty="0"/>
          </a:p>
        </p:txBody>
      </p:sp>
      <p:sp>
        <p:nvSpPr>
          <p:cNvPr id="3" name="Content Placeholder 2"/>
          <p:cNvSpPr>
            <a:spLocks noGrp="1"/>
          </p:cNvSpPr>
          <p:nvPr>
            <p:ph idx="1"/>
          </p:nvPr>
        </p:nvSpPr>
        <p:spPr>
          <a:xfrm>
            <a:off x="838200" y="1117600"/>
            <a:ext cx="10515600" cy="5059363"/>
          </a:xfrm>
        </p:spPr>
        <p:txBody>
          <a:bodyPr>
            <a:normAutofit fontScale="92500" lnSpcReduction="10000"/>
          </a:bodyPr>
          <a:lstStyle/>
          <a:p>
            <a:r>
              <a:rPr lang="en-US" dirty="0"/>
              <a:t>The first criterion is </a:t>
            </a:r>
            <a:r>
              <a:rPr lang="en-US" i="1" dirty="0">
                <a:solidFill>
                  <a:srgbClr val="FF0000"/>
                </a:solidFill>
              </a:rPr>
              <a:t>sensitivity</a:t>
            </a:r>
            <a:r>
              <a:rPr lang="en-US" dirty="0"/>
              <a:t>, which refers to the ability to find as </a:t>
            </a:r>
            <a:r>
              <a:rPr lang="en-US" dirty="0" smtClean="0"/>
              <a:t>many correct </a:t>
            </a:r>
            <a:r>
              <a:rPr lang="en-US" dirty="0"/>
              <a:t>hits as possible. It is measured by the extent of inclusion of correctly </a:t>
            </a:r>
            <a:r>
              <a:rPr lang="en-US" dirty="0" smtClean="0"/>
              <a:t>identified sequence </a:t>
            </a:r>
            <a:r>
              <a:rPr lang="en-US" dirty="0"/>
              <a:t>members of the same </a:t>
            </a:r>
            <a:r>
              <a:rPr lang="en-US" dirty="0" smtClean="0"/>
              <a:t>family</a:t>
            </a:r>
            <a:r>
              <a:rPr lang="en-US" dirty="0"/>
              <a:t> </a:t>
            </a:r>
            <a:r>
              <a:rPr lang="en-US" dirty="0" smtClean="0"/>
              <a:t>(True positive).</a:t>
            </a:r>
          </a:p>
          <a:p>
            <a:r>
              <a:rPr lang="en-US" dirty="0"/>
              <a:t>The second criterion is </a:t>
            </a:r>
            <a:r>
              <a:rPr lang="en-US" i="1" dirty="0">
                <a:solidFill>
                  <a:srgbClr val="FF0000"/>
                </a:solidFill>
              </a:rPr>
              <a:t>selectivity</a:t>
            </a:r>
            <a:r>
              <a:rPr lang="en-US" dirty="0"/>
              <a:t>, also </a:t>
            </a:r>
            <a:r>
              <a:rPr lang="en-US" dirty="0" smtClean="0"/>
              <a:t>called specificity</a:t>
            </a:r>
            <a:r>
              <a:rPr lang="en-US" dirty="0"/>
              <a:t>, which refers to the ability to exclude incorrect </a:t>
            </a:r>
            <a:r>
              <a:rPr lang="en-US" dirty="0" smtClean="0"/>
              <a:t>hits (False positive).</a:t>
            </a:r>
          </a:p>
          <a:p>
            <a:r>
              <a:rPr lang="en-US" dirty="0" smtClean="0"/>
              <a:t> </a:t>
            </a:r>
            <a:r>
              <a:rPr lang="en-US" dirty="0"/>
              <a:t>The third criterion is </a:t>
            </a:r>
            <a:r>
              <a:rPr lang="en-US" i="1" dirty="0">
                <a:solidFill>
                  <a:srgbClr val="FF0000"/>
                </a:solidFill>
              </a:rPr>
              <a:t>speed</a:t>
            </a:r>
            <a:r>
              <a:rPr lang="en-US" dirty="0"/>
              <a:t>, which is the time it takes to get </a:t>
            </a:r>
            <a:r>
              <a:rPr lang="en-US" dirty="0" smtClean="0"/>
              <a:t>results from database searches. Depending </a:t>
            </a:r>
            <a:r>
              <a:rPr lang="en-US" dirty="0"/>
              <a:t>on the size of the database, speed sometimes </a:t>
            </a:r>
            <a:r>
              <a:rPr lang="en-US" dirty="0" smtClean="0"/>
              <a:t>can be </a:t>
            </a:r>
            <a:r>
              <a:rPr lang="en-US" dirty="0"/>
              <a:t>a primary </a:t>
            </a:r>
            <a:r>
              <a:rPr lang="en-US" dirty="0" smtClean="0"/>
              <a:t>concern. </a:t>
            </a:r>
          </a:p>
          <a:p>
            <a:r>
              <a:rPr lang="en-US" dirty="0"/>
              <a:t>What </a:t>
            </a:r>
            <a:r>
              <a:rPr lang="en-US" dirty="0" smtClean="0"/>
              <a:t>generally happens is that an increase </a:t>
            </a:r>
            <a:r>
              <a:rPr lang="en-US" dirty="0"/>
              <a:t>in sensitivity is associated with decrease in selectivity</a:t>
            </a:r>
            <a:r>
              <a:rPr lang="en-US" dirty="0" smtClean="0"/>
              <a:t>. A very </a:t>
            </a:r>
            <a:r>
              <a:rPr lang="en-US" dirty="0"/>
              <a:t>inclusive search tends to include many false positives. Similarly, an </a:t>
            </a:r>
            <a:r>
              <a:rPr lang="en-US" dirty="0" smtClean="0"/>
              <a:t>improvement in </a:t>
            </a:r>
            <a:r>
              <a:rPr lang="en-US" dirty="0"/>
              <a:t>speed often comes at the cost of lowered sensitivity and selectivity. A </a:t>
            </a:r>
            <a:r>
              <a:rPr lang="en-US" dirty="0" smtClean="0"/>
              <a:t>compromise between </a:t>
            </a:r>
            <a:r>
              <a:rPr lang="en-US" dirty="0"/>
              <a:t>the three criteria often has to be made.</a:t>
            </a:r>
          </a:p>
        </p:txBody>
      </p:sp>
    </p:spTree>
    <p:extLst>
      <p:ext uri="{BB962C8B-B14F-4D97-AF65-F5344CB8AC3E}">
        <p14:creationId xmlns:p14="http://schemas.microsoft.com/office/powerpoint/2010/main" val="1762501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APPLICATIONS</a:t>
            </a:r>
            <a:endParaRPr lang="en-US" dirty="0"/>
          </a:p>
        </p:txBody>
      </p:sp>
      <p:sp>
        <p:nvSpPr>
          <p:cNvPr id="3" name="Content Placeholder 2"/>
          <p:cNvSpPr>
            <a:spLocks noGrp="1"/>
          </p:cNvSpPr>
          <p:nvPr>
            <p:ph idx="1"/>
          </p:nvPr>
        </p:nvSpPr>
        <p:spPr>
          <a:xfrm>
            <a:off x="838200" y="1489959"/>
            <a:ext cx="10515600" cy="4351338"/>
          </a:xfrm>
        </p:spPr>
        <p:txBody>
          <a:bodyPr>
            <a:normAutofit lnSpcReduction="10000"/>
          </a:bodyPr>
          <a:lstStyle/>
          <a:p>
            <a:pPr>
              <a:lnSpc>
                <a:spcPct val="100000"/>
              </a:lnSpc>
            </a:pPr>
            <a:r>
              <a:rPr lang="en-US" dirty="0" smtClean="0"/>
              <a:t>Medicine</a:t>
            </a:r>
          </a:p>
          <a:p>
            <a:pPr marL="457200" lvl="1" indent="0">
              <a:lnSpc>
                <a:spcPct val="100000"/>
              </a:lnSpc>
              <a:buNone/>
            </a:pPr>
            <a:r>
              <a:rPr lang="en-US" dirty="0" smtClean="0"/>
              <a:t>genomics and </a:t>
            </a:r>
            <a:r>
              <a:rPr lang="en-US" dirty="0" err="1" smtClean="0"/>
              <a:t>bioinformtics</a:t>
            </a:r>
            <a:r>
              <a:rPr lang="en-US" dirty="0" smtClean="0"/>
              <a:t> are now poised to revolutionize our healthcare system by developing personalized and customized medicine. The high speed genomic sequencing coupled with sophisticated informatics technology will allow a doctor in a clinic to quickly sequence a patient’s genome and easily detect potential harmful mutations and to engage in early diagnosis and effective treatment of diseases.</a:t>
            </a:r>
          </a:p>
          <a:p>
            <a:pPr>
              <a:lnSpc>
                <a:spcPct val="100000"/>
              </a:lnSpc>
            </a:pPr>
            <a:r>
              <a:rPr lang="en-US" dirty="0" smtClean="0"/>
              <a:t>Agriculture</a:t>
            </a:r>
          </a:p>
          <a:p>
            <a:pPr marL="457200" lvl="1" indent="0">
              <a:lnSpc>
                <a:spcPct val="100000"/>
              </a:lnSpc>
              <a:buNone/>
            </a:pPr>
            <a:r>
              <a:rPr lang="en-US" dirty="0" smtClean="0"/>
              <a:t>Plant genome databases and gene expression profile analyses have played an important role in the development of new crop varieties that have higher productivity and more resistance to disease.</a:t>
            </a:r>
          </a:p>
          <a:p>
            <a:pPr marL="0" indent="0">
              <a:buNone/>
            </a:pPr>
            <a:endParaRPr lang="en-US" dirty="0"/>
          </a:p>
        </p:txBody>
      </p:sp>
    </p:spTree>
    <p:extLst>
      <p:ext uri="{BB962C8B-B14F-4D97-AF65-F5344CB8AC3E}">
        <p14:creationId xmlns:p14="http://schemas.microsoft.com/office/powerpoint/2010/main" val="14376300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fontScale="90000"/>
          </a:bodyPr>
          <a:lstStyle/>
          <a:p>
            <a:r>
              <a:rPr lang="en-US" b="1" dirty="0"/>
              <a:t>UNIQUE REQUIREMENTS OF DATABASE SEARCHING</a:t>
            </a:r>
            <a:endParaRPr lang="en-US" dirty="0"/>
          </a:p>
        </p:txBody>
      </p:sp>
      <p:sp>
        <p:nvSpPr>
          <p:cNvPr id="3" name="Content Placeholder 2"/>
          <p:cNvSpPr>
            <a:spLocks noGrp="1"/>
          </p:cNvSpPr>
          <p:nvPr>
            <p:ph idx="1"/>
          </p:nvPr>
        </p:nvSpPr>
        <p:spPr>
          <a:xfrm>
            <a:off x="838200" y="1117600"/>
            <a:ext cx="10515600" cy="5059363"/>
          </a:xfrm>
        </p:spPr>
        <p:txBody>
          <a:bodyPr>
            <a:normAutofit fontScale="92500" lnSpcReduction="10000"/>
          </a:bodyPr>
          <a:lstStyle/>
          <a:p>
            <a:r>
              <a:rPr lang="en-US" dirty="0" smtClean="0"/>
              <a:t>There are two fundamental </a:t>
            </a:r>
            <a:r>
              <a:rPr lang="en-US" dirty="0"/>
              <a:t>types of </a:t>
            </a:r>
            <a:r>
              <a:rPr lang="en-US" dirty="0" smtClean="0"/>
              <a:t>algorithms in bioinformatics.</a:t>
            </a:r>
          </a:p>
          <a:p>
            <a:r>
              <a:rPr lang="en-US" dirty="0"/>
              <a:t>One is the </a:t>
            </a:r>
            <a:r>
              <a:rPr lang="en-US" dirty="0">
                <a:solidFill>
                  <a:srgbClr val="FF0000"/>
                </a:solidFill>
              </a:rPr>
              <a:t>exhaustive type</a:t>
            </a:r>
            <a:r>
              <a:rPr lang="en-US" dirty="0"/>
              <a:t>, which uses a </a:t>
            </a:r>
            <a:r>
              <a:rPr lang="en-US" dirty="0" smtClean="0"/>
              <a:t>rigorous algorithm </a:t>
            </a:r>
            <a:r>
              <a:rPr lang="en-US" dirty="0"/>
              <a:t>to find the best or exact solution for a particular problem by examining </a:t>
            </a:r>
            <a:r>
              <a:rPr lang="en-US" dirty="0" smtClean="0"/>
              <a:t>all mathematical </a:t>
            </a:r>
            <a:r>
              <a:rPr lang="en-US" dirty="0"/>
              <a:t>combinations</a:t>
            </a:r>
            <a:r>
              <a:rPr lang="en-US" dirty="0" smtClean="0"/>
              <a:t>. (Dynamic programming algorithm)</a:t>
            </a:r>
          </a:p>
          <a:p>
            <a:r>
              <a:rPr lang="en-US" dirty="0"/>
              <a:t>Another is the </a:t>
            </a:r>
            <a:r>
              <a:rPr lang="en-US" i="1" dirty="0">
                <a:solidFill>
                  <a:srgbClr val="FF0000"/>
                </a:solidFill>
              </a:rPr>
              <a:t>heuristic type</a:t>
            </a:r>
            <a:r>
              <a:rPr lang="en-US" dirty="0"/>
              <a:t>, which is </a:t>
            </a:r>
            <a:r>
              <a:rPr lang="en-US" dirty="0" smtClean="0"/>
              <a:t>a computational </a:t>
            </a:r>
            <a:r>
              <a:rPr lang="en-US" dirty="0"/>
              <a:t>strategy to find an empirical or near optimal </a:t>
            </a:r>
            <a:r>
              <a:rPr lang="en-US" dirty="0" smtClean="0"/>
              <a:t>solution.</a:t>
            </a:r>
          </a:p>
          <a:p>
            <a:r>
              <a:rPr lang="en-US" dirty="0"/>
              <a:t>Essentially, this type of algorithms take shortcuts by reducing the search </a:t>
            </a:r>
            <a:r>
              <a:rPr lang="en-US" dirty="0" smtClean="0"/>
              <a:t>space according </a:t>
            </a:r>
            <a:r>
              <a:rPr lang="en-US" dirty="0"/>
              <a:t>to some criteria.</a:t>
            </a:r>
            <a:endParaRPr lang="en-US" dirty="0" smtClean="0"/>
          </a:p>
          <a:p>
            <a:r>
              <a:rPr lang="en-US" dirty="0"/>
              <a:t>However, the shortcut strategy is not guaranteed to </a:t>
            </a:r>
            <a:r>
              <a:rPr lang="en-US" dirty="0" smtClean="0"/>
              <a:t>find the </a:t>
            </a:r>
            <a:r>
              <a:rPr lang="en-US" dirty="0"/>
              <a:t>best or most accurate solution</a:t>
            </a:r>
            <a:r>
              <a:rPr lang="en-US" dirty="0" smtClean="0"/>
              <a:t>.</a:t>
            </a:r>
          </a:p>
          <a:p>
            <a:r>
              <a:rPr lang="en-US" dirty="0"/>
              <a:t>It is often used because of the need for </a:t>
            </a:r>
            <a:r>
              <a:rPr lang="en-US" dirty="0" smtClean="0"/>
              <a:t>obtaining results </a:t>
            </a:r>
            <a:r>
              <a:rPr lang="en-US" dirty="0"/>
              <a:t>within a realistic time frame without significantly sacrificing the accuracy </a:t>
            </a:r>
            <a:r>
              <a:rPr lang="en-US" dirty="0" smtClean="0"/>
              <a:t>of the </a:t>
            </a:r>
            <a:r>
              <a:rPr lang="en-US" dirty="0"/>
              <a:t>computational output.</a:t>
            </a:r>
          </a:p>
        </p:txBody>
      </p:sp>
    </p:spTree>
    <p:extLst>
      <p:ext uri="{BB962C8B-B14F-4D97-AF65-F5344CB8AC3E}">
        <p14:creationId xmlns:p14="http://schemas.microsoft.com/office/powerpoint/2010/main" val="22949958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a:bodyPr>
          <a:lstStyle/>
          <a:p>
            <a:r>
              <a:rPr lang="en-US" b="1" dirty="0"/>
              <a:t>HEURISTIC DATABASE SEARCHING</a:t>
            </a:r>
            <a:endParaRPr lang="en-US" dirty="0"/>
          </a:p>
        </p:txBody>
      </p:sp>
      <p:sp>
        <p:nvSpPr>
          <p:cNvPr id="3" name="Content Placeholder 2"/>
          <p:cNvSpPr>
            <a:spLocks noGrp="1"/>
          </p:cNvSpPr>
          <p:nvPr>
            <p:ph idx="1"/>
          </p:nvPr>
        </p:nvSpPr>
        <p:spPr>
          <a:xfrm>
            <a:off x="838200" y="1117600"/>
            <a:ext cx="10515600" cy="5059363"/>
          </a:xfrm>
        </p:spPr>
        <p:txBody>
          <a:bodyPr>
            <a:normAutofit/>
          </a:bodyPr>
          <a:lstStyle/>
          <a:p>
            <a:r>
              <a:rPr lang="en-US" dirty="0"/>
              <a:t>Searching a large database using the dynamic programming methods, </a:t>
            </a:r>
            <a:r>
              <a:rPr lang="en-US" dirty="0" smtClean="0"/>
              <a:t>is </a:t>
            </a:r>
            <a:r>
              <a:rPr lang="en-US" dirty="0"/>
              <a:t>too </a:t>
            </a:r>
            <a:r>
              <a:rPr lang="en-US" dirty="0" smtClean="0"/>
              <a:t>slow and impractical when computational resources </a:t>
            </a:r>
            <a:r>
              <a:rPr lang="en-US" dirty="0"/>
              <a:t>are limited</a:t>
            </a:r>
            <a:r>
              <a:rPr lang="en-US" dirty="0" smtClean="0"/>
              <a:t>.</a:t>
            </a:r>
          </a:p>
          <a:p>
            <a:r>
              <a:rPr lang="en-US" dirty="0"/>
              <a:t>querying a database of 300,000 sequences using a query </a:t>
            </a:r>
            <a:r>
              <a:rPr lang="en-US" dirty="0" smtClean="0"/>
              <a:t>sequence of </a:t>
            </a:r>
            <a:r>
              <a:rPr lang="en-US" dirty="0"/>
              <a:t>100 residues took 2–3 hours to complete with a regular computer system at the time</a:t>
            </a:r>
            <a:r>
              <a:rPr lang="en-US" dirty="0" smtClean="0"/>
              <a:t>.</a:t>
            </a:r>
          </a:p>
          <a:p>
            <a:r>
              <a:rPr lang="en-US" dirty="0"/>
              <a:t>To speed up the </a:t>
            </a:r>
            <a:r>
              <a:rPr lang="en-US" dirty="0" smtClean="0"/>
              <a:t>comparison, heuristic </a:t>
            </a:r>
            <a:r>
              <a:rPr lang="en-US" dirty="0"/>
              <a:t>methods have to be used</a:t>
            </a:r>
            <a:r>
              <a:rPr lang="en-US" dirty="0" smtClean="0"/>
              <a:t>.</a:t>
            </a:r>
          </a:p>
          <a:p>
            <a:r>
              <a:rPr lang="en-US" dirty="0"/>
              <a:t>The heuristic algorithms perform faster </a:t>
            </a:r>
            <a:r>
              <a:rPr lang="en-US" dirty="0" smtClean="0"/>
              <a:t>searches because </a:t>
            </a:r>
            <a:r>
              <a:rPr lang="en-US" dirty="0"/>
              <a:t>they examine only a fraction of the possible alignments examined in </a:t>
            </a:r>
            <a:r>
              <a:rPr lang="en-US" dirty="0" smtClean="0"/>
              <a:t>regular dynamic </a:t>
            </a:r>
            <a:r>
              <a:rPr lang="en-US" dirty="0"/>
              <a:t>programming</a:t>
            </a:r>
            <a:r>
              <a:rPr lang="en-US" dirty="0" smtClean="0"/>
              <a:t>.</a:t>
            </a:r>
          </a:p>
          <a:p>
            <a:r>
              <a:rPr lang="en-US" dirty="0" smtClean="0"/>
              <a:t>FASTA and BLAST</a:t>
            </a:r>
          </a:p>
          <a:p>
            <a:r>
              <a:rPr lang="en-US" dirty="0" smtClean="0"/>
              <a:t>They are </a:t>
            </a:r>
            <a:r>
              <a:rPr lang="en-US" dirty="0"/>
              <a:t>50–100 times faster than dynamic programming.</a:t>
            </a:r>
          </a:p>
        </p:txBody>
      </p:sp>
    </p:spTree>
    <p:extLst>
      <p:ext uri="{BB962C8B-B14F-4D97-AF65-F5344CB8AC3E}">
        <p14:creationId xmlns:p14="http://schemas.microsoft.com/office/powerpoint/2010/main" val="21634753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a:bodyPr>
          <a:lstStyle/>
          <a:p>
            <a:r>
              <a:rPr lang="en-US" b="1" dirty="0"/>
              <a:t>HEURISTIC DATABASE SEARCHING</a:t>
            </a:r>
            <a:endParaRPr lang="en-US" dirty="0"/>
          </a:p>
        </p:txBody>
      </p:sp>
      <p:sp>
        <p:nvSpPr>
          <p:cNvPr id="3" name="Content Placeholder 2"/>
          <p:cNvSpPr>
            <a:spLocks noGrp="1"/>
          </p:cNvSpPr>
          <p:nvPr>
            <p:ph idx="1"/>
          </p:nvPr>
        </p:nvSpPr>
        <p:spPr>
          <a:xfrm>
            <a:off x="838200" y="1117600"/>
            <a:ext cx="10515600" cy="5059363"/>
          </a:xfrm>
        </p:spPr>
        <p:txBody>
          <a:bodyPr>
            <a:normAutofit/>
          </a:bodyPr>
          <a:lstStyle/>
          <a:p>
            <a:r>
              <a:rPr lang="en-US" dirty="0"/>
              <a:t>Searching a large database using the dynamic programming methods, </a:t>
            </a:r>
            <a:r>
              <a:rPr lang="en-US" dirty="0" smtClean="0"/>
              <a:t>is </a:t>
            </a:r>
            <a:r>
              <a:rPr lang="en-US" dirty="0"/>
              <a:t>too </a:t>
            </a:r>
            <a:r>
              <a:rPr lang="en-US" dirty="0" smtClean="0"/>
              <a:t>slow and impractical when computational resources </a:t>
            </a:r>
            <a:r>
              <a:rPr lang="en-US" dirty="0"/>
              <a:t>are limited</a:t>
            </a:r>
            <a:r>
              <a:rPr lang="en-US" dirty="0" smtClean="0"/>
              <a:t>.</a:t>
            </a:r>
          </a:p>
          <a:p>
            <a:r>
              <a:rPr lang="en-US" dirty="0"/>
              <a:t>querying a database of 300,000 sequences using a query </a:t>
            </a:r>
            <a:r>
              <a:rPr lang="en-US" dirty="0" smtClean="0"/>
              <a:t>sequence of </a:t>
            </a:r>
            <a:r>
              <a:rPr lang="en-US" dirty="0"/>
              <a:t>100 residues took 2–3 hours to complete with a regular computer system at the time</a:t>
            </a:r>
            <a:r>
              <a:rPr lang="en-US" dirty="0" smtClean="0"/>
              <a:t>.</a:t>
            </a:r>
          </a:p>
          <a:p>
            <a:r>
              <a:rPr lang="en-US" dirty="0"/>
              <a:t>To speed up the </a:t>
            </a:r>
            <a:r>
              <a:rPr lang="en-US" dirty="0" smtClean="0"/>
              <a:t>comparison, heuristic </a:t>
            </a:r>
            <a:r>
              <a:rPr lang="en-US" dirty="0"/>
              <a:t>methods have to be used</a:t>
            </a:r>
            <a:r>
              <a:rPr lang="en-US" dirty="0" smtClean="0"/>
              <a:t>.</a:t>
            </a:r>
          </a:p>
          <a:p>
            <a:r>
              <a:rPr lang="en-US" dirty="0"/>
              <a:t>The heuristic algorithms perform faster </a:t>
            </a:r>
            <a:r>
              <a:rPr lang="en-US" dirty="0" smtClean="0"/>
              <a:t>searches because </a:t>
            </a:r>
            <a:r>
              <a:rPr lang="en-US" dirty="0"/>
              <a:t>they examine only a fraction of the possible alignments examined in </a:t>
            </a:r>
            <a:r>
              <a:rPr lang="en-US" dirty="0" smtClean="0"/>
              <a:t>regular dynamic </a:t>
            </a:r>
            <a:r>
              <a:rPr lang="en-US" dirty="0"/>
              <a:t>programming</a:t>
            </a:r>
            <a:r>
              <a:rPr lang="en-US" dirty="0" smtClean="0"/>
              <a:t>.</a:t>
            </a:r>
          </a:p>
          <a:p>
            <a:r>
              <a:rPr lang="en-US" i="1" dirty="0" smtClean="0">
                <a:solidFill>
                  <a:srgbClr val="FF0000"/>
                </a:solidFill>
              </a:rPr>
              <a:t>FASTA</a:t>
            </a:r>
            <a:r>
              <a:rPr lang="en-US" dirty="0" smtClean="0"/>
              <a:t> and </a:t>
            </a:r>
            <a:r>
              <a:rPr lang="en-US" i="1" dirty="0" smtClean="0">
                <a:solidFill>
                  <a:srgbClr val="FF0000"/>
                </a:solidFill>
              </a:rPr>
              <a:t>BLAST</a:t>
            </a:r>
          </a:p>
          <a:p>
            <a:r>
              <a:rPr lang="en-US" dirty="0" smtClean="0"/>
              <a:t>They are </a:t>
            </a:r>
            <a:r>
              <a:rPr lang="en-US" dirty="0"/>
              <a:t>50–100 times faster than dynamic programming.</a:t>
            </a:r>
          </a:p>
        </p:txBody>
      </p:sp>
    </p:spTree>
    <p:extLst>
      <p:ext uri="{BB962C8B-B14F-4D97-AF65-F5344CB8AC3E}">
        <p14:creationId xmlns:p14="http://schemas.microsoft.com/office/powerpoint/2010/main" val="9958189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a:bodyPr>
          <a:lstStyle/>
          <a:p>
            <a:r>
              <a:rPr lang="en-US" b="1" dirty="0"/>
              <a:t>HEURISTIC DATABASE SEARCHING</a:t>
            </a:r>
            <a:endParaRPr lang="en-US" dirty="0"/>
          </a:p>
        </p:txBody>
      </p:sp>
      <p:sp>
        <p:nvSpPr>
          <p:cNvPr id="3" name="Content Placeholder 2"/>
          <p:cNvSpPr>
            <a:spLocks noGrp="1"/>
          </p:cNvSpPr>
          <p:nvPr>
            <p:ph idx="1"/>
          </p:nvPr>
        </p:nvSpPr>
        <p:spPr>
          <a:xfrm>
            <a:off x="838200" y="1117600"/>
            <a:ext cx="10515600" cy="5059363"/>
          </a:xfrm>
        </p:spPr>
        <p:txBody>
          <a:bodyPr>
            <a:normAutofit fontScale="92500" lnSpcReduction="10000"/>
          </a:bodyPr>
          <a:lstStyle/>
          <a:p>
            <a:r>
              <a:rPr lang="en-US" dirty="0" smtClean="0"/>
              <a:t>FASTA and BLAST</a:t>
            </a:r>
          </a:p>
          <a:p>
            <a:r>
              <a:rPr lang="en-US" dirty="0" smtClean="0"/>
              <a:t>They are </a:t>
            </a:r>
            <a:r>
              <a:rPr lang="en-US" dirty="0"/>
              <a:t>50–100 times faster than dynamic programming</a:t>
            </a:r>
            <a:r>
              <a:rPr lang="en-US" dirty="0" smtClean="0"/>
              <a:t>.</a:t>
            </a:r>
          </a:p>
          <a:p>
            <a:r>
              <a:rPr lang="en-US" dirty="0"/>
              <a:t>Both BLAST and FASTA use a heuristic </a:t>
            </a:r>
            <a:r>
              <a:rPr lang="en-US" i="1" dirty="0">
                <a:solidFill>
                  <a:srgbClr val="FF0000"/>
                </a:solidFill>
              </a:rPr>
              <a:t>word method </a:t>
            </a:r>
            <a:r>
              <a:rPr lang="en-US" dirty="0"/>
              <a:t>for fast pairwise </a:t>
            </a:r>
            <a:r>
              <a:rPr lang="en-US" dirty="0" smtClean="0"/>
              <a:t>sequence alignment.</a:t>
            </a:r>
          </a:p>
          <a:p>
            <a:r>
              <a:rPr lang="en-US" dirty="0"/>
              <a:t>It works by </a:t>
            </a:r>
            <a:r>
              <a:rPr lang="en-US" dirty="0" smtClean="0"/>
              <a:t>finding short </a:t>
            </a:r>
            <a:r>
              <a:rPr lang="en-US" dirty="0"/>
              <a:t>stretches of identical or nearly identical letters in two sequences</a:t>
            </a:r>
            <a:r>
              <a:rPr lang="en-US" dirty="0" smtClean="0"/>
              <a:t>.</a:t>
            </a:r>
          </a:p>
          <a:p>
            <a:r>
              <a:rPr lang="en-US" dirty="0" smtClean="0"/>
              <a:t>These short </a:t>
            </a:r>
            <a:r>
              <a:rPr lang="en-US" dirty="0"/>
              <a:t>strings of characters are called words, which are similar to the windows </a:t>
            </a:r>
            <a:r>
              <a:rPr lang="en-US" dirty="0" smtClean="0"/>
              <a:t>used in </a:t>
            </a:r>
            <a:r>
              <a:rPr lang="en-US" dirty="0"/>
              <a:t>the dot matrix </a:t>
            </a:r>
            <a:r>
              <a:rPr lang="en-US" dirty="0" smtClean="0"/>
              <a:t>method.</a:t>
            </a:r>
          </a:p>
          <a:p>
            <a:r>
              <a:rPr lang="en-US" dirty="0"/>
              <a:t>The basic assumption is that two </a:t>
            </a:r>
            <a:r>
              <a:rPr lang="en-US" dirty="0" smtClean="0"/>
              <a:t>related sequences </a:t>
            </a:r>
            <a:r>
              <a:rPr lang="en-US" dirty="0"/>
              <a:t>must have </a:t>
            </a:r>
            <a:r>
              <a:rPr lang="en-US" dirty="0">
                <a:solidFill>
                  <a:srgbClr val="FF0000"/>
                </a:solidFill>
              </a:rPr>
              <a:t>at least one word in common</a:t>
            </a:r>
            <a:r>
              <a:rPr lang="en-US" dirty="0" smtClean="0"/>
              <a:t>.</a:t>
            </a:r>
          </a:p>
          <a:p>
            <a:r>
              <a:rPr lang="en-US" dirty="0"/>
              <a:t>By first identifying word </a:t>
            </a:r>
            <a:r>
              <a:rPr lang="en-US" dirty="0" smtClean="0"/>
              <a:t>matches, a </a:t>
            </a:r>
            <a:r>
              <a:rPr lang="en-US" dirty="0"/>
              <a:t>longer alignment can be obtained by extending similarity regions from the words.</a:t>
            </a:r>
          </a:p>
        </p:txBody>
      </p:sp>
    </p:spTree>
    <p:extLst>
      <p:ext uri="{BB962C8B-B14F-4D97-AF65-F5344CB8AC3E}">
        <p14:creationId xmlns:p14="http://schemas.microsoft.com/office/powerpoint/2010/main" val="23036534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fontScale="90000"/>
          </a:bodyPr>
          <a:lstStyle/>
          <a:p>
            <a:r>
              <a:rPr lang="en-US" b="1" dirty="0"/>
              <a:t>BASIC LOCAL ALIGNMENT SEARCH TOOL (BLAST)</a:t>
            </a:r>
            <a:endParaRPr lang="en-US" dirty="0"/>
          </a:p>
        </p:txBody>
      </p:sp>
      <p:sp>
        <p:nvSpPr>
          <p:cNvPr id="3" name="Content Placeholder 2"/>
          <p:cNvSpPr>
            <a:spLocks noGrp="1"/>
          </p:cNvSpPr>
          <p:nvPr>
            <p:ph idx="1"/>
          </p:nvPr>
        </p:nvSpPr>
        <p:spPr>
          <a:xfrm>
            <a:off x="838200" y="1117600"/>
            <a:ext cx="10515600" cy="5059363"/>
          </a:xfrm>
        </p:spPr>
        <p:txBody>
          <a:bodyPr>
            <a:normAutofit fontScale="92500"/>
          </a:bodyPr>
          <a:lstStyle/>
          <a:p>
            <a:r>
              <a:rPr lang="en-US" dirty="0"/>
              <a:t>The BLAST program was developed by Stephen </a:t>
            </a:r>
            <a:r>
              <a:rPr lang="en-US" dirty="0" err="1"/>
              <a:t>Altschul</a:t>
            </a:r>
            <a:r>
              <a:rPr lang="en-US" dirty="0"/>
              <a:t> of NCBI in </a:t>
            </a:r>
            <a:r>
              <a:rPr lang="en-US" dirty="0" smtClean="0"/>
              <a:t>1990</a:t>
            </a:r>
          </a:p>
          <a:p>
            <a:r>
              <a:rPr lang="en-US" dirty="0"/>
              <a:t>O</a:t>
            </a:r>
            <a:r>
              <a:rPr lang="en-US" dirty="0" smtClean="0"/>
              <a:t>ne </a:t>
            </a:r>
            <a:r>
              <a:rPr lang="en-US" dirty="0"/>
              <a:t>of the most popular programs for sequence </a:t>
            </a:r>
            <a:r>
              <a:rPr lang="en-US" dirty="0" smtClean="0"/>
              <a:t>analysis.</a:t>
            </a:r>
          </a:p>
          <a:p>
            <a:r>
              <a:rPr lang="en-US" dirty="0"/>
              <a:t>The objective </a:t>
            </a:r>
            <a:r>
              <a:rPr lang="en-US" dirty="0" smtClean="0"/>
              <a:t>is to </a:t>
            </a:r>
            <a:r>
              <a:rPr lang="en-US" dirty="0"/>
              <a:t>find </a:t>
            </a:r>
            <a:r>
              <a:rPr lang="en-US" dirty="0">
                <a:solidFill>
                  <a:srgbClr val="FF0000"/>
                </a:solidFill>
              </a:rPr>
              <a:t>high-scoring </a:t>
            </a:r>
            <a:r>
              <a:rPr lang="en-US" dirty="0" smtClean="0">
                <a:solidFill>
                  <a:srgbClr val="FF0000"/>
                </a:solidFill>
              </a:rPr>
              <a:t>un-gapped </a:t>
            </a:r>
            <a:r>
              <a:rPr lang="en-US" dirty="0"/>
              <a:t>segments among related sequences</a:t>
            </a:r>
            <a:r>
              <a:rPr lang="en-US" dirty="0" smtClean="0"/>
              <a:t>.</a:t>
            </a:r>
          </a:p>
          <a:p>
            <a:r>
              <a:rPr lang="en-US" dirty="0" smtClean="0"/>
              <a:t> </a:t>
            </a:r>
            <a:r>
              <a:rPr lang="en-US" i="1" dirty="0" smtClean="0">
                <a:solidFill>
                  <a:srgbClr val="FF0000"/>
                </a:solidFill>
              </a:rPr>
              <a:t>seeding</a:t>
            </a:r>
            <a:r>
              <a:rPr lang="en-US" dirty="0" smtClean="0"/>
              <a:t>: The </a:t>
            </a:r>
            <a:r>
              <a:rPr lang="en-US" dirty="0"/>
              <a:t>first step </a:t>
            </a:r>
            <a:r>
              <a:rPr lang="en-US" dirty="0" smtClean="0"/>
              <a:t>is to </a:t>
            </a:r>
            <a:r>
              <a:rPr lang="en-US" dirty="0"/>
              <a:t>create a list of words </a:t>
            </a:r>
            <a:r>
              <a:rPr lang="en-US" dirty="0" smtClean="0"/>
              <a:t>from the </a:t>
            </a:r>
            <a:r>
              <a:rPr lang="en-US" dirty="0"/>
              <a:t>query sequence</a:t>
            </a:r>
            <a:r>
              <a:rPr lang="en-US" dirty="0" smtClean="0"/>
              <a:t>. </a:t>
            </a:r>
            <a:r>
              <a:rPr lang="en-US" dirty="0"/>
              <a:t>The list includes </a:t>
            </a:r>
            <a:r>
              <a:rPr lang="en-US" dirty="0" smtClean="0"/>
              <a:t>every possible </a:t>
            </a:r>
            <a:r>
              <a:rPr lang="en-US" dirty="0"/>
              <a:t>word extracted </a:t>
            </a:r>
            <a:r>
              <a:rPr lang="en-US" dirty="0" smtClean="0"/>
              <a:t>from the </a:t>
            </a:r>
            <a:r>
              <a:rPr lang="en-US" dirty="0"/>
              <a:t>query sequence.</a:t>
            </a:r>
            <a:endParaRPr lang="en-US" dirty="0" smtClean="0"/>
          </a:p>
          <a:p>
            <a:r>
              <a:rPr lang="en-US" dirty="0" smtClean="0">
                <a:solidFill>
                  <a:srgbClr val="FF0000"/>
                </a:solidFill>
              </a:rPr>
              <a:t>Three residues </a:t>
            </a:r>
            <a:r>
              <a:rPr lang="en-US" dirty="0" smtClean="0"/>
              <a:t>for </a:t>
            </a:r>
            <a:r>
              <a:rPr lang="en-US" dirty="0"/>
              <a:t>protein sequences and </a:t>
            </a:r>
            <a:r>
              <a:rPr lang="en-US" dirty="0">
                <a:solidFill>
                  <a:srgbClr val="FF0000"/>
                </a:solidFill>
              </a:rPr>
              <a:t>eleven residues </a:t>
            </a:r>
            <a:r>
              <a:rPr lang="en-US" dirty="0"/>
              <a:t>for DNA sequences</a:t>
            </a:r>
            <a:r>
              <a:rPr lang="en-US" dirty="0" smtClean="0"/>
              <a:t>.</a:t>
            </a:r>
          </a:p>
          <a:p>
            <a:r>
              <a:rPr lang="en-US" dirty="0" smtClean="0"/>
              <a:t>The second </a:t>
            </a:r>
            <a:r>
              <a:rPr lang="en-US" dirty="0"/>
              <a:t>step is to search a sequence database for the occurrence of these words. The </a:t>
            </a:r>
            <a:r>
              <a:rPr lang="en-US" dirty="0" smtClean="0"/>
              <a:t>matching of </a:t>
            </a:r>
            <a:r>
              <a:rPr lang="en-US" dirty="0"/>
              <a:t>the words is scored by a given substitution matrix. A word is considered a </a:t>
            </a:r>
            <a:r>
              <a:rPr lang="en-US" dirty="0" smtClean="0"/>
              <a:t>match if </a:t>
            </a:r>
            <a:r>
              <a:rPr lang="en-US" dirty="0"/>
              <a:t>it is above a </a:t>
            </a:r>
            <a:r>
              <a:rPr lang="en-US" dirty="0">
                <a:solidFill>
                  <a:srgbClr val="FF0000"/>
                </a:solidFill>
              </a:rPr>
              <a:t>threshold.</a:t>
            </a:r>
            <a:endParaRPr lang="en-US" dirty="0" smtClean="0">
              <a:solidFill>
                <a:srgbClr val="FF0000"/>
              </a:solidFill>
            </a:endParaRPr>
          </a:p>
          <a:p>
            <a:endParaRPr lang="en-US" dirty="0" smtClean="0"/>
          </a:p>
        </p:txBody>
      </p:sp>
    </p:spTree>
    <p:extLst>
      <p:ext uri="{BB962C8B-B14F-4D97-AF65-F5344CB8AC3E}">
        <p14:creationId xmlns:p14="http://schemas.microsoft.com/office/powerpoint/2010/main" val="19233445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fontScale="90000"/>
          </a:bodyPr>
          <a:lstStyle/>
          <a:p>
            <a:r>
              <a:rPr lang="en-US" b="1" dirty="0"/>
              <a:t>BASIC LOCAL ALIGNMENT SEARCH TOOL (BLAST)</a:t>
            </a:r>
            <a:endParaRPr lang="en-US" dirty="0"/>
          </a:p>
        </p:txBody>
      </p:sp>
      <p:sp>
        <p:nvSpPr>
          <p:cNvPr id="3" name="Content Placeholder 2"/>
          <p:cNvSpPr>
            <a:spLocks noGrp="1"/>
          </p:cNvSpPr>
          <p:nvPr>
            <p:ph idx="1"/>
          </p:nvPr>
        </p:nvSpPr>
        <p:spPr>
          <a:xfrm>
            <a:off x="838200" y="1117600"/>
            <a:ext cx="10515600" cy="5059363"/>
          </a:xfrm>
        </p:spPr>
        <p:txBody>
          <a:bodyPr>
            <a:normAutofit fontScale="92500" lnSpcReduction="10000"/>
          </a:bodyPr>
          <a:lstStyle/>
          <a:p>
            <a:r>
              <a:rPr lang="en-US" dirty="0"/>
              <a:t>The </a:t>
            </a:r>
            <a:r>
              <a:rPr lang="en-US" dirty="0" smtClean="0"/>
              <a:t>next step </a:t>
            </a:r>
            <a:r>
              <a:rPr lang="en-US" dirty="0"/>
              <a:t>involves pairwise alignment by </a:t>
            </a:r>
            <a:r>
              <a:rPr lang="en-US" dirty="0" smtClean="0">
                <a:solidFill>
                  <a:srgbClr val="FF0000"/>
                </a:solidFill>
              </a:rPr>
              <a:t>extending</a:t>
            </a:r>
            <a:r>
              <a:rPr lang="en-US" dirty="0" smtClean="0"/>
              <a:t> from </a:t>
            </a:r>
            <a:r>
              <a:rPr lang="en-US" dirty="0"/>
              <a:t>the words in both directions while counting the alignment score using the </a:t>
            </a:r>
            <a:r>
              <a:rPr lang="en-US" dirty="0" smtClean="0"/>
              <a:t>same substitution </a:t>
            </a:r>
            <a:r>
              <a:rPr lang="en-US" dirty="0"/>
              <a:t>matrix</a:t>
            </a:r>
            <a:r>
              <a:rPr lang="en-US" dirty="0" smtClean="0"/>
              <a:t>.</a:t>
            </a:r>
          </a:p>
          <a:p>
            <a:r>
              <a:rPr lang="en-US" dirty="0"/>
              <a:t>The extension continues until the score of the alignment </a:t>
            </a:r>
            <a:r>
              <a:rPr lang="en-US" dirty="0" smtClean="0"/>
              <a:t>drops below </a:t>
            </a:r>
            <a:r>
              <a:rPr lang="en-US" dirty="0"/>
              <a:t>a threshold due to mismatches (the drop threshold is </a:t>
            </a:r>
            <a:r>
              <a:rPr lang="en-US" dirty="0">
                <a:solidFill>
                  <a:srgbClr val="FF0000"/>
                </a:solidFill>
              </a:rPr>
              <a:t>twenty-two</a:t>
            </a:r>
            <a:r>
              <a:rPr lang="en-US" dirty="0"/>
              <a:t> for </a:t>
            </a:r>
            <a:r>
              <a:rPr lang="en-US" dirty="0" smtClean="0"/>
              <a:t>proteins and </a:t>
            </a:r>
            <a:r>
              <a:rPr lang="en-US" dirty="0">
                <a:solidFill>
                  <a:srgbClr val="FF0000"/>
                </a:solidFill>
              </a:rPr>
              <a:t>twenty</a:t>
            </a:r>
            <a:r>
              <a:rPr lang="en-US" dirty="0"/>
              <a:t> for DNA</a:t>
            </a:r>
            <a:r>
              <a:rPr lang="en-US" dirty="0" smtClean="0"/>
              <a:t>).</a:t>
            </a:r>
          </a:p>
          <a:p>
            <a:r>
              <a:rPr lang="en-US" dirty="0"/>
              <a:t>The resulting contiguous aligned segment pair without gaps </a:t>
            </a:r>
            <a:r>
              <a:rPr lang="en-US" dirty="0" smtClean="0"/>
              <a:t>is called </a:t>
            </a:r>
            <a:r>
              <a:rPr lang="en-US" i="1" dirty="0">
                <a:solidFill>
                  <a:srgbClr val="FF0000"/>
                </a:solidFill>
              </a:rPr>
              <a:t>high-scoring segment </a:t>
            </a:r>
            <a:r>
              <a:rPr lang="en-US" i="1" dirty="0" smtClean="0">
                <a:solidFill>
                  <a:srgbClr val="FF0000"/>
                </a:solidFill>
              </a:rPr>
              <a:t>pair (HSP</a:t>
            </a:r>
            <a:r>
              <a:rPr lang="en-US" i="1" dirty="0" smtClean="0"/>
              <a:t>).</a:t>
            </a:r>
          </a:p>
          <a:p>
            <a:r>
              <a:rPr lang="en-US" dirty="0"/>
              <a:t>A recent improvement in the implementation of BLAST is the ability to </a:t>
            </a:r>
            <a:r>
              <a:rPr lang="en-US" dirty="0" smtClean="0"/>
              <a:t>provide gapped </a:t>
            </a:r>
            <a:r>
              <a:rPr lang="en-US" dirty="0"/>
              <a:t>alignment</a:t>
            </a:r>
            <a:r>
              <a:rPr lang="en-US" dirty="0" smtClean="0"/>
              <a:t>.</a:t>
            </a:r>
          </a:p>
          <a:p>
            <a:r>
              <a:rPr lang="en-US" dirty="0"/>
              <a:t>In gapped BLAST, the highest scored segment is chosen to </a:t>
            </a:r>
            <a:r>
              <a:rPr lang="en-US" dirty="0" smtClean="0"/>
              <a:t>be extended </a:t>
            </a:r>
            <a:r>
              <a:rPr lang="en-US" dirty="0"/>
              <a:t>in both directions using dynamic programming where gaps may be introduced.</a:t>
            </a:r>
            <a:endParaRPr lang="en-US" dirty="0" smtClean="0"/>
          </a:p>
        </p:txBody>
      </p:sp>
    </p:spTree>
    <p:extLst>
      <p:ext uri="{BB962C8B-B14F-4D97-AF65-F5344CB8AC3E}">
        <p14:creationId xmlns:p14="http://schemas.microsoft.com/office/powerpoint/2010/main" val="16348794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04674" y="0"/>
            <a:ext cx="6695926" cy="6725434"/>
          </a:xfrm>
          <a:prstGeom prst="rect">
            <a:avLst/>
          </a:prstGeom>
        </p:spPr>
      </p:pic>
    </p:spTree>
    <p:extLst>
      <p:ext uri="{BB962C8B-B14F-4D97-AF65-F5344CB8AC3E}">
        <p14:creationId xmlns:p14="http://schemas.microsoft.com/office/powerpoint/2010/main" val="2223104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a:bodyPr>
          <a:lstStyle/>
          <a:p>
            <a:r>
              <a:rPr lang="en-US" b="1" dirty="0" smtClean="0"/>
              <a:t>BLAST variants</a:t>
            </a:r>
            <a:endParaRPr lang="en-US" dirty="0"/>
          </a:p>
        </p:txBody>
      </p:sp>
      <p:sp>
        <p:nvSpPr>
          <p:cNvPr id="3" name="Content Placeholder 2"/>
          <p:cNvSpPr>
            <a:spLocks noGrp="1"/>
          </p:cNvSpPr>
          <p:nvPr>
            <p:ph idx="1"/>
          </p:nvPr>
        </p:nvSpPr>
        <p:spPr>
          <a:xfrm>
            <a:off x="838200" y="1117600"/>
            <a:ext cx="10515600" cy="5059363"/>
          </a:xfrm>
        </p:spPr>
        <p:txBody>
          <a:bodyPr>
            <a:normAutofit lnSpcReduction="10000"/>
          </a:bodyPr>
          <a:lstStyle/>
          <a:p>
            <a:r>
              <a:rPr lang="en-US" dirty="0">
                <a:solidFill>
                  <a:srgbClr val="FF0000"/>
                </a:solidFill>
              </a:rPr>
              <a:t>BLASTN</a:t>
            </a:r>
            <a:r>
              <a:rPr lang="en-US" dirty="0"/>
              <a:t> queries nucleotide sequences with a nucleotide </a:t>
            </a:r>
            <a:r>
              <a:rPr lang="en-US" dirty="0" smtClean="0"/>
              <a:t>sequence database.</a:t>
            </a:r>
          </a:p>
          <a:p>
            <a:r>
              <a:rPr lang="en-US" dirty="0">
                <a:solidFill>
                  <a:srgbClr val="FF0000"/>
                </a:solidFill>
              </a:rPr>
              <a:t>BLASTP</a:t>
            </a:r>
            <a:r>
              <a:rPr lang="en-US" dirty="0"/>
              <a:t> uses protein sequences as queries to search against a </a:t>
            </a:r>
            <a:r>
              <a:rPr lang="en-US" dirty="0" smtClean="0"/>
              <a:t>protein sequence </a:t>
            </a:r>
            <a:r>
              <a:rPr lang="en-US" dirty="0"/>
              <a:t>database</a:t>
            </a:r>
            <a:r>
              <a:rPr lang="en-US" dirty="0" smtClean="0"/>
              <a:t>.</a:t>
            </a:r>
          </a:p>
          <a:p>
            <a:r>
              <a:rPr lang="en-US" dirty="0">
                <a:solidFill>
                  <a:srgbClr val="FF0000"/>
                </a:solidFill>
              </a:rPr>
              <a:t>BLASTX</a:t>
            </a:r>
            <a:r>
              <a:rPr lang="en-US" dirty="0"/>
              <a:t> uses nucleotide sequences as queries and </a:t>
            </a:r>
            <a:r>
              <a:rPr lang="en-US" dirty="0" smtClean="0"/>
              <a:t>translates them </a:t>
            </a:r>
            <a:r>
              <a:rPr lang="en-US" dirty="0"/>
              <a:t>in all six reading frames to produce translated protein sequences, which </a:t>
            </a:r>
            <a:r>
              <a:rPr lang="en-US" dirty="0" smtClean="0"/>
              <a:t>are used </a:t>
            </a:r>
            <a:r>
              <a:rPr lang="en-US" dirty="0"/>
              <a:t>to query a protein sequence database</a:t>
            </a:r>
            <a:r>
              <a:rPr lang="en-US" dirty="0" smtClean="0"/>
              <a:t>.</a:t>
            </a:r>
          </a:p>
          <a:p>
            <a:r>
              <a:rPr lang="en-US" dirty="0">
                <a:solidFill>
                  <a:srgbClr val="FF0000"/>
                </a:solidFill>
              </a:rPr>
              <a:t>TBLASTN</a:t>
            </a:r>
            <a:r>
              <a:rPr lang="en-US" dirty="0"/>
              <a:t> queries protein sequences to </a:t>
            </a:r>
            <a:r>
              <a:rPr lang="en-US" dirty="0" smtClean="0"/>
              <a:t>a nucleotide </a:t>
            </a:r>
            <a:r>
              <a:rPr lang="en-US" dirty="0"/>
              <a:t>sequence </a:t>
            </a:r>
            <a:r>
              <a:rPr lang="en-US" dirty="0" smtClean="0"/>
              <a:t>database.</a:t>
            </a:r>
          </a:p>
          <a:p>
            <a:r>
              <a:rPr lang="en-US" dirty="0">
                <a:solidFill>
                  <a:srgbClr val="FF0000"/>
                </a:solidFill>
              </a:rPr>
              <a:t>TBLASTX</a:t>
            </a:r>
            <a:r>
              <a:rPr lang="en-US" dirty="0"/>
              <a:t> uses nucleotide sequences, which are translated in all six frames, to </a:t>
            </a:r>
            <a:r>
              <a:rPr lang="en-US" dirty="0" smtClean="0"/>
              <a:t>search against </a:t>
            </a:r>
            <a:r>
              <a:rPr lang="en-US" dirty="0"/>
              <a:t>a nucleotide sequence database that has all the sequences translated in </a:t>
            </a:r>
            <a:r>
              <a:rPr lang="en-US" dirty="0" smtClean="0"/>
              <a:t>six frames</a:t>
            </a:r>
            <a:r>
              <a:rPr lang="en-US" dirty="0"/>
              <a:t>.</a:t>
            </a:r>
            <a:endParaRPr lang="en-US" dirty="0" smtClean="0"/>
          </a:p>
        </p:txBody>
      </p:sp>
    </p:spTree>
    <p:extLst>
      <p:ext uri="{BB962C8B-B14F-4D97-AF65-F5344CB8AC3E}">
        <p14:creationId xmlns:p14="http://schemas.microsoft.com/office/powerpoint/2010/main" val="5056816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a:bodyPr>
          <a:lstStyle/>
          <a:p>
            <a:r>
              <a:rPr lang="en-US" b="1" dirty="0" smtClean="0"/>
              <a:t>Statistical significance</a:t>
            </a:r>
            <a:endParaRPr lang="en-US" dirty="0"/>
          </a:p>
        </p:txBody>
      </p:sp>
      <p:sp>
        <p:nvSpPr>
          <p:cNvPr id="3" name="Content Placeholder 2"/>
          <p:cNvSpPr>
            <a:spLocks noGrp="1"/>
          </p:cNvSpPr>
          <p:nvPr>
            <p:ph idx="1"/>
          </p:nvPr>
        </p:nvSpPr>
        <p:spPr>
          <a:xfrm>
            <a:off x="838200" y="1117600"/>
            <a:ext cx="10515600" cy="5059363"/>
          </a:xfrm>
        </p:spPr>
        <p:txBody>
          <a:bodyPr>
            <a:normAutofit/>
          </a:bodyPr>
          <a:lstStyle/>
          <a:p>
            <a:r>
              <a:rPr lang="en-US" dirty="0"/>
              <a:t>Deriving the statistical measure is slightly different from that for single </a:t>
            </a:r>
            <a:r>
              <a:rPr lang="en-US" dirty="0" smtClean="0"/>
              <a:t>pairwise sequence alignment</a:t>
            </a:r>
            <a:r>
              <a:rPr lang="en-US" dirty="0"/>
              <a:t>; the larger the database, </a:t>
            </a:r>
            <a:r>
              <a:rPr lang="en-US" dirty="0" smtClean="0"/>
              <a:t>the more unrelated sequence alignments there </a:t>
            </a:r>
            <a:r>
              <a:rPr lang="en-US" dirty="0"/>
              <a:t>are</a:t>
            </a:r>
            <a:r>
              <a:rPr lang="en-US" dirty="0" smtClean="0"/>
              <a:t>.</a:t>
            </a:r>
          </a:p>
          <a:p>
            <a:r>
              <a:rPr lang="en-US" dirty="0" smtClean="0"/>
              <a:t>In BLAST </a:t>
            </a:r>
            <a:r>
              <a:rPr lang="en-US" dirty="0"/>
              <a:t>searches, this statistical indicator is known as the </a:t>
            </a:r>
            <a:r>
              <a:rPr lang="en-US" dirty="0">
                <a:solidFill>
                  <a:srgbClr val="FF0000"/>
                </a:solidFill>
              </a:rPr>
              <a:t>E-value</a:t>
            </a:r>
            <a:r>
              <a:rPr lang="en-US" dirty="0"/>
              <a:t> (expectation value</a:t>
            </a:r>
            <a:r>
              <a:rPr lang="en-US" dirty="0" smtClean="0"/>
              <a:t>), and </a:t>
            </a:r>
            <a:r>
              <a:rPr lang="en-US" dirty="0"/>
              <a:t>it indicates the probability that the resulting alignments from a database </a:t>
            </a:r>
            <a:r>
              <a:rPr lang="en-US" dirty="0" smtClean="0"/>
              <a:t>search are </a:t>
            </a:r>
            <a:r>
              <a:rPr lang="en-US" dirty="0"/>
              <a:t>caused by random chance</a:t>
            </a:r>
            <a:r>
              <a:rPr lang="en-US" dirty="0" smtClean="0"/>
              <a:t>.</a:t>
            </a:r>
          </a:p>
          <a:p>
            <a:r>
              <a:rPr lang="en-US" dirty="0"/>
              <a:t>The E-value is related to the </a:t>
            </a:r>
            <a:r>
              <a:rPr lang="en-US" dirty="0">
                <a:solidFill>
                  <a:srgbClr val="FF0000"/>
                </a:solidFill>
              </a:rPr>
              <a:t>P-value</a:t>
            </a:r>
            <a:r>
              <a:rPr lang="en-US" dirty="0"/>
              <a:t> used to </a:t>
            </a:r>
            <a:r>
              <a:rPr lang="en-US" dirty="0" smtClean="0"/>
              <a:t>assess significance </a:t>
            </a:r>
            <a:r>
              <a:rPr lang="en-US" dirty="0"/>
              <a:t>of single pairwise alignment</a:t>
            </a:r>
            <a:endParaRPr lang="en-US" dirty="0" smtClean="0"/>
          </a:p>
        </p:txBody>
      </p:sp>
    </p:spTree>
    <p:extLst>
      <p:ext uri="{BB962C8B-B14F-4D97-AF65-F5344CB8AC3E}">
        <p14:creationId xmlns:p14="http://schemas.microsoft.com/office/powerpoint/2010/main" val="29252278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67699" y="1110699"/>
            <a:ext cx="5856601" cy="4636601"/>
          </a:xfrm>
          <a:prstGeom prst="rect">
            <a:avLst/>
          </a:prstGeom>
        </p:spPr>
      </p:pic>
    </p:spTree>
    <p:extLst>
      <p:ext uri="{BB962C8B-B14F-4D97-AF65-F5344CB8AC3E}">
        <p14:creationId xmlns:p14="http://schemas.microsoft.com/office/powerpoint/2010/main" val="230700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LIMITATIONS</a:t>
            </a:r>
            <a:endParaRPr lang="en-US" dirty="0"/>
          </a:p>
        </p:txBody>
      </p:sp>
      <p:sp>
        <p:nvSpPr>
          <p:cNvPr id="3" name="Content Placeholder 2"/>
          <p:cNvSpPr>
            <a:spLocks noGrp="1"/>
          </p:cNvSpPr>
          <p:nvPr>
            <p:ph idx="1"/>
          </p:nvPr>
        </p:nvSpPr>
        <p:spPr>
          <a:xfrm>
            <a:off x="838200" y="1551008"/>
            <a:ext cx="10515600" cy="4892173"/>
          </a:xfrm>
        </p:spPr>
        <p:txBody>
          <a:bodyPr>
            <a:normAutofit fontScale="92500"/>
          </a:bodyPr>
          <a:lstStyle/>
          <a:p>
            <a:pPr algn="just"/>
            <a:r>
              <a:rPr lang="en-US" dirty="0"/>
              <a:t>In many ways, the </a:t>
            </a:r>
            <a:r>
              <a:rPr lang="en-US" dirty="0" smtClean="0"/>
              <a:t>role of </a:t>
            </a:r>
            <a:r>
              <a:rPr lang="en-US" dirty="0"/>
              <a:t>bioinformatics in genomics and molecular biology research can be likened to </a:t>
            </a:r>
            <a:r>
              <a:rPr lang="en-US" dirty="0" smtClean="0"/>
              <a:t>the role </a:t>
            </a:r>
            <a:r>
              <a:rPr lang="en-US" dirty="0"/>
              <a:t>of intelligence gathering in </a:t>
            </a:r>
            <a:r>
              <a:rPr lang="en-US" dirty="0" smtClean="0"/>
              <a:t>battlefields.</a:t>
            </a:r>
          </a:p>
          <a:p>
            <a:pPr algn="just"/>
            <a:r>
              <a:rPr lang="en-US" dirty="0"/>
              <a:t>Fighting a battle without intelligence is </a:t>
            </a:r>
            <a:r>
              <a:rPr lang="en-US" dirty="0" smtClean="0"/>
              <a:t>inefficient and </a:t>
            </a:r>
            <a:r>
              <a:rPr lang="en-US" dirty="0"/>
              <a:t>dangerous</a:t>
            </a:r>
            <a:r>
              <a:rPr lang="en-US" dirty="0" smtClean="0"/>
              <a:t>.</a:t>
            </a:r>
          </a:p>
          <a:p>
            <a:pPr algn="just"/>
            <a:r>
              <a:rPr lang="en-US" dirty="0"/>
              <a:t>Overreliance on poor-quality intelligence can </a:t>
            </a:r>
            <a:r>
              <a:rPr lang="en-US" dirty="0" smtClean="0"/>
              <a:t>yield costly </a:t>
            </a:r>
            <a:r>
              <a:rPr lang="en-US" dirty="0"/>
              <a:t>mistakes if not complete failures</a:t>
            </a:r>
            <a:r>
              <a:rPr lang="en-US" dirty="0" smtClean="0"/>
              <a:t>.</a:t>
            </a:r>
          </a:p>
          <a:p>
            <a:pPr algn="just"/>
            <a:r>
              <a:rPr lang="en-US" dirty="0" smtClean="0"/>
              <a:t>The outcome of computation also depends on the computing power available. Many accurate but exhaustive algorithms cannot be used because of the slow rate of computation. Instead, less accurate but faster algorithms have to be used. This is a necessary trade-off between accuracy and computational feasibility. Therefore, it is important to keep in mind the potential for errors produced by bioinformatics programs.</a:t>
            </a:r>
            <a:endParaRPr lang="en-US" dirty="0"/>
          </a:p>
        </p:txBody>
      </p:sp>
    </p:spTree>
    <p:extLst>
      <p:ext uri="{BB962C8B-B14F-4D97-AF65-F5344CB8AC3E}">
        <p14:creationId xmlns:p14="http://schemas.microsoft.com/office/powerpoint/2010/main" val="31930989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a:bodyPr>
          <a:lstStyle/>
          <a:p>
            <a:r>
              <a:rPr lang="en-US" b="1" dirty="0" smtClean="0"/>
              <a:t>Statistical significance</a:t>
            </a:r>
            <a:endParaRPr lang="en-US" dirty="0"/>
          </a:p>
        </p:txBody>
      </p:sp>
      <p:sp>
        <p:nvSpPr>
          <p:cNvPr id="3" name="Content Placeholder 2"/>
          <p:cNvSpPr>
            <a:spLocks noGrp="1"/>
          </p:cNvSpPr>
          <p:nvPr>
            <p:ph idx="1"/>
          </p:nvPr>
        </p:nvSpPr>
        <p:spPr>
          <a:xfrm>
            <a:off x="838200" y="1117600"/>
            <a:ext cx="10515600" cy="5059363"/>
          </a:xfrm>
        </p:spPr>
        <p:txBody>
          <a:bodyPr>
            <a:normAutofit fontScale="92500" lnSpcReduction="10000"/>
          </a:bodyPr>
          <a:lstStyle/>
          <a:p>
            <a:r>
              <a:rPr lang="en-US" dirty="0" smtClean="0"/>
              <a:t>BLAST </a:t>
            </a:r>
            <a:r>
              <a:rPr lang="en-US" dirty="0"/>
              <a:t>compares a </a:t>
            </a:r>
            <a:r>
              <a:rPr lang="en-US" dirty="0" smtClean="0"/>
              <a:t>query sequence </a:t>
            </a:r>
            <a:r>
              <a:rPr lang="en-US" dirty="0"/>
              <a:t>against all database sequences, and so the E-value is determined by </a:t>
            </a:r>
            <a:r>
              <a:rPr lang="en-US" dirty="0" smtClean="0"/>
              <a:t>the following </a:t>
            </a:r>
            <a:r>
              <a:rPr lang="en-US" dirty="0"/>
              <a:t>formula</a:t>
            </a:r>
            <a:r>
              <a:rPr lang="en-US" dirty="0" smtClean="0"/>
              <a:t>:</a:t>
            </a:r>
          </a:p>
          <a:p>
            <a:r>
              <a:rPr lang="en-US" i="1" dirty="0"/>
              <a:t>E </a:t>
            </a:r>
            <a:r>
              <a:rPr lang="en-US" dirty="0"/>
              <a:t>= </a:t>
            </a:r>
            <a:r>
              <a:rPr lang="en-US" i="1" dirty="0"/>
              <a:t>m </a:t>
            </a:r>
            <a:r>
              <a:rPr lang="en-US" dirty="0"/>
              <a:t>× </a:t>
            </a:r>
            <a:r>
              <a:rPr lang="en-US" i="1" dirty="0"/>
              <a:t>n </a:t>
            </a:r>
            <a:r>
              <a:rPr lang="en-US" dirty="0"/>
              <a:t>× </a:t>
            </a:r>
            <a:r>
              <a:rPr lang="en-US" i="1" dirty="0" smtClean="0"/>
              <a:t>P</a:t>
            </a:r>
          </a:p>
          <a:p>
            <a:r>
              <a:rPr lang="en-US" dirty="0"/>
              <a:t>where m is the total number of residues in a database, n is the number of </a:t>
            </a:r>
            <a:r>
              <a:rPr lang="en-US" dirty="0" smtClean="0"/>
              <a:t>residues in </a:t>
            </a:r>
            <a:r>
              <a:rPr lang="en-US" dirty="0"/>
              <a:t>the query sequence, and P is the probability that an HSP alignment is a result </a:t>
            </a:r>
            <a:r>
              <a:rPr lang="en-US" dirty="0" smtClean="0"/>
              <a:t>of random </a:t>
            </a:r>
            <a:r>
              <a:rPr lang="en-US" dirty="0"/>
              <a:t>chance</a:t>
            </a:r>
            <a:r>
              <a:rPr lang="en-US" dirty="0" smtClean="0"/>
              <a:t>.</a:t>
            </a:r>
          </a:p>
          <a:p>
            <a:r>
              <a:rPr lang="en-US" dirty="0"/>
              <a:t>For example, aligning a query sequence of 100 residues to a </a:t>
            </a:r>
            <a:r>
              <a:rPr lang="en-US" dirty="0" smtClean="0"/>
              <a:t>database containing </a:t>
            </a:r>
            <a:r>
              <a:rPr lang="en-US" dirty="0"/>
              <a:t>a total of </a:t>
            </a:r>
            <a:r>
              <a:rPr lang="en-US" dirty="0" smtClean="0"/>
              <a:t>10^12 </a:t>
            </a:r>
            <a:r>
              <a:rPr lang="en-US" dirty="0"/>
              <a:t>residues results in a P-value for the </a:t>
            </a:r>
            <a:r>
              <a:rPr lang="en-US" dirty="0" err="1"/>
              <a:t>ungapped</a:t>
            </a:r>
            <a:r>
              <a:rPr lang="en-US" dirty="0"/>
              <a:t> HSP </a:t>
            </a:r>
            <a:r>
              <a:rPr lang="en-US" dirty="0" smtClean="0"/>
              <a:t>region in </a:t>
            </a:r>
            <a:r>
              <a:rPr lang="en-US" dirty="0"/>
              <a:t>one of the database matches of 1 × </a:t>
            </a:r>
            <a:r>
              <a:rPr lang="en-US" dirty="0" smtClean="0"/>
              <a:t>1^−</a:t>
            </a:r>
            <a:r>
              <a:rPr lang="en-US" dirty="0"/>
              <a:t>20. The E-value, which is the product </a:t>
            </a:r>
            <a:r>
              <a:rPr lang="en-US" dirty="0" smtClean="0"/>
              <a:t>of the </a:t>
            </a:r>
            <a:r>
              <a:rPr lang="en-US" dirty="0"/>
              <a:t>three values, is 100 × </a:t>
            </a:r>
            <a:r>
              <a:rPr lang="en-US" dirty="0" smtClean="0"/>
              <a:t>10^12 </a:t>
            </a:r>
            <a:r>
              <a:rPr lang="en-US" dirty="0"/>
              <a:t>× </a:t>
            </a:r>
            <a:r>
              <a:rPr lang="en-US" dirty="0" smtClean="0"/>
              <a:t>10^−</a:t>
            </a:r>
            <a:r>
              <a:rPr lang="en-US" dirty="0"/>
              <a:t>20, which equals </a:t>
            </a:r>
            <a:r>
              <a:rPr lang="en-US" dirty="0" smtClean="0"/>
              <a:t>10^−</a:t>
            </a:r>
            <a:r>
              <a:rPr lang="en-US" dirty="0"/>
              <a:t>6. It is expressed as 1e − 6 </a:t>
            </a:r>
            <a:r>
              <a:rPr lang="en-US" dirty="0" smtClean="0"/>
              <a:t>in BLAST </a:t>
            </a:r>
            <a:r>
              <a:rPr lang="en-US" dirty="0"/>
              <a:t>output. This indicates that the probability of this database sequence </a:t>
            </a:r>
            <a:r>
              <a:rPr lang="en-US" dirty="0" smtClean="0"/>
              <a:t>match occurring </a:t>
            </a:r>
            <a:r>
              <a:rPr lang="en-US" dirty="0"/>
              <a:t>due to random chance is </a:t>
            </a:r>
            <a:r>
              <a:rPr lang="en-US" dirty="0" smtClean="0"/>
              <a:t>10^−</a:t>
            </a:r>
            <a:r>
              <a:rPr lang="en-US" dirty="0"/>
              <a:t>6.</a:t>
            </a:r>
            <a:endParaRPr lang="en-US" dirty="0"/>
          </a:p>
        </p:txBody>
      </p:sp>
    </p:spTree>
    <p:extLst>
      <p:ext uri="{BB962C8B-B14F-4D97-AF65-F5344CB8AC3E}">
        <p14:creationId xmlns:p14="http://schemas.microsoft.com/office/powerpoint/2010/main" val="23374771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a:bodyPr>
          <a:lstStyle/>
          <a:p>
            <a:r>
              <a:rPr lang="en-US" b="1" dirty="0" smtClean="0"/>
              <a:t>Statistical significance</a:t>
            </a:r>
            <a:endParaRPr lang="en-US" dirty="0"/>
          </a:p>
        </p:txBody>
      </p:sp>
      <p:sp>
        <p:nvSpPr>
          <p:cNvPr id="3" name="Content Placeholder 2"/>
          <p:cNvSpPr>
            <a:spLocks noGrp="1"/>
          </p:cNvSpPr>
          <p:nvPr>
            <p:ph idx="1"/>
          </p:nvPr>
        </p:nvSpPr>
        <p:spPr>
          <a:xfrm>
            <a:off x="838200" y="1117600"/>
            <a:ext cx="10515600" cy="5059363"/>
          </a:xfrm>
        </p:spPr>
        <p:txBody>
          <a:bodyPr>
            <a:normAutofit/>
          </a:bodyPr>
          <a:lstStyle/>
          <a:p>
            <a:r>
              <a:rPr lang="en-US" dirty="0" err="1"/>
              <a:t>TheE</a:t>
            </a:r>
            <a:r>
              <a:rPr lang="en-US" dirty="0"/>
              <a:t>-value provides information about the likelihood that a given </a:t>
            </a:r>
            <a:r>
              <a:rPr lang="en-US" dirty="0" smtClean="0"/>
              <a:t>sequence match is </a:t>
            </a:r>
            <a:r>
              <a:rPr lang="en-US" dirty="0"/>
              <a:t>purely by chance. The lower the E-value, the less likely the database match is </a:t>
            </a:r>
            <a:r>
              <a:rPr lang="en-US" dirty="0" smtClean="0"/>
              <a:t>a result </a:t>
            </a:r>
            <a:r>
              <a:rPr lang="en-US" dirty="0"/>
              <a:t>of random chance and therefore the more significant the match is</a:t>
            </a:r>
            <a:r>
              <a:rPr lang="en-US" dirty="0" smtClean="0"/>
              <a:t>.</a:t>
            </a:r>
          </a:p>
          <a:p>
            <a:r>
              <a:rPr lang="en-US" dirty="0"/>
              <a:t>If </a:t>
            </a:r>
            <a:r>
              <a:rPr lang="en-US" i="1" dirty="0"/>
              <a:t>E &lt; </a:t>
            </a:r>
            <a:r>
              <a:rPr lang="en-US" dirty="0"/>
              <a:t>1</a:t>
            </a:r>
            <a:r>
              <a:rPr lang="en-US" i="1" dirty="0"/>
              <a:t>e </a:t>
            </a:r>
            <a:r>
              <a:rPr lang="en-US" dirty="0"/>
              <a:t>− 50 </a:t>
            </a:r>
            <a:r>
              <a:rPr lang="en-US" dirty="0" smtClean="0"/>
              <a:t>there should be </a:t>
            </a:r>
            <a:r>
              <a:rPr lang="en-US" dirty="0"/>
              <a:t>an </a:t>
            </a:r>
            <a:r>
              <a:rPr lang="en-US" dirty="0">
                <a:solidFill>
                  <a:srgbClr val="FF0000"/>
                </a:solidFill>
              </a:rPr>
              <a:t>extremely high confidence </a:t>
            </a:r>
            <a:r>
              <a:rPr lang="en-US" dirty="0"/>
              <a:t>that the database match is a result of </a:t>
            </a:r>
            <a:r>
              <a:rPr lang="en-US" dirty="0" smtClean="0">
                <a:solidFill>
                  <a:srgbClr val="FF0000"/>
                </a:solidFill>
              </a:rPr>
              <a:t>homologous relationships</a:t>
            </a:r>
            <a:r>
              <a:rPr lang="en-US" dirty="0" smtClean="0"/>
              <a:t>.</a:t>
            </a:r>
          </a:p>
          <a:p>
            <a:r>
              <a:rPr lang="en-US" dirty="0"/>
              <a:t>If E is between 0.01 and 1e − 50, the match can be considered a </a:t>
            </a:r>
            <a:r>
              <a:rPr lang="en-US" dirty="0" smtClean="0"/>
              <a:t>result of </a:t>
            </a:r>
            <a:r>
              <a:rPr lang="en-US" dirty="0">
                <a:solidFill>
                  <a:srgbClr val="FF0000"/>
                </a:solidFill>
              </a:rPr>
              <a:t>homology</a:t>
            </a:r>
            <a:r>
              <a:rPr lang="en-US" dirty="0" smtClean="0"/>
              <a:t>.</a:t>
            </a:r>
          </a:p>
          <a:p>
            <a:r>
              <a:rPr lang="en-US" dirty="0"/>
              <a:t>If E is between 0.01 and 10, the match is considered not significant, </a:t>
            </a:r>
            <a:r>
              <a:rPr lang="en-US" dirty="0" smtClean="0"/>
              <a:t>but may </a:t>
            </a:r>
            <a:r>
              <a:rPr lang="en-US" dirty="0"/>
              <a:t>hint at a tentative remote homology relationship</a:t>
            </a:r>
            <a:r>
              <a:rPr lang="en-US" dirty="0" smtClean="0"/>
              <a:t>.</a:t>
            </a:r>
          </a:p>
          <a:p>
            <a:r>
              <a:rPr lang="en-US" dirty="0"/>
              <a:t>If E &gt; 10, the sequences under </a:t>
            </a:r>
            <a:r>
              <a:rPr lang="en-US" dirty="0" smtClean="0"/>
              <a:t>consideration are </a:t>
            </a:r>
            <a:r>
              <a:rPr lang="en-US" dirty="0"/>
              <a:t>either </a:t>
            </a:r>
            <a:r>
              <a:rPr lang="en-US" dirty="0">
                <a:solidFill>
                  <a:srgbClr val="FF0000"/>
                </a:solidFill>
              </a:rPr>
              <a:t>unrelated</a:t>
            </a:r>
            <a:endParaRPr lang="en-US" dirty="0">
              <a:solidFill>
                <a:srgbClr val="FF0000"/>
              </a:solidFill>
            </a:endParaRPr>
          </a:p>
        </p:txBody>
      </p:sp>
    </p:spTree>
    <p:extLst>
      <p:ext uri="{BB962C8B-B14F-4D97-AF65-F5344CB8AC3E}">
        <p14:creationId xmlns:p14="http://schemas.microsoft.com/office/powerpoint/2010/main" val="6466411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a:bodyPr>
          <a:lstStyle/>
          <a:p>
            <a:r>
              <a:rPr lang="en-US" b="1" dirty="0" smtClean="0"/>
              <a:t>Statistical significance</a:t>
            </a:r>
            <a:endParaRPr lang="en-US" dirty="0"/>
          </a:p>
        </p:txBody>
      </p:sp>
      <p:sp>
        <p:nvSpPr>
          <p:cNvPr id="3" name="Content Placeholder 2"/>
          <p:cNvSpPr>
            <a:spLocks noGrp="1"/>
          </p:cNvSpPr>
          <p:nvPr>
            <p:ph idx="1"/>
          </p:nvPr>
        </p:nvSpPr>
        <p:spPr>
          <a:xfrm>
            <a:off x="838200" y="1117600"/>
            <a:ext cx="10515600" cy="5059363"/>
          </a:xfrm>
        </p:spPr>
        <p:txBody>
          <a:bodyPr>
            <a:normAutofit fontScale="92500" lnSpcReduction="10000"/>
          </a:bodyPr>
          <a:lstStyle/>
          <a:p>
            <a:r>
              <a:rPr lang="en-US" dirty="0"/>
              <a:t>Because the E-value is proportionally affected by the </a:t>
            </a:r>
            <a:r>
              <a:rPr lang="en-US" dirty="0">
                <a:solidFill>
                  <a:srgbClr val="FF0000"/>
                </a:solidFill>
              </a:rPr>
              <a:t>database size</a:t>
            </a:r>
            <a:r>
              <a:rPr lang="en-US" dirty="0"/>
              <a:t>, an </a:t>
            </a:r>
            <a:r>
              <a:rPr lang="en-US" dirty="0" smtClean="0"/>
              <a:t>obvious problem </a:t>
            </a:r>
            <a:r>
              <a:rPr lang="en-US" dirty="0"/>
              <a:t>is that as the database grows, the E-value for a given sequence match </a:t>
            </a:r>
            <a:r>
              <a:rPr lang="en-US" dirty="0" smtClean="0"/>
              <a:t>also increases.</a:t>
            </a:r>
          </a:p>
          <a:p>
            <a:r>
              <a:rPr lang="en-US" dirty="0"/>
              <a:t>Because the genuine evolutionary relationship between the two </a:t>
            </a:r>
            <a:r>
              <a:rPr lang="en-US" dirty="0" smtClean="0"/>
              <a:t>sequences remains </a:t>
            </a:r>
            <a:r>
              <a:rPr lang="en-US" dirty="0"/>
              <a:t>constant, the decrease in credibility of the sequence match as the </a:t>
            </a:r>
            <a:r>
              <a:rPr lang="en-US" dirty="0" smtClean="0"/>
              <a:t>database grows </a:t>
            </a:r>
            <a:r>
              <a:rPr lang="en-US" dirty="0"/>
              <a:t>means that one may </a:t>
            </a:r>
            <a:r>
              <a:rPr lang="en-US" dirty="0">
                <a:solidFill>
                  <a:srgbClr val="FF0000"/>
                </a:solidFill>
              </a:rPr>
              <a:t>“lose” previously detected homologs </a:t>
            </a:r>
            <a:r>
              <a:rPr lang="en-US" dirty="0"/>
              <a:t>as the </a:t>
            </a:r>
            <a:r>
              <a:rPr lang="en-US" dirty="0" smtClean="0"/>
              <a:t>database enlarges.</a:t>
            </a:r>
          </a:p>
          <a:p>
            <a:r>
              <a:rPr lang="en-US" dirty="0"/>
              <a:t>A </a:t>
            </a:r>
            <a:r>
              <a:rPr lang="en-US" i="1" dirty="0">
                <a:solidFill>
                  <a:srgbClr val="FF0000"/>
                </a:solidFill>
              </a:rPr>
              <a:t>bit score </a:t>
            </a:r>
            <a:r>
              <a:rPr lang="en-US" dirty="0"/>
              <a:t>is another prominent statistical indicator used in addition to the </a:t>
            </a:r>
            <a:r>
              <a:rPr lang="en-US" dirty="0" err="1" smtClean="0"/>
              <a:t>Evalue</a:t>
            </a:r>
            <a:r>
              <a:rPr lang="en-US" dirty="0" smtClean="0"/>
              <a:t> in </a:t>
            </a:r>
            <a:r>
              <a:rPr lang="en-US" dirty="0"/>
              <a:t>a BLAST output</a:t>
            </a:r>
            <a:r>
              <a:rPr lang="en-US" dirty="0" smtClean="0"/>
              <a:t>.</a:t>
            </a:r>
          </a:p>
          <a:p>
            <a:r>
              <a:rPr lang="en-US" dirty="0"/>
              <a:t>The bit score measures sequence similarity independent </a:t>
            </a:r>
            <a:r>
              <a:rPr lang="en-US" dirty="0" smtClean="0"/>
              <a:t>of query </a:t>
            </a:r>
            <a:r>
              <a:rPr lang="en-US" dirty="0"/>
              <a:t>sequence length and database size and is </a:t>
            </a:r>
            <a:r>
              <a:rPr lang="en-US" dirty="0" smtClean="0"/>
              <a:t>based </a:t>
            </a:r>
            <a:r>
              <a:rPr lang="en-US" dirty="0"/>
              <a:t>on the </a:t>
            </a:r>
            <a:r>
              <a:rPr lang="en-US" dirty="0" smtClean="0">
                <a:solidFill>
                  <a:srgbClr val="FF0000"/>
                </a:solidFill>
              </a:rPr>
              <a:t>raw pairwise alignment </a:t>
            </a:r>
            <a:r>
              <a:rPr lang="en-US" dirty="0">
                <a:solidFill>
                  <a:srgbClr val="FF0000"/>
                </a:solidFill>
              </a:rPr>
              <a:t>score</a:t>
            </a:r>
            <a:r>
              <a:rPr lang="en-US" dirty="0" smtClean="0"/>
              <a:t>.</a:t>
            </a:r>
          </a:p>
          <a:p>
            <a:r>
              <a:rPr lang="en-US" dirty="0"/>
              <a:t>The bit score provides a constant statistical </a:t>
            </a:r>
            <a:r>
              <a:rPr lang="en-US" dirty="0" smtClean="0"/>
              <a:t>indicator for </a:t>
            </a:r>
            <a:r>
              <a:rPr lang="en-US" dirty="0"/>
              <a:t>searching different databases of different sizes or for searching the same </a:t>
            </a:r>
            <a:r>
              <a:rPr lang="en-US" dirty="0" smtClean="0"/>
              <a:t>database at </a:t>
            </a:r>
            <a:r>
              <a:rPr lang="en-US" dirty="0"/>
              <a:t>different times as the database enlarges.</a:t>
            </a:r>
            <a:endParaRPr lang="en-US" dirty="0"/>
          </a:p>
        </p:txBody>
      </p:sp>
    </p:spTree>
    <p:extLst>
      <p:ext uri="{BB962C8B-B14F-4D97-AF65-F5344CB8AC3E}">
        <p14:creationId xmlns:p14="http://schemas.microsoft.com/office/powerpoint/2010/main" val="2544331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a:bodyPr>
          <a:lstStyle/>
          <a:p>
            <a:r>
              <a:rPr lang="en-US" b="1" dirty="0"/>
              <a:t>Low Complexity Regions</a:t>
            </a:r>
            <a:endParaRPr lang="en-US" dirty="0"/>
          </a:p>
        </p:txBody>
      </p:sp>
      <p:sp>
        <p:nvSpPr>
          <p:cNvPr id="3" name="Content Placeholder 2"/>
          <p:cNvSpPr>
            <a:spLocks noGrp="1"/>
          </p:cNvSpPr>
          <p:nvPr>
            <p:ph idx="1"/>
          </p:nvPr>
        </p:nvSpPr>
        <p:spPr>
          <a:xfrm>
            <a:off x="838200" y="1117600"/>
            <a:ext cx="10515600" cy="5059363"/>
          </a:xfrm>
        </p:spPr>
        <p:txBody>
          <a:bodyPr>
            <a:normAutofit lnSpcReduction="10000"/>
          </a:bodyPr>
          <a:lstStyle/>
          <a:p>
            <a:r>
              <a:rPr lang="en-US" dirty="0"/>
              <a:t>For both protein </a:t>
            </a:r>
            <a:r>
              <a:rPr lang="en-US" dirty="0" smtClean="0"/>
              <a:t>and DNA sequences</a:t>
            </a:r>
            <a:r>
              <a:rPr lang="en-US" dirty="0"/>
              <a:t>, there may be regions that contain highly </a:t>
            </a:r>
            <a:r>
              <a:rPr lang="en-US" dirty="0" smtClean="0"/>
              <a:t>repetitive residues</a:t>
            </a:r>
            <a:r>
              <a:rPr lang="en-US" dirty="0"/>
              <a:t>, such as short segments of repeats, or segments that are </a:t>
            </a:r>
            <a:r>
              <a:rPr lang="en-US" dirty="0" smtClean="0"/>
              <a:t>overrepresented by a small </a:t>
            </a:r>
            <a:r>
              <a:rPr lang="en-US" dirty="0"/>
              <a:t>number of residues</a:t>
            </a:r>
            <a:r>
              <a:rPr lang="en-US" dirty="0" smtClean="0"/>
              <a:t>.</a:t>
            </a:r>
          </a:p>
          <a:p>
            <a:r>
              <a:rPr lang="en-US" dirty="0"/>
              <a:t>These sequence regions are referred to as </a:t>
            </a:r>
            <a:r>
              <a:rPr lang="en-US" i="1" dirty="0" smtClean="0">
                <a:solidFill>
                  <a:srgbClr val="FF0000"/>
                </a:solidFill>
              </a:rPr>
              <a:t>low complexity regions </a:t>
            </a:r>
            <a:r>
              <a:rPr lang="en-US" dirty="0"/>
              <a:t>(LCRs</a:t>
            </a:r>
            <a:r>
              <a:rPr lang="en-US" dirty="0" smtClean="0"/>
              <a:t>).</a:t>
            </a:r>
          </a:p>
          <a:p>
            <a:r>
              <a:rPr lang="en-US" dirty="0"/>
              <a:t>estimates </a:t>
            </a:r>
            <a:r>
              <a:rPr lang="en-US" dirty="0" smtClean="0"/>
              <a:t>indicate that </a:t>
            </a:r>
            <a:r>
              <a:rPr lang="en-US" dirty="0"/>
              <a:t>LCRs account for about 15% of the total protein sequences in public databases</a:t>
            </a:r>
            <a:r>
              <a:rPr lang="en-US" dirty="0" smtClean="0"/>
              <a:t>.</a:t>
            </a:r>
          </a:p>
          <a:p>
            <a:r>
              <a:rPr lang="en-US" dirty="0"/>
              <a:t>These elements in query sequences can </a:t>
            </a:r>
            <a:r>
              <a:rPr lang="en-US" dirty="0" smtClean="0"/>
              <a:t>lead to </a:t>
            </a:r>
            <a:r>
              <a:rPr lang="en-US" dirty="0"/>
              <a:t>artificially high alignment scores with unrelated sequences</a:t>
            </a:r>
            <a:r>
              <a:rPr lang="en-US" dirty="0" smtClean="0"/>
              <a:t>.</a:t>
            </a:r>
          </a:p>
          <a:p>
            <a:r>
              <a:rPr lang="en-US" dirty="0"/>
              <a:t>To avoid </a:t>
            </a:r>
            <a:r>
              <a:rPr lang="en-US" dirty="0" smtClean="0"/>
              <a:t>this problem </a:t>
            </a:r>
            <a:r>
              <a:rPr lang="en-US" dirty="0"/>
              <a:t>it is important to filter out the problematic regions </a:t>
            </a:r>
            <a:r>
              <a:rPr lang="en-US" dirty="0" smtClean="0"/>
              <a:t>in both </a:t>
            </a:r>
            <a:r>
              <a:rPr lang="en-US" dirty="0"/>
              <a:t>the query and database sequences </a:t>
            </a:r>
            <a:r>
              <a:rPr lang="en-US" dirty="0" smtClean="0"/>
              <a:t>using a process known </a:t>
            </a:r>
            <a:r>
              <a:rPr lang="en-US" dirty="0"/>
              <a:t>as </a:t>
            </a:r>
            <a:r>
              <a:rPr lang="en-US" i="1" dirty="0">
                <a:solidFill>
                  <a:srgbClr val="FF0000"/>
                </a:solidFill>
              </a:rPr>
              <a:t>masking</a:t>
            </a:r>
            <a:r>
              <a:rPr lang="en-US" i="1" dirty="0" smtClean="0"/>
              <a:t>.</a:t>
            </a:r>
          </a:p>
          <a:p>
            <a:endParaRPr lang="en-US" dirty="0"/>
          </a:p>
        </p:txBody>
      </p:sp>
    </p:spTree>
    <p:extLst>
      <p:ext uri="{BB962C8B-B14F-4D97-AF65-F5344CB8AC3E}">
        <p14:creationId xmlns:p14="http://schemas.microsoft.com/office/powerpoint/2010/main" val="13568204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a:bodyPr>
          <a:lstStyle/>
          <a:p>
            <a:r>
              <a:rPr lang="en-US" b="1" dirty="0"/>
              <a:t>Low Complexity Regions</a:t>
            </a:r>
            <a:endParaRPr lang="en-US" dirty="0"/>
          </a:p>
        </p:txBody>
      </p:sp>
      <p:sp>
        <p:nvSpPr>
          <p:cNvPr id="3" name="Content Placeholder 2"/>
          <p:cNvSpPr>
            <a:spLocks noGrp="1"/>
          </p:cNvSpPr>
          <p:nvPr>
            <p:ph idx="1"/>
          </p:nvPr>
        </p:nvSpPr>
        <p:spPr>
          <a:xfrm>
            <a:off x="838200" y="1117600"/>
            <a:ext cx="10515600" cy="5059363"/>
          </a:xfrm>
        </p:spPr>
        <p:txBody>
          <a:bodyPr>
            <a:normAutofit/>
          </a:bodyPr>
          <a:lstStyle/>
          <a:p>
            <a:r>
              <a:rPr lang="en-US" dirty="0"/>
              <a:t>There are two types of masking: hard and soft</a:t>
            </a:r>
            <a:r>
              <a:rPr lang="en-US" dirty="0" smtClean="0"/>
              <a:t>.</a:t>
            </a:r>
          </a:p>
          <a:p>
            <a:r>
              <a:rPr lang="en-US" i="1" dirty="0">
                <a:solidFill>
                  <a:srgbClr val="FF0000"/>
                </a:solidFill>
              </a:rPr>
              <a:t>Hard </a:t>
            </a:r>
            <a:r>
              <a:rPr lang="en-US" i="1" dirty="0" smtClean="0">
                <a:solidFill>
                  <a:srgbClr val="FF0000"/>
                </a:solidFill>
              </a:rPr>
              <a:t>masking </a:t>
            </a:r>
            <a:r>
              <a:rPr lang="en-US" dirty="0" smtClean="0"/>
              <a:t>involves </a:t>
            </a:r>
            <a:r>
              <a:rPr lang="en-US" dirty="0"/>
              <a:t>replacing LCR sequences with an ambiguity character such as </a:t>
            </a:r>
            <a:r>
              <a:rPr lang="en-US" i="1" dirty="0"/>
              <a:t>N </a:t>
            </a:r>
            <a:r>
              <a:rPr lang="en-US" dirty="0" smtClean="0"/>
              <a:t>for nucleotide </a:t>
            </a:r>
            <a:r>
              <a:rPr lang="en-US" dirty="0"/>
              <a:t>residues or </a:t>
            </a:r>
            <a:r>
              <a:rPr lang="en-US" i="1" dirty="0"/>
              <a:t>X </a:t>
            </a:r>
            <a:r>
              <a:rPr lang="en-US" dirty="0"/>
              <a:t>for amino acid residues</a:t>
            </a:r>
            <a:r>
              <a:rPr lang="en-US" dirty="0" smtClean="0"/>
              <a:t>.</a:t>
            </a:r>
          </a:p>
          <a:p>
            <a:r>
              <a:rPr lang="en-US" dirty="0"/>
              <a:t>The ambiguity characters are </a:t>
            </a:r>
            <a:r>
              <a:rPr lang="en-US" dirty="0" smtClean="0"/>
              <a:t>then ignored </a:t>
            </a:r>
            <a:r>
              <a:rPr lang="en-US" dirty="0"/>
              <a:t>by the BLAST </a:t>
            </a:r>
            <a:r>
              <a:rPr lang="en-US" dirty="0" smtClean="0"/>
              <a:t>program.</a:t>
            </a:r>
          </a:p>
          <a:p>
            <a:r>
              <a:rPr lang="en-US" dirty="0"/>
              <a:t>T</a:t>
            </a:r>
            <a:r>
              <a:rPr lang="en-US" dirty="0" smtClean="0"/>
              <a:t>he </a:t>
            </a:r>
            <a:r>
              <a:rPr lang="en-US" dirty="0"/>
              <a:t>drawback is that matching scores with </a:t>
            </a:r>
            <a:r>
              <a:rPr lang="en-US" dirty="0" smtClean="0"/>
              <a:t>true homologs </a:t>
            </a:r>
            <a:r>
              <a:rPr lang="en-US" dirty="0"/>
              <a:t>may be lowered because of shortened alignments</a:t>
            </a:r>
            <a:r>
              <a:rPr lang="en-US" dirty="0" smtClean="0"/>
              <a:t>.</a:t>
            </a:r>
          </a:p>
          <a:p>
            <a:r>
              <a:rPr lang="en-US" i="1" dirty="0">
                <a:solidFill>
                  <a:srgbClr val="FF0000"/>
                </a:solidFill>
              </a:rPr>
              <a:t>Soft masking </a:t>
            </a:r>
            <a:r>
              <a:rPr lang="en-US" dirty="0" smtClean="0"/>
              <a:t>involves converting </a:t>
            </a:r>
            <a:r>
              <a:rPr lang="en-US" dirty="0"/>
              <a:t>the problematic sequences to lower case letters, which are ignored in </a:t>
            </a:r>
            <a:r>
              <a:rPr lang="en-US" dirty="0" smtClean="0"/>
              <a:t>constructing the </a:t>
            </a:r>
            <a:r>
              <a:rPr lang="en-US" dirty="0"/>
              <a:t>word dictionary, but are used in word extension and optimization </a:t>
            </a:r>
            <a:r>
              <a:rPr lang="en-US" dirty="0" smtClean="0"/>
              <a:t>of alignments</a:t>
            </a:r>
            <a:r>
              <a:rPr lang="en-US" dirty="0"/>
              <a:t>.</a:t>
            </a:r>
            <a:endParaRPr lang="en-US" dirty="0" smtClean="0"/>
          </a:p>
          <a:p>
            <a:endParaRPr lang="en-US" dirty="0"/>
          </a:p>
        </p:txBody>
      </p:sp>
    </p:spTree>
    <p:extLst>
      <p:ext uri="{BB962C8B-B14F-4D97-AF65-F5344CB8AC3E}">
        <p14:creationId xmlns:p14="http://schemas.microsoft.com/office/powerpoint/2010/main" val="5989982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83899" y="354099"/>
            <a:ext cx="6424201" cy="6149801"/>
          </a:xfrm>
          <a:prstGeom prst="rect">
            <a:avLst/>
          </a:prstGeom>
        </p:spPr>
      </p:pic>
    </p:spTree>
    <p:extLst>
      <p:ext uri="{BB962C8B-B14F-4D97-AF65-F5344CB8AC3E}">
        <p14:creationId xmlns:p14="http://schemas.microsoft.com/office/powerpoint/2010/main" val="28425521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25500"/>
            <a:ext cx="11968739" cy="4764122"/>
          </a:xfrm>
          <a:prstGeom prst="rect">
            <a:avLst/>
          </a:prstGeom>
        </p:spPr>
      </p:pic>
    </p:spTree>
    <p:extLst>
      <p:ext uri="{BB962C8B-B14F-4D97-AF65-F5344CB8AC3E}">
        <p14:creationId xmlns:p14="http://schemas.microsoft.com/office/powerpoint/2010/main" val="42801605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38192"/>
          <a:stretch/>
        </p:blipFill>
        <p:spPr>
          <a:xfrm>
            <a:off x="1422400" y="419099"/>
            <a:ext cx="9397999" cy="5574338"/>
          </a:xfrm>
          <a:prstGeom prst="rect">
            <a:avLst/>
          </a:prstGeom>
        </p:spPr>
      </p:pic>
    </p:spTree>
    <p:extLst>
      <p:ext uri="{BB962C8B-B14F-4D97-AF65-F5344CB8AC3E}">
        <p14:creationId xmlns:p14="http://schemas.microsoft.com/office/powerpoint/2010/main" val="182085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7692"/>
          </a:xfrm>
        </p:spPr>
        <p:txBody>
          <a:bodyPr/>
          <a:lstStyle/>
          <a:p>
            <a:r>
              <a:rPr lang="en-US" dirty="0" smtClean="0"/>
              <a:t>Databases</a:t>
            </a:r>
            <a:endParaRPr lang="en-US" dirty="0"/>
          </a:p>
        </p:txBody>
      </p:sp>
      <p:sp>
        <p:nvSpPr>
          <p:cNvPr id="3" name="Content Placeholder 2"/>
          <p:cNvSpPr>
            <a:spLocks noGrp="1"/>
          </p:cNvSpPr>
          <p:nvPr>
            <p:ph idx="1"/>
          </p:nvPr>
        </p:nvSpPr>
        <p:spPr>
          <a:xfrm>
            <a:off x="838200" y="1371600"/>
            <a:ext cx="10515600" cy="4805363"/>
          </a:xfrm>
        </p:spPr>
        <p:txBody>
          <a:bodyPr>
            <a:normAutofit fontScale="92500"/>
          </a:bodyPr>
          <a:lstStyle/>
          <a:p>
            <a:r>
              <a:rPr lang="en-US" sz="2400" dirty="0"/>
              <a:t>One of the hallmarks of modern genomic research is the generation of </a:t>
            </a:r>
            <a:r>
              <a:rPr lang="en-US" sz="2400" dirty="0" smtClean="0"/>
              <a:t>enormous amounts </a:t>
            </a:r>
            <a:r>
              <a:rPr lang="en-US" sz="2400" dirty="0"/>
              <a:t>of raw sequence data</a:t>
            </a:r>
            <a:r>
              <a:rPr lang="en-US" sz="2400" dirty="0" smtClean="0"/>
              <a:t>.</a:t>
            </a:r>
          </a:p>
          <a:p>
            <a:r>
              <a:rPr lang="en-US" sz="2400" dirty="0"/>
              <a:t>the </a:t>
            </a:r>
            <a:r>
              <a:rPr lang="en-US" sz="2400" dirty="0" smtClean="0"/>
              <a:t>very first </a:t>
            </a:r>
            <a:r>
              <a:rPr lang="en-US" sz="2400" dirty="0"/>
              <a:t>challenge </a:t>
            </a:r>
            <a:r>
              <a:rPr lang="en-US" sz="2400" dirty="0" smtClean="0"/>
              <a:t>in the genomics era is to </a:t>
            </a:r>
            <a:r>
              <a:rPr lang="en-US" sz="2400" dirty="0" smtClean="0">
                <a:solidFill>
                  <a:srgbClr val="FF0000"/>
                </a:solidFill>
              </a:rPr>
              <a:t>store and handle </a:t>
            </a:r>
            <a:r>
              <a:rPr lang="en-US" sz="2400" dirty="0" smtClean="0"/>
              <a:t>the staggering volume of information through </a:t>
            </a:r>
            <a:r>
              <a:rPr lang="en-US" sz="2400" dirty="0"/>
              <a:t>the establishment and use of computer databases</a:t>
            </a:r>
            <a:r>
              <a:rPr lang="en-US" sz="2400" dirty="0" smtClean="0"/>
              <a:t>.</a:t>
            </a:r>
          </a:p>
          <a:p>
            <a:r>
              <a:rPr lang="en-US" sz="2400" dirty="0"/>
              <a:t>A </a:t>
            </a:r>
            <a:r>
              <a:rPr lang="en-US" sz="2400" i="1" dirty="0">
                <a:solidFill>
                  <a:srgbClr val="FF0000"/>
                </a:solidFill>
              </a:rPr>
              <a:t>database</a:t>
            </a:r>
            <a:r>
              <a:rPr lang="en-US" sz="2400" i="1" dirty="0"/>
              <a:t> </a:t>
            </a:r>
            <a:r>
              <a:rPr lang="en-US" sz="2400" dirty="0"/>
              <a:t>is a computerized archive used to store and organize data in such a </a:t>
            </a:r>
            <a:r>
              <a:rPr lang="en-US" sz="2400" dirty="0" smtClean="0"/>
              <a:t>way that </a:t>
            </a:r>
            <a:r>
              <a:rPr lang="en-US" sz="2400" dirty="0"/>
              <a:t>information can be retrieved easily via a variety of search criteria</a:t>
            </a:r>
            <a:r>
              <a:rPr lang="en-US" sz="2400" dirty="0" smtClean="0"/>
              <a:t>.</a:t>
            </a:r>
          </a:p>
          <a:p>
            <a:r>
              <a:rPr lang="en-US" sz="2400" dirty="0"/>
              <a:t>The </a:t>
            </a:r>
            <a:r>
              <a:rPr lang="en-US" sz="2400" dirty="0" smtClean="0"/>
              <a:t>chief objective </a:t>
            </a:r>
            <a:r>
              <a:rPr lang="en-US" sz="2400" dirty="0"/>
              <a:t>of the development of a database is to organize data in a set of </a:t>
            </a:r>
            <a:r>
              <a:rPr lang="en-US" sz="2400" dirty="0" smtClean="0">
                <a:solidFill>
                  <a:srgbClr val="FF0000"/>
                </a:solidFill>
              </a:rPr>
              <a:t>structured records </a:t>
            </a:r>
            <a:r>
              <a:rPr lang="en-US" sz="2400" dirty="0"/>
              <a:t>to enable easy retrieval of information</a:t>
            </a:r>
            <a:r>
              <a:rPr lang="en-US" sz="2400" dirty="0" smtClean="0"/>
              <a:t>.</a:t>
            </a:r>
          </a:p>
          <a:p>
            <a:r>
              <a:rPr lang="en-US" sz="2400" dirty="0"/>
              <a:t>Each record, also called an </a:t>
            </a:r>
            <a:r>
              <a:rPr lang="en-US" sz="2400" i="1" dirty="0" smtClean="0">
                <a:solidFill>
                  <a:srgbClr val="FF0000"/>
                </a:solidFill>
              </a:rPr>
              <a:t>entry</a:t>
            </a:r>
            <a:r>
              <a:rPr lang="en-US" sz="2400" dirty="0" smtClean="0"/>
              <a:t>, should </a:t>
            </a:r>
            <a:r>
              <a:rPr lang="en-US" sz="2400" dirty="0"/>
              <a:t>contain a number of </a:t>
            </a:r>
            <a:r>
              <a:rPr lang="en-US" sz="2400" dirty="0">
                <a:solidFill>
                  <a:srgbClr val="FF0000"/>
                </a:solidFill>
              </a:rPr>
              <a:t>fields</a:t>
            </a:r>
            <a:r>
              <a:rPr lang="en-US" sz="2400" dirty="0"/>
              <a:t> that hold the actual data items, for example, </a:t>
            </a:r>
            <a:r>
              <a:rPr lang="en-US" sz="2400" dirty="0" smtClean="0"/>
              <a:t>fields for </a:t>
            </a:r>
            <a:r>
              <a:rPr lang="en-US" sz="2400" dirty="0"/>
              <a:t>names, phone numbers, addresses, dates</a:t>
            </a:r>
            <a:r>
              <a:rPr lang="en-US" sz="2400" dirty="0" smtClean="0"/>
              <a:t>.</a:t>
            </a:r>
          </a:p>
          <a:p>
            <a:r>
              <a:rPr lang="en-US" sz="2400" dirty="0"/>
              <a:t>To retrieve a particular record </a:t>
            </a:r>
            <a:r>
              <a:rPr lang="en-US" sz="2400" dirty="0" smtClean="0"/>
              <a:t>from the database</a:t>
            </a:r>
            <a:r>
              <a:rPr lang="en-US" sz="2400" dirty="0"/>
              <a:t>, a user can specify a particular piece of information, called </a:t>
            </a:r>
            <a:r>
              <a:rPr lang="en-US" sz="2400" i="1" dirty="0">
                <a:solidFill>
                  <a:srgbClr val="FF0000"/>
                </a:solidFill>
              </a:rPr>
              <a:t>value</a:t>
            </a:r>
            <a:r>
              <a:rPr lang="en-US" sz="2400" dirty="0"/>
              <a:t>, </a:t>
            </a:r>
            <a:r>
              <a:rPr lang="en-US" sz="2400" dirty="0" smtClean="0"/>
              <a:t>to be found in </a:t>
            </a:r>
            <a:r>
              <a:rPr lang="en-US" sz="2400" dirty="0"/>
              <a:t>a particular field and expect the computer to </a:t>
            </a:r>
            <a:r>
              <a:rPr lang="en-US" sz="2400" dirty="0">
                <a:solidFill>
                  <a:srgbClr val="FF0000"/>
                </a:solidFill>
              </a:rPr>
              <a:t>retrieve the whole data record</a:t>
            </a:r>
            <a:r>
              <a:rPr lang="en-US" sz="2400" dirty="0"/>
              <a:t>. </a:t>
            </a:r>
            <a:r>
              <a:rPr lang="en-US" sz="2400" dirty="0" smtClean="0"/>
              <a:t>This process </a:t>
            </a:r>
            <a:r>
              <a:rPr lang="en-US" sz="2400" dirty="0"/>
              <a:t>is called </a:t>
            </a:r>
            <a:r>
              <a:rPr lang="en-US" sz="2400" i="1" dirty="0">
                <a:solidFill>
                  <a:srgbClr val="FF0000"/>
                </a:solidFill>
              </a:rPr>
              <a:t>making a query</a:t>
            </a:r>
            <a:r>
              <a:rPr lang="en-US" sz="2400" i="1" dirty="0"/>
              <a:t>.</a:t>
            </a:r>
            <a:endParaRPr lang="en-US" sz="2400" dirty="0"/>
          </a:p>
        </p:txBody>
      </p:sp>
    </p:spTree>
    <p:extLst>
      <p:ext uri="{BB962C8B-B14F-4D97-AF65-F5344CB8AC3E}">
        <p14:creationId xmlns:p14="http://schemas.microsoft.com/office/powerpoint/2010/main" val="2676900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6703</TotalTime>
  <Words>7383</Words>
  <Application>Microsoft Office PowerPoint</Application>
  <PresentationFormat>Widescreen</PresentationFormat>
  <Paragraphs>419</Paragraphs>
  <Slides>87</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87</vt:i4>
      </vt:variant>
    </vt:vector>
  </HeadingPairs>
  <TitlesOfParts>
    <vt:vector size="91" baseType="lpstr">
      <vt:lpstr>Arial</vt:lpstr>
      <vt:lpstr>Calibri</vt:lpstr>
      <vt:lpstr>Calibri Light</vt:lpstr>
      <vt:lpstr>Office Theme</vt:lpstr>
      <vt:lpstr>Bioinformatics</vt:lpstr>
      <vt:lpstr>WHAT IS BIOINFORMATICS?</vt:lpstr>
      <vt:lpstr>Goals</vt:lpstr>
      <vt:lpstr>SCOPE</vt:lpstr>
      <vt:lpstr>PowerPoint Presentation</vt:lpstr>
      <vt:lpstr>APPLICATIONS</vt:lpstr>
      <vt:lpstr>APPLICATIONS</vt:lpstr>
      <vt:lpstr>LIMITATIONS</vt:lpstr>
      <vt:lpstr>Databases</vt:lpstr>
      <vt:lpstr>Databases</vt:lpstr>
      <vt:lpstr>Biological databases</vt:lpstr>
      <vt:lpstr>PowerPoint Presentation</vt:lpstr>
      <vt:lpstr>PowerPoint Presentation</vt:lpstr>
      <vt:lpstr>PowerPoint Presentation</vt:lpstr>
      <vt:lpstr>Secondary Databases</vt:lpstr>
      <vt:lpstr>Secondary Databases</vt:lpstr>
      <vt:lpstr>Secondary Databases</vt:lpstr>
      <vt:lpstr>Specialized Databases</vt:lpstr>
      <vt:lpstr>PITFALLS OF BIOLOGICAL DATABASES</vt:lpstr>
      <vt:lpstr>INFORMATION RETRIEVAL FROM BIOLOGICAL DATABASES</vt:lpstr>
      <vt:lpstr>PowerPoint Presentation</vt:lpstr>
      <vt:lpstr>GenBank Sequence Format</vt:lpstr>
      <vt:lpstr>GenBank Sequence Format</vt:lpstr>
      <vt:lpstr>PowerPoint Presentation</vt:lpstr>
      <vt:lpstr>FASTA</vt:lpstr>
      <vt:lpstr>FASTA</vt:lpstr>
      <vt:lpstr>Conversion of Sequence Formats</vt:lpstr>
      <vt:lpstr>Sequence Alignment</vt:lpstr>
      <vt:lpstr>Sequence Alignment</vt:lpstr>
      <vt:lpstr>EVOLUTIONARY BASIS</vt:lpstr>
      <vt:lpstr>EVOLUTIONARY BASIS</vt:lpstr>
      <vt:lpstr>SEQUENCE HOMOLOGY VERSUS SEQUENCE SIMILARITY</vt:lpstr>
      <vt:lpstr>SEQUENCE HOMOLOGY VERSUS SEQUENCE SIMILARITY</vt:lpstr>
      <vt:lpstr>SEQUENCE HOMOLOGY VERSUS SEQUENCE SIMILARITY</vt:lpstr>
      <vt:lpstr>SEQUENCE HOMOLOGY VERSUS SEQUENCE SIMILARITY</vt:lpstr>
      <vt:lpstr>SEQUENCE SIMILARITY VERSUS SEQUENCE IDENTITY</vt:lpstr>
      <vt:lpstr>SEQUENCE SIMILARITY VERSUS SEQUENCE IDENTITY</vt:lpstr>
      <vt:lpstr>pairwise sequence alignment</vt:lpstr>
      <vt:lpstr>Global alignment</vt:lpstr>
      <vt:lpstr>Local alignment</vt:lpstr>
      <vt:lpstr>Alignment Algorithms</vt:lpstr>
      <vt:lpstr>PowerPoint Presentation</vt:lpstr>
      <vt:lpstr>Dot plot</vt:lpstr>
      <vt:lpstr>Applications of dot plot</vt:lpstr>
      <vt:lpstr>Dot plot</vt:lpstr>
      <vt:lpstr>PowerPoint Presentation</vt:lpstr>
      <vt:lpstr>PowerPoint Presentation</vt:lpstr>
      <vt:lpstr>PowerPoint Presentation</vt:lpstr>
      <vt:lpstr>PowerPoint Presentation</vt:lpstr>
      <vt:lpstr>Dynamic Programming Method</vt:lpstr>
      <vt:lpstr>Dynamic Programming Method</vt:lpstr>
      <vt:lpstr>Dynamic Programming Method</vt:lpstr>
      <vt:lpstr>PowerPoint Presentation</vt:lpstr>
      <vt:lpstr>PowerPoint Presentation</vt:lpstr>
      <vt:lpstr>PowerPoint Presentation</vt:lpstr>
      <vt:lpstr>Dynamic Programming for Global Alignment</vt:lpstr>
      <vt:lpstr>Dynamic Programming for Local Alignment</vt:lpstr>
      <vt:lpstr>PowerPoint Presentation</vt:lpstr>
      <vt:lpstr>PowerPoint Presentation</vt:lpstr>
      <vt:lpstr>SCORING MATRICES</vt:lpstr>
      <vt:lpstr>PROTEIN SCORING MATRICES</vt:lpstr>
      <vt:lpstr>PowerPoint Presentation</vt:lpstr>
      <vt:lpstr>PROTEIN SCORING MATRICES</vt:lpstr>
      <vt:lpstr>PowerPoint Presentation</vt:lpstr>
      <vt:lpstr>PROTEIN SCORING MATRICES</vt:lpstr>
      <vt:lpstr>PROTEIN SCORING MATRICES</vt:lpstr>
      <vt:lpstr>PAM Matrices</vt:lpstr>
      <vt:lpstr>Database Similarity Searching</vt:lpstr>
      <vt:lpstr>UNIQUE REQUIREMENTS OF DATABASE SEARCHING</vt:lpstr>
      <vt:lpstr>UNIQUE REQUIREMENTS OF DATABASE SEARCHING</vt:lpstr>
      <vt:lpstr>HEURISTIC DATABASE SEARCHING</vt:lpstr>
      <vt:lpstr>HEURISTIC DATABASE SEARCHING</vt:lpstr>
      <vt:lpstr>HEURISTIC DATABASE SEARCHING</vt:lpstr>
      <vt:lpstr>BASIC LOCAL ALIGNMENT SEARCH TOOL (BLAST)</vt:lpstr>
      <vt:lpstr>BASIC LOCAL ALIGNMENT SEARCH TOOL (BLAST)</vt:lpstr>
      <vt:lpstr>PowerPoint Presentation</vt:lpstr>
      <vt:lpstr>BLAST variants</vt:lpstr>
      <vt:lpstr>Statistical significance</vt:lpstr>
      <vt:lpstr>PowerPoint Presentation</vt:lpstr>
      <vt:lpstr>Statistical significance</vt:lpstr>
      <vt:lpstr>Statistical significance</vt:lpstr>
      <vt:lpstr>Statistical significance</vt:lpstr>
      <vt:lpstr>Low Complexity Regions</vt:lpstr>
      <vt:lpstr>Low Complexity Regions</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Bioinformatics</dc:title>
  <dc:creator>mehdi sadeghi</dc:creator>
  <cp:lastModifiedBy>mehdi sadeghi</cp:lastModifiedBy>
  <cp:revision>82</cp:revision>
  <dcterms:created xsi:type="dcterms:W3CDTF">2019-02-16T20:31:40Z</dcterms:created>
  <dcterms:modified xsi:type="dcterms:W3CDTF">2019-04-23T05:58:34Z</dcterms:modified>
</cp:coreProperties>
</file>