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300" r:id="rId2"/>
    <p:sldId id="277" r:id="rId3"/>
    <p:sldId id="299" r:id="rId4"/>
    <p:sldId id="278" r:id="rId5"/>
    <p:sldId id="279" r:id="rId6"/>
    <p:sldId id="258" r:id="rId7"/>
    <p:sldId id="280" r:id="rId8"/>
    <p:sldId id="261" r:id="rId9"/>
    <p:sldId id="281" r:id="rId10"/>
    <p:sldId id="282" r:id="rId11"/>
    <p:sldId id="283" r:id="rId12"/>
    <p:sldId id="284" r:id="rId13"/>
    <p:sldId id="285" r:id="rId14"/>
    <p:sldId id="311" r:id="rId15"/>
    <p:sldId id="301" r:id="rId16"/>
    <p:sldId id="303" r:id="rId17"/>
    <p:sldId id="305" r:id="rId18"/>
    <p:sldId id="306" r:id="rId19"/>
    <p:sldId id="307" r:id="rId20"/>
    <p:sldId id="308" r:id="rId21"/>
    <p:sldId id="309" r:id="rId22"/>
    <p:sldId id="310" r:id="rId23"/>
    <p:sldId id="304" r:id="rId24"/>
    <p:sldId id="302" r:id="rId25"/>
    <p:sldId id="320" r:id="rId26"/>
    <p:sldId id="327" r:id="rId27"/>
    <p:sldId id="315" r:id="rId28"/>
    <p:sldId id="324" r:id="rId29"/>
    <p:sldId id="325" r:id="rId30"/>
    <p:sldId id="326" r:id="rId31"/>
    <p:sldId id="328" r:id="rId32"/>
    <p:sldId id="329" r:id="rId33"/>
    <p:sldId id="331" r:id="rId34"/>
    <p:sldId id="332" r:id="rId35"/>
    <p:sldId id="330" r:id="rId36"/>
    <p:sldId id="334" r:id="rId37"/>
    <p:sldId id="333" r:id="rId38"/>
    <p:sldId id="335" r:id="rId39"/>
    <p:sldId id="317" r:id="rId40"/>
    <p:sldId id="336" r:id="rId41"/>
    <p:sldId id="337" r:id="rId42"/>
    <p:sldId id="338" r:id="rId43"/>
    <p:sldId id="339" r:id="rId44"/>
    <p:sldId id="340" r:id="rId45"/>
    <p:sldId id="341" r:id="rId46"/>
    <p:sldId id="342" r:id="rId47"/>
    <p:sldId id="343" r:id="rId48"/>
    <p:sldId id="312" r:id="rId49"/>
    <p:sldId id="344" r:id="rId50"/>
    <p:sldId id="345" r:id="rId51"/>
    <p:sldId id="346" r:id="rId52"/>
    <p:sldId id="347" r:id="rId53"/>
    <p:sldId id="348" r:id="rId54"/>
    <p:sldId id="349" r:id="rId55"/>
    <p:sldId id="314" r:id="rId56"/>
    <p:sldId id="288" r:id="rId57"/>
    <p:sldId id="289" r:id="rId58"/>
    <p:sldId id="290" r:id="rId59"/>
    <p:sldId id="260" r:id="rId60"/>
    <p:sldId id="291" r:id="rId61"/>
    <p:sldId id="293" r:id="rId62"/>
    <p:sldId id="294" r:id="rId63"/>
    <p:sldId id="296" r:id="rId64"/>
    <p:sldId id="297" r:id="rId65"/>
    <p:sldId id="350" r:id="rId66"/>
    <p:sldId id="351" r:id="rId67"/>
    <p:sldId id="352" r:id="rId68"/>
    <p:sldId id="263" r:id="rId69"/>
    <p:sldId id="257" r:id="rId70"/>
    <p:sldId id="259" r:id="rId71"/>
    <p:sldId id="262" r:id="rId72"/>
    <p:sldId id="264" r:id="rId73"/>
    <p:sldId id="265" r:id="rId74"/>
    <p:sldId id="266" r:id="rId75"/>
    <p:sldId id="267" r:id="rId76"/>
    <p:sldId id="268" r:id="rId77"/>
    <p:sldId id="270" r:id="rId78"/>
    <p:sldId id="271" r:id="rId79"/>
    <p:sldId id="272" r:id="rId80"/>
    <p:sldId id="273" r:id="rId81"/>
    <p:sldId id="274" r:id="rId82"/>
    <p:sldId id="275" r:id="rId83"/>
    <p:sldId id="276" r:id="rId84"/>
    <p:sldId id="321" r:id="rId85"/>
    <p:sldId id="322" r:id="rId86"/>
    <p:sldId id="323" r:id="rId87"/>
    <p:sldId id="313" r:id="rId88"/>
    <p:sldId id="286" r:id="rId89"/>
    <p:sldId id="287" r:id="rId90"/>
    <p:sldId id="298" r:id="rId91"/>
    <p:sldId id="269"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7212" autoAdjust="0"/>
  </p:normalViewPr>
  <p:slideViewPr>
    <p:cSldViewPr snapToGrid="0">
      <p:cViewPr varScale="1">
        <p:scale>
          <a:sx n="68" d="100"/>
          <a:sy n="68" d="100"/>
        </p:scale>
        <p:origin x="1243"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BDC6F-5C5E-4CB2-941C-F3FD122478F3}"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890C3-AA82-49BF-BE7E-C34B8A7C1AC4}" type="slidenum">
              <a:rPr lang="en-US" smtClean="0"/>
              <a:t>‹#›</a:t>
            </a:fld>
            <a:endParaRPr lang="en-US"/>
          </a:p>
        </p:txBody>
      </p:sp>
    </p:spTree>
    <p:extLst>
      <p:ext uri="{BB962C8B-B14F-4D97-AF65-F5344CB8AC3E}">
        <p14:creationId xmlns:p14="http://schemas.microsoft.com/office/powerpoint/2010/main" val="287669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Respiratory_rate" TargetMode="External"/><Relationship Id="rId13" Type="http://schemas.openxmlformats.org/officeDocument/2006/relationships/hyperlink" Target="https://en.wikipedia.org/wiki/Fight-or-flight_response" TargetMode="External"/><Relationship Id="rId18" Type="http://schemas.openxmlformats.org/officeDocument/2006/relationships/hyperlink" Target="https://en.wikipedia.org/wiki/Preganglionic_neurons" TargetMode="External"/><Relationship Id="rId3" Type="http://schemas.openxmlformats.org/officeDocument/2006/relationships/hyperlink" Target="https://en.wikipedia.org/wiki/Peripheral_nervous_system" TargetMode="External"/><Relationship Id="rId7" Type="http://schemas.openxmlformats.org/officeDocument/2006/relationships/hyperlink" Target="https://en.wikipedia.org/wiki/Digestion" TargetMode="External"/><Relationship Id="rId12" Type="http://schemas.openxmlformats.org/officeDocument/2006/relationships/hyperlink" Target="https://en.wikipedia.org/wiki/Autonomic_nervous_system#cite_note-Human_Physiology_-_Janig-2" TargetMode="External"/><Relationship Id="rId17" Type="http://schemas.openxmlformats.org/officeDocument/2006/relationships/hyperlink" Target="https://en.wikipedia.org/wiki/Sympathetic_nervous_system" TargetMode="External"/><Relationship Id="rId2" Type="http://schemas.openxmlformats.org/officeDocument/2006/relationships/slide" Target="../slides/slide1.xml"/><Relationship Id="rId16" Type="http://schemas.openxmlformats.org/officeDocument/2006/relationships/hyperlink" Target="https://en.wikipedia.org/wiki/Dopamine" TargetMode="External"/><Relationship Id="rId1" Type="http://schemas.openxmlformats.org/officeDocument/2006/relationships/notesMaster" Target="../notesMasters/notesMaster1.xml"/><Relationship Id="rId6" Type="http://schemas.openxmlformats.org/officeDocument/2006/relationships/hyperlink" Target="https://en.wikipedia.org/wiki/Heart_rate" TargetMode="External"/><Relationship Id="rId11" Type="http://schemas.openxmlformats.org/officeDocument/2006/relationships/hyperlink" Target="https://en.wikipedia.org/wiki/Sexual_arousal" TargetMode="External"/><Relationship Id="rId5" Type="http://schemas.openxmlformats.org/officeDocument/2006/relationships/hyperlink" Target="https://en.wikipedia.org/wiki/Autonomic_nervous_system#cite_note-Dorlands-1" TargetMode="External"/><Relationship Id="rId15" Type="http://schemas.openxmlformats.org/officeDocument/2006/relationships/hyperlink" Target="https://en.wikipedia.org/wiki/Norepinephrine" TargetMode="External"/><Relationship Id="rId10" Type="http://schemas.openxmlformats.org/officeDocument/2006/relationships/hyperlink" Target="https://en.wikipedia.org/wiki/Micturition" TargetMode="External"/><Relationship Id="rId4" Type="http://schemas.openxmlformats.org/officeDocument/2006/relationships/hyperlink" Target="https://en.wikipedia.org/wiki/Viscera" TargetMode="External"/><Relationship Id="rId9" Type="http://schemas.openxmlformats.org/officeDocument/2006/relationships/hyperlink" Target="https://en.wikipedia.org/wiki/Pupillary_dilation" TargetMode="External"/><Relationship Id="rId14" Type="http://schemas.openxmlformats.org/officeDocument/2006/relationships/hyperlink" Target="https://en.wikipedia.org/wiki/Epinephri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yourhormones.info/hormones/cortisol/" TargetMode="External"/><Relationship Id="rId3" Type="http://schemas.openxmlformats.org/officeDocument/2006/relationships/hyperlink" Target="http://www.yourhormones.info/glossary/p#paraventricular-nucleus" TargetMode="External"/><Relationship Id="rId7" Type="http://schemas.openxmlformats.org/officeDocument/2006/relationships/hyperlink" Target="http://www.yourhormones.info/glands/adrenal-glands/" TargetMode="External"/><Relationship Id="rId12" Type="http://schemas.openxmlformats.org/officeDocument/2006/relationships/hyperlink" Target="http://www.yourhormones.info/glossary/g#gut"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yourhormones.info/glands/pituitary-gland/" TargetMode="External"/><Relationship Id="rId11" Type="http://schemas.openxmlformats.org/officeDocument/2006/relationships/hyperlink" Target="http://www.yourhormones.info/glossary/i#inflammation" TargetMode="External"/><Relationship Id="rId5" Type="http://schemas.openxmlformats.org/officeDocument/2006/relationships/hyperlink" Target="http://www.yourhormones.info/hormones/adrenocorticotropic-hormone/" TargetMode="External"/><Relationship Id="rId10" Type="http://schemas.openxmlformats.org/officeDocument/2006/relationships/hyperlink" Target="http://www.yourhormones.info/glossary/l#labour" TargetMode="External"/><Relationship Id="rId4" Type="http://schemas.openxmlformats.org/officeDocument/2006/relationships/hyperlink" Target="http://www.yourhormones.info/glands/hypothalamus/" TargetMode="External"/><Relationship Id="rId9" Type="http://schemas.openxmlformats.org/officeDocument/2006/relationships/hyperlink" Target="http://www.yourhormones.info/glands/placenta/"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Vesicle_(biolog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en.wikipedia.org/wiki/Exocytosi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a.wikipedia.org/wiki/%D9%85%D8%A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fa.wikipedia.org/wiki/%D8%AA%D8%A7%D9%84%D8%A7%D9%85%D9%88%D8%B3"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opentextbc.ca/biology/chapter/24-4-hormonal-control-of-human-reproduction/ch43.html#m44841-fig-ch43_04_01"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opentextbc.ca/biology/chapter/24-4-hormonal-control-of-human-reproduction/ch43.html#m44841-fig-ch43_04_02"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opentextbc.ca/biology/chapter/24-4-hormonal-control-of-human-reproduction/ch43.html#m44841-fig-ch43_04_03"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opentextbc.ca/biology/chapter/24-4-hormonal-control-of-human-reproduction/ch43.html#m44841-fig-ch43_04_02"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opentextbc.ca/biology/chapter/24-4-hormonal-control-of-human-reproduction/ch43.html#m44841-fig-ch43_04_04"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yourhormones.info/glossary/p#physiological"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s://en.wikipedia.org/wiki/Stress_(biology)" TargetMode="External"/><Relationship Id="rId13" Type="http://schemas.openxmlformats.org/officeDocument/2006/relationships/hyperlink" Target="https://en.wikipedia.org/wiki/Anterior_pituitary" TargetMode="External"/><Relationship Id="rId3" Type="http://schemas.openxmlformats.org/officeDocument/2006/relationships/hyperlink" Target="https://en.wikipedia.org/wiki/Nucleus_(neuroanatomy)" TargetMode="External"/><Relationship Id="rId7" Type="http://schemas.openxmlformats.org/officeDocument/2006/relationships/hyperlink" Target="https://en.wikipedia.org/wiki/Physiology" TargetMode="External"/><Relationship Id="rId12" Type="http://schemas.openxmlformats.org/officeDocument/2006/relationships/hyperlink" Target="https://en.wikipedia.org/wiki/Vasopressin"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en.wikipedia.org/wiki/Neuron" TargetMode="External"/><Relationship Id="rId11" Type="http://schemas.openxmlformats.org/officeDocument/2006/relationships/hyperlink" Target="https://en.wikipedia.org/wiki/Supraoptic_nucleus" TargetMode="External"/><Relationship Id="rId5" Type="http://schemas.openxmlformats.org/officeDocument/2006/relationships/hyperlink" Target="https://en.wikipedia.org/wiki/Paraventricular_nucleus_of_hypothalamus#cite_note-stuart-1" TargetMode="External"/><Relationship Id="rId10" Type="http://schemas.openxmlformats.org/officeDocument/2006/relationships/hyperlink" Target="https://en.wikipedia.org/wiki/Oxytocin" TargetMode="External"/><Relationship Id="rId4" Type="http://schemas.openxmlformats.org/officeDocument/2006/relationships/hyperlink" Target="https://en.wikipedia.org/wiki/Hypothalamus" TargetMode="External"/><Relationship Id="rId9" Type="http://schemas.openxmlformats.org/officeDocument/2006/relationships/hyperlink" Target="https://en.wikipedia.org/wiki/Posterior_pituitary"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s://en.wikipedia.org/wiki/Stress_(biology)" TargetMode="External"/><Relationship Id="rId13" Type="http://schemas.openxmlformats.org/officeDocument/2006/relationships/hyperlink" Target="https://en.wikipedia.org/wiki/Anterior_pituitary" TargetMode="External"/><Relationship Id="rId3" Type="http://schemas.openxmlformats.org/officeDocument/2006/relationships/hyperlink" Target="https://en.wikipedia.org/wiki/Nucleus_(neuroanatomy)" TargetMode="External"/><Relationship Id="rId7" Type="http://schemas.openxmlformats.org/officeDocument/2006/relationships/hyperlink" Target="https://en.wikipedia.org/wiki/Physiology" TargetMode="External"/><Relationship Id="rId12" Type="http://schemas.openxmlformats.org/officeDocument/2006/relationships/hyperlink" Target="https://en.wikipedia.org/wiki/Vasopressin"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en.wikipedia.org/wiki/Neuron" TargetMode="External"/><Relationship Id="rId11" Type="http://schemas.openxmlformats.org/officeDocument/2006/relationships/hyperlink" Target="https://en.wikipedia.org/wiki/Supraoptic_nucleus" TargetMode="External"/><Relationship Id="rId5" Type="http://schemas.openxmlformats.org/officeDocument/2006/relationships/hyperlink" Target="https://en.wikipedia.org/wiki/Paraventricular_nucleus_of_hypothalamus#cite_note-stuart-1" TargetMode="External"/><Relationship Id="rId10" Type="http://schemas.openxmlformats.org/officeDocument/2006/relationships/hyperlink" Target="https://en.wikipedia.org/wiki/Oxytocin" TargetMode="External"/><Relationship Id="rId4" Type="http://schemas.openxmlformats.org/officeDocument/2006/relationships/hyperlink" Target="https://en.wikipedia.org/wiki/Hypothalamus" TargetMode="External"/><Relationship Id="rId9" Type="http://schemas.openxmlformats.org/officeDocument/2006/relationships/hyperlink" Target="https://en.wikipedia.org/wiki/Posterior_pituitary"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a.wikipedia.org/wiki/%D9%BE%D8%B1%D9%88%DA%98%D8%B3%D8%AA%D8%B1%D9%88%D9%8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fa.wikipedia.org/wiki/%D8%A7%D8%B3%D8%AA%D8%B1%D8%A7%D8%AF%DB%8C%D9%88%D9%8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a:t>
            </a:r>
            <a:r>
              <a:rPr lang="en-US" sz="1200" b="1" i="0" u="none" strike="noStrike" kern="1200" dirty="0" smtClean="0">
                <a:solidFill>
                  <a:schemeClr val="tx1"/>
                </a:solidFill>
                <a:effectLst/>
                <a:latin typeface="+mn-lt"/>
                <a:ea typeface="+mn-ea"/>
                <a:cs typeface="+mn-cs"/>
              </a:rPr>
              <a:t>autonomic nervous system</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ANS</a:t>
            </a:r>
            <a:r>
              <a:rPr lang="en-US" sz="1200" b="0" i="0" u="none" strike="noStrike" kern="1200" dirty="0" smtClean="0">
                <a:solidFill>
                  <a:schemeClr val="tx1"/>
                </a:solidFill>
                <a:effectLst/>
                <a:latin typeface="+mn-lt"/>
                <a:ea typeface="+mn-ea"/>
                <a:cs typeface="+mn-cs"/>
              </a:rPr>
              <a:t>), formerly the </a:t>
            </a:r>
            <a:r>
              <a:rPr lang="en-US" sz="1200" b="1" i="0" u="none" strike="noStrike" kern="1200" dirty="0" smtClean="0">
                <a:solidFill>
                  <a:schemeClr val="tx1"/>
                </a:solidFill>
                <a:effectLst/>
                <a:latin typeface="+mn-lt"/>
                <a:ea typeface="+mn-ea"/>
                <a:cs typeface="+mn-cs"/>
              </a:rPr>
              <a:t>vegetative nervous system</a:t>
            </a:r>
            <a:r>
              <a:rPr lang="en-US" sz="1200" b="0" i="0" u="none" strike="noStrike" kern="1200" dirty="0" smtClean="0">
                <a:solidFill>
                  <a:schemeClr val="tx1"/>
                </a:solidFill>
                <a:effectLst/>
                <a:latin typeface="+mn-lt"/>
                <a:ea typeface="+mn-ea"/>
                <a:cs typeface="+mn-cs"/>
              </a:rPr>
              <a:t>, is a division of the </a:t>
            </a:r>
            <a:r>
              <a:rPr lang="en-US" sz="1200" b="0" i="0" u="none" strike="noStrike" kern="1200" dirty="0" smtClean="0">
                <a:solidFill>
                  <a:schemeClr val="tx1"/>
                </a:solidFill>
                <a:effectLst/>
                <a:latin typeface="+mn-lt"/>
                <a:ea typeface="+mn-ea"/>
                <a:cs typeface="+mn-cs"/>
                <a:hlinkClick r:id="rId3" tooltip="Peripheral nervous system"/>
              </a:rPr>
              <a:t>peripheral nervous system</a:t>
            </a:r>
            <a:r>
              <a:rPr lang="en-US" sz="1200" b="0" i="0" u="none" strike="noStrike" kern="1200" dirty="0" smtClean="0">
                <a:solidFill>
                  <a:schemeClr val="tx1"/>
                </a:solidFill>
                <a:effectLst/>
                <a:latin typeface="+mn-lt"/>
                <a:ea typeface="+mn-ea"/>
                <a:cs typeface="+mn-cs"/>
              </a:rPr>
              <a:t> that supplies smooth muscle and glands, and thus influences the function of </a:t>
            </a:r>
            <a:r>
              <a:rPr lang="en-US" sz="1200" b="0" i="0" u="none" strike="noStrike" kern="1200" dirty="0" smtClean="0">
                <a:solidFill>
                  <a:schemeClr val="tx1"/>
                </a:solidFill>
                <a:effectLst/>
                <a:latin typeface="+mn-lt"/>
                <a:ea typeface="+mn-ea"/>
                <a:cs typeface="+mn-cs"/>
                <a:hlinkClick r:id="rId4" tooltip="Viscera"/>
              </a:rPr>
              <a:t>internal organs</a:t>
            </a:r>
            <a:r>
              <a:rPr lang="en-US" sz="1200" b="0" i="0" u="none" strike="noStrike"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5"/>
              </a:rPr>
              <a:t>[1]</a:t>
            </a:r>
            <a:r>
              <a:rPr lang="en-US" sz="1200" b="0" i="0" u="none" strike="noStrike" kern="1200" dirty="0" smtClean="0">
                <a:solidFill>
                  <a:schemeClr val="tx1"/>
                </a:solidFill>
                <a:effectLst/>
                <a:latin typeface="+mn-lt"/>
                <a:ea typeface="+mn-ea"/>
                <a:cs typeface="+mn-cs"/>
              </a:rPr>
              <a:t> The autonomic nervous system is a control system that acts largely unconsciously and regulates bodily functions such as the </a:t>
            </a:r>
            <a:r>
              <a:rPr lang="en-US" sz="1200" b="0" i="0" u="none" strike="noStrike" kern="1200" dirty="0" smtClean="0">
                <a:solidFill>
                  <a:schemeClr val="tx1"/>
                </a:solidFill>
                <a:effectLst/>
                <a:latin typeface="+mn-lt"/>
                <a:ea typeface="+mn-ea"/>
                <a:cs typeface="+mn-cs"/>
                <a:hlinkClick r:id="rId6" tooltip="Heart rate"/>
              </a:rPr>
              <a:t>heart rate</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tooltip="Digestion"/>
              </a:rPr>
              <a:t>digestion</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tooltip="Respiratory rate"/>
              </a:rPr>
              <a:t>respiratory rate</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tooltip="Pupillary dilation"/>
              </a:rPr>
              <a:t>pupillary response</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0" tooltip="Micturition"/>
              </a:rPr>
              <a:t>urination</a:t>
            </a:r>
            <a:r>
              <a:rPr lang="en-US" sz="1200" b="0" i="0" u="none" strike="noStrike"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1" tooltip="Sexual arousal"/>
              </a:rPr>
              <a:t>sexual arousal</a:t>
            </a:r>
            <a:r>
              <a:rPr lang="en-US" sz="1200" b="0" i="0" u="none" strike="noStrike"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2"/>
              </a:rPr>
              <a:t>[2]</a:t>
            </a:r>
            <a:r>
              <a:rPr lang="en-US" sz="1200" b="0" i="0" u="none" strike="noStrike" kern="1200" dirty="0" smtClean="0">
                <a:solidFill>
                  <a:schemeClr val="tx1"/>
                </a:solidFill>
                <a:effectLst/>
                <a:latin typeface="+mn-lt"/>
                <a:ea typeface="+mn-ea"/>
                <a:cs typeface="+mn-cs"/>
              </a:rPr>
              <a:t> This system is the primary mechanism in control of the </a:t>
            </a:r>
            <a:r>
              <a:rPr lang="en-US" sz="1200" b="0" i="0" u="none" strike="noStrike" kern="1200" dirty="0" smtClean="0">
                <a:solidFill>
                  <a:schemeClr val="tx1"/>
                </a:solidFill>
                <a:effectLst/>
                <a:latin typeface="+mn-lt"/>
                <a:ea typeface="+mn-ea"/>
                <a:cs typeface="+mn-cs"/>
                <a:hlinkClick r:id="rId13" tooltip="Fight-or-flight response"/>
              </a:rPr>
              <a:t>fight-or-flight response</a:t>
            </a:r>
            <a:r>
              <a:rPr lang="en-US" sz="1200" b="0" i="0" u="none" strike="noStrike"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consisting of cells that secrete </a:t>
            </a:r>
            <a:r>
              <a:rPr lang="en-US" sz="1200" b="0" i="0" u="none" strike="noStrike" kern="1200" dirty="0" smtClean="0">
                <a:solidFill>
                  <a:schemeClr val="tx1"/>
                </a:solidFill>
                <a:effectLst/>
                <a:latin typeface="+mn-lt"/>
                <a:ea typeface="+mn-ea"/>
                <a:cs typeface="+mn-cs"/>
                <a:hlinkClick r:id="rId14" tooltip="Epinephrine"/>
              </a:rPr>
              <a:t>epinephrine</a:t>
            </a:r>
            <a:r>
              <a:rPr lang="en-US" sz="1200" b="0" i="0" u="none" strike="noStrike" kern="1200" dirty="0" smtClean="0">
                <a:solidFill>
                  <a:schemeClr val="tx1"/>
                </a:solidFill>
                <a:effectLst/>
                <a:latin typeface="+mn-lt"/>
                <a:ea typeface="+mn-ea"/>
                <a:cs typeface="+mn-cs"/>
              </a:rPr>
              <a:t> (adrenaline), </a:t>
            </a:r>
            <a:r>
              <a:rPr lang="en-US" sz="1200" b="0" i="0" u="none" strike="noStrike" kern="1200" dirty="0" smtClean="0">
                <a:solidFill>
                  <a:schemeClr val="tx1"/>
                </a:solidFill>
                <a:effectLst/>
                <a:latin typeface="+mn-lt"/>
                <a:ea typeface="+mn-ea"/>
                <a:cs typeface="+mn-cs"/>
                <a:hlinkClick r:id="rId15" tooltip="Norepinephrine"/>
              </a:rPr>
              <a:t>norepinephrine</a:t>
            </a:r>
            <a:r>
              <a:rPr lang="en-US" sz="1200" b="0" i="0" u="none" strike="noStrike" kern="1200" dirty="0" smtClean="0">
                <a:solidFill>
                  <a:schemeClr val="tx1"/>
                </a:solidFill>
                <a:effectLst/>
                <a:latin typeface="+mn-lt"/>
                <a:ea typeface="+mn-ea"/>
                <a:cs typeface="+mn-cs"/>
              </a:rPr>
              <a:t> (noradrenaline), and a small amount of </a:t>
            </a:r>
            <a:r>
              <a:rPr lang="en-US" sz="1200" b="0" i="0" u="none" strike="noStrike" kern="1200" dirty="0" smtClean="0">
                <a:solidFill>
                  <a:schemeClr val="tx1"/>
                </a:solidFill>
                <a:effectLst/>
                <a:latin typeface="+mn-lt"/>
                <a:ea typeface="+mn-ea"/>
                <a:cs typeface="+mn-cs"/>
                <a:hlinkClick r:id="rId16" tooltip="Dopamine"/>
              </a:rPr>
              <a:t>dopamine</a:t>
            </a:r>
            <a:r>
              <a:rPr lang="en-US" sz="1200" b="0" i="0" u="none" strike="noStrike" kern="1200" dirty="0" smtClean="0">
                <a:solidFill>
                  <a:schemeClr val="tx1"/>
                </a:solidFill>
                <a:effectLst/>
                <a:latin typeface="+mn-lt"/>
                <a:ea typeface="+mn-ea"/>
                <a:cs typeface="+mn-cs"/>
              </a:rPr>
              <a:t> in response to stimulation by </a:t>
            </a:r>
            <a:r>
              <a:rPr lang="en-US" sz="1200" b="0" i="0" u="none" strike="noStrike" kern="1200" dirty="0" smtClean="0">
                <a:solidFill>
                  <a:schemeClr val="tx1"/>
                </a:solidFill>
                <a:effectLst/>
                <a:latin typeface="+mn-lt"/>
                <a:ea typeface="+mn-ea"/>
                <a:cs typeface="+mn-cs"/>
                <a:hlinkClick r:id="rId17" tooltip="Sympathetic nervous system"/>
              </a:rPr>
              <a:t>sympathetic</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8" tooltip="Preganglionic neurons"/>
              </a:rPr>
              <a:t>preganglionic neurons</a:t>
            </a:r>
            <a:r>
              <a:rPr lang="en-US" sz="1200" b="0" i="0" u="none" strike="noStrike" kern="1200" dirty="0" smtClean="0">
                <a:solidFill>
                  <a:schemeClr val="tx1"/>
                </a:solidFill>
                <a:effectLst/>
                <a:latin typeface="+mn-lt"/>
                <a:ea typeface="+mn-ea"/>
                <a:cs typeface="+mn-cs"/>
              </a:rPr>
              <a:t>. </a:t>
            </a:r>
            <a:endParaRPr lang="fa-IR" sz="1200" b="0" i="0" u="none" strike="noStrike"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b="0" i="0" u="none" strike="noStrike" kern="1200" dirty="0" smtClean="0">
                <a:solidFill>
                  <a:schemeClr val="tx1"/>
                </a:solidFill>
                <a:effectLst/>
                <a:latin typeface="+mn-lt"/>
                <a:ea typeface="+mn-ea"/>
                <a:cs typeface="+mn-cs"/>
              </a:rPr>
              <a:t>هورمون اکسی توسین هورمون پپتیدی</a:t>
            </a:r>
            <a:r>
              <a:rPr lang="fa-IR" sz="1200" b="0" i="0" u="none" strike="noStrike" kern="1200" baseline="0" dirty="0" smtClean="0">
                <a:solidFill>
                  <a:schemeClr val="tx1"/>
                </a:solidFill>
                <a:effectLst/>
                <a:latin typeface="+mn-lt"/>
                <a:ea typeface="+mn-ea"/>
                <a:cs typeface="+mn-cs"/>
              </a:rPr>
              <a:t> است که در تولید مثل جنسی، مکانیسمهای قبل و بعد از زایمان و برئز رفتارهای مادرانه دخیل است. دارو به عنوان محرک انقباضات رحمی، محرک تولید شیر مادر و متوقف کننده خونریزی بعد از زایمان. </a:t>
            </a:r>
            <a:endParaRPr lang="en-US" sz="1200" b="0" i="0" u="none" strike="noStrike" kern="1200" baseline="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b="0" i="0" u="none" strike="noStrike" kern="1200" baseline="0" dirty="0" smtClean="0">
                <a:solidFill>
                  <a:schemeClr val="tx1"/>
                </a:solidFill>
                <a:effectLst/>
                <a:latin typeface="+mn-lt"/>
                <a:ea typeface="+mn-ea"/>
                <a:cs typeface="+mn-cs"/>
              </a:rPr>
              <a:t>هورمون آنتی دیوریتیک یا وازوپرسین باعث کاهش ادرار میشود. باعث افزایش نفوذپذیری سلولی در مجاری جمع کننده ادرار و باعث افزایش بازجذب آب و کاهش حجم ادرار میشود/</a:t>
            </a:r>
            <a:endParaRPr lang="en-US" dirty="0" smtClean="0"/>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1</a:t>
            </a:fld>
            <a:endParaRPr lang="en-US"/>
          </a:p>
        </p:txBody>
      </p:sp>
    </p:spTree>
    <p:extLst>
      <p:ext uri="{BB962C8B-B14F-4D97-AF65-F5344CB8AC3E}">
        <p14:creationId xmlns:p14="http://schemas.microsoft.com/office/powerpoint/2010/main" val="393046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Thyroid-stimulating hormone (TSH), also known as </a:t>
            </a:r>
            <a:r>
              <a:rPr lang="en-US" u="sng" dirty="0" err="1" smtClean="0"/>
              <a:t>thyrotropin</a:t>
            </a:r>
            <a:r>
              <a:rPr lang="en-US" dirty="0" smtClean="0"/>
              <a:t>, is a glycoprotein hormone secreted by the anterior pituitary gland. TSH is both </a:t>
            </a:r>
            <a:r>
              <a:rPr lang="en-US" u="sng" dirty="0" smtClean="0"/>
              <a:t>a tropic and trophic </a:t>
            </a:r>
            <a:r>
              <a:rPr lang="en-US" dirty="0" smtClean="0"/>
              <a:t>hormone in that it causes its target tissue (thyroid gland) to release hormones and that it promotes the growth of the thyroid gland.</a:t>
            </a:r>
          </a:p>
          <a:p>
            <a:endParaRPr lang="en-US" dirty="0" smtClean="0"/>
          </a:p>
          <a:p>
            <a:r>
              <a:rPr lang="en-US" u="sng" dirty="0" smtClean="0"/>
              <a:t>Thyroglobulin (</a:t>
            </a:r>
            <a:r>
              <a:rPr lang="en-US" u="sng" dirty="0" err="1" smtClean="0"/>
              <a:t>Tg</a:t>
            </a:r>
            <a:r>
              <a:rPr lang="en-US" u="sng" dirty="0" smtClean="0"/>
              <a:t>) is a 660 </a:t>
            </a:r>
            <a:r>
              <a:rPr lang="en-US" u="sng" dirty="0" err="1" smtClean="0"/>
              <a:t>kDa</a:t>
            </a:r>
            <a:r>
              <a:rPr lang="en-US" u="sng" dirty="0" smtClean="0"/>
              <a:t>, </a:t>
            </a:r>
            <a:r>
              <a:rPr lang="en-US" u="sng" dirty="0" err="1" smtClean="0"/>
              <a:t>dimeric</a:t>
            </a:r>
            <a:r>
              <a:rPr lang="en-US" u="sng" dirty="0" smtClean="0"/>
              <a:t> </a:t>
            </a:r>
            <a:r>
              <a:rPr lang="en-US" dirty="0" smtClean="0"/>
              <a:t>protein produced by the follicular cells of the thyroid and used entirely within the thyroid gland. Thyroglobulin protein accounts for </a:t>
            </a:r>
            <a:r>
              <a:rPr lang="en-US" u="sng" dirty="0" smtClean="0"/>
              <a:t>approximately half of the protein content of the thyroid gland</a:t>
            </a:r>
            <a:r>
              <a:rPr lang="en-US" dirty="0" smtClean="0"/>
              <a:t>.[5] Human TG (HTG) is a </a:t>
            </a:r>
            <a:r>
              <a:rPr lang="en-US" dirty="0" err="1" smtClean="0"/>
              <a:t>homodimer</a:t>
            </a:r>
            <a:r>
              <a:rPr lang="en-US" dirty="0" smtClean="0"/>
              <a:t> of subunits </a:t>
            </a:r>
            <a:r>
              <a:rPr lang="en-US" u="sng" dirty="0" smtClean="0"/>
              <a:t>each containing 2768 amino acids </a:t>
            </a:r>
            <a:r>
              <a:rPr lang="en-US" dirty="0" smtClean="0"/>
              <a:t>as synthesized (a short signal peptide may be removed from the N-terminus in the mature protein).[6] </a:t>
            </a:r>
          </a:p>
          <a:p>
            <a:r>
              <a:rPr lang="en-US" u="sng" dirty="0" smtClean="0"/>
              <a:t>The protein is a precursor of the thyroid hormones</a:t>
            </a:r>
            <a:r>
              <a:rPr lang="en-US" dirty="0" smtClean="0"/>
              <a:t>; these are produced when thyroglobulin's tyrosine residues are combined with iodine and the protein is subsequently cleaved. Each thyroglo</a:t>
            </a:r>
            <a:r>
              <a:rPr lang="en-US" u="sng" dirty="0" smtClean="0"/>
              <a:t>bulin molecule contains approximately 100-120 tyrosine residues</a:t>
            </a:r>
            <a:r>
              <a:rPr lang="en-US" dirty="0" smtClean="0"/>
              <a:t>,</a:t>
            </a:r>
            <a:r>
              <a:rPr lang="en-US" u="sng" dirty="0" smtClean="0"/>
              <a:t> but only a small number (20) of these are subject to iodination by </a:t>
            </a:r>
            <a:r>
              <a:rPr lang="en-US" u="sng" dirty="0" err="1" smtClean="0"/>
              <a:t>thyroperoxidase</a:t>
            </a:r>
            <a:r>
              <a:rPr lang="en-US" dirty="0" smtClean="0"/>
              <a:t> in the follicular colloid. Therefore, each </a:t>
            </a:r>
            <a:r>
              <a:rPr lang="en-US" dirty="0" err="1" smtClean="0"/>
              <a:t>Tg</a:t>
            </a:r>
            <a:r>
              <a:rPr lang="en-US" dirty="0" smtClean="0"/>
              <a:t> </a:t>
            </a:r>
            <a:r>
              <a:rPr lang="en-US" u="sng" dirty="0" smtClean="0"/>
              <a:t>molecule forms only approximately 10 thyroid hormone molecules.</a:t>
            </a:r>
            <a:endParaRPr lang="en-US" u="sng" dirty="0"/>
          </a:p>
        </p:txBody>
      </p:sp>
      <p:sp>
        <p:nvSpPr>
          <p:cNvPr id="4" name="Slide Number Placeholder 3"/>
          <p:cNvSpPr>
            <a:spLocks noGrp="1"/>
          </p:cNvSpPr>
          <p:nvPr>
            <p:ph type="sldNum" sz="quarter" idx="10"/>
          </p:nvPr>
        </p:nvSpPr>
        <p:spPr/>
        <p:txBody>
          <a:bodyPr/>
          <a:lstStyle/>
          <a:p>
            <a:fld id="{AE1890C3-AA82-49BF-BE7E-C34B8A7C1AC4}" type="slidenum">
              <a:rPr lang="en-US" smtClean="0"/>
              <a:t>17</a:t>
            </a:fld>
            <a:endParaRPr lang="en-US"/>
          </a:p>
        </p:txBody>
      </p:sp>
    </p:spTree>
    <p:extLst>
      <p:ext uri="{BB962C8B-B14F-4D97-AF65-F5344CB8AC3E}">
        <p14:creationId xmlns:p14="http://schemas.microsoft.com/office/powerpoint/2010/main" val="159783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18</a:t>
            </a:fld>
            <a:endParaRPr lang="en-US"/>
          </a:p>
        </p:txBody>
      </p:sp>
    </p:spTree>
    <p:extLst>
      <p:ext uri="{BB962C8B-B14F-4D97-AF65-F5344CB8AC3E}">
        <p14:creationId xmlns:p14="http://schemas.microsoft.com/office/powerpoint/2010/main" val="2122519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19</a:t>
            </a:fld>
            <a:endParaRPr lang="en-US"/>
          </a:p>
        </p:txBody>
      </p:sp>
    </p:spTree>
    <p:extLst>
      <p:ext uri="{BB962C8B-B14F-4D97-AF65-F5344CB8AC3E}">
        <p14:creationId xmlns:p14="http://schemas.microsoft.com/office/powerpoint/2010/main" val="403212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https://slideplayer.com/slide/9411700/</a:t>
            </a: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20</a:t>
            </a:fld>
            <a:endParaRPr lang="en-US"/>
          </a:p>
        </p:txBody>
      </p:sp>
    </p:spTree>
    <p:extLst>
      <p:ext uri="{BB962C8B-B14F-4D97-AF65-F5344CB8AC3E}">
        <p14:creationId xmlns:p14="http://schemas.microsoft.com/office/powerpoint/2010/main" val="30038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Furthermore, </a:t>
            </a:r>
            <a:r>
              <a:rPr lang="en-US" u="sng" dirty="0" smtClean="0"/>
              <a:t>TSH also influences the actions of the follicular cells by increasing synthesis and release of the thyroid hormones T4 and T3</a:t>
            </a:r>
            <a:r>
              <a:rPr lang="en-US" dirty="0" smtClean="0"/>
              <a:t>. This is accomplished by acting upon several different steps in the production of thyroid hormones. </a:t>
            </a:r>
            <a:r>
              <a:rPr lang="en-US" u="sng" dirty="0" smtClean="0"/>
              <a:t>First of all, the presence of TSH leads to increased active transport of iodine into the follicular cells from the interstitial fluid and out of the follicular cells into the colloid. Secondly, TSH increases the enzyme activity of thyroid peroxidase to iodinate thyroglobulin</a:t>
            </a:r>
            <a:r>
              <a:rPr lang="en-US" dirty="0" smtClean="0"/>
              <a:t>. </a:t>
            </a:r>
            <a:r>
              <a:rPr lang="en-US" u="sng" dirty="0" smtClean="0"/>
              <a:t>Third, TSH increases </a:t>
            </a:r>
            <a:r>
              <a:rPr lang="en-US" u="sng" dirty="0" err="1" smtClean="0"/>
              <a:t>iodothyroglobulin</a:t>
            </a:r>
            <a:r>
              <a:rPr lang="en-US" u="sng" dirty="0" smtClean="0"/>
              <a:t> transport out of the colloid and back into the follicular cells</a:t>
            </a:r>
            <a:r>
              <a:rPr lang="en-US" dirty="0" smtClean="0"/>
              <a:t>. </a:t>
            </a:r>
            <a:r>
              <a:rPr lang="en-US" u="sng" dirty="0" smtClean="0"/>
              <a:t>Finally, TSH increases the activity of the </a:t>
            </a:r>
            <a:r>
              <a:rPr lang="en-US" u="sng" dirty="0" err="1" smtClean="0"/>
              <a:t>lysosomal</a:t>
            </a:r>
            <a:r>
              <a:rPr lang="en-US" u="sng" dirty="0" smtClean="0"/>
              <a:t> proteases responsible for hydrolysis of </a:t>
            </a:r>
            <a:r>
              <a:rPr lang="en-US" u="sng" dirty="0" err="1" smtClean="0"/>
              <a:t>iodothyroglobulin</a:t>
            </a:r>
            <a:r>
              <a:rPr lang="en-US" u="sng" dirty="0" smtClean="0"/>
              <a:t> to produce T3 and T4. </a:t>
            </a:r>
            <a:r>
              <a:rPr lang="en-US" dirty="0" smtClean="0"/>
              <a:t>Without TSH binding to the TSH receptors on the follicular cells, thyroid hormone production and release would essentially cease.</a:t>
            </a: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21</a:t>
            </a:fld>
            <a:endParaRPr lang="en-US"/>
          </a:p>
        </p:txBody>
      </p:sp>
    </p:spTree>
    <p:extLst>
      <p:ext uri="{BB962C8B-B14F-4D97-AF65-F5344CB8AC3E}">
        <p14:creationId xmlns:p14="http://schemas.microsoft.com/office/powerpoint/2010/main" val="269429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physiological changes in the thyroid follicular cells due to the presence of TSH lead to an increase in the size and changes in the characteristics of the thyroid gland. T</a:t>
            </a:r>
            <a:r>
              <a:rPr lang="en-US" u="sng" dirty="0" smtClean="0"/>
              <a:t>he overall size of the thyroid is increased by increasing follicular cell division to increase the number of follicular cells and thus increase the number of follicles</a:t>
            </a:r>
            <a:r>
              <a:rPr lang="en-US" dirty="0" smtClean="0"/>
              <a:t>. Additionally, </a:t>
            </a:r>
            <a:r>
              <a:rPr lang="en-US" u="sng" dirty="0" smtClean="0"/>
              <a:t>in the presence of TSH, the follicular cells ar</a:t>
            </a:r>
            <a:r>
              <a:rPr lang="en-US" dirty="0" smtClean="0"/>
              <a:t>e </a:t>
            </a:r>
            <a:r>
              <a:rPr lang="en-US" u="sng" dirty="0" smtClean="0"/>
              <a:t>larger</a:t>
            </a:r>
            <a:r>
              <a:rPr lang="en-US" dirty="0" smtClean="0"/>
              <a:t>, more cuboidal or even columnar in shape, but in the absence of TSH, the follicular cells are much smaller, flattened nearly to squamous cells.</a:t>
            </a:r>
          </a:p>
          <a:p>
            <a:endParaRPr lang="en-US" dirty="0" smtClean="0"/>
          </a:p>
          <a:p>
            <a:r>
              <a:rPr lang="en-US" dirty="0" smtClean="0"/>
              <a:t>Furthermore, </a:t>
            </a:r>
            <a:r>
              <a:rPr lang="en-US" u="sng" dirty="0" smtClean="0"/>
              <a:t>TSH also influences the actions of the follicular cells by increasing synthesis and release of the thyroid hormones T4 and T3</a:t>
            </a:r>
            <a:r>
              <a:rPr lang="en-US" dirty="0" smtClean="0"/>
              <a:t>. This is accomplished by acting upon several different steps in the production of thyroid hormones. </a:t>
            </a:r>
            <a:r>
              <a:rPr lang="en-US" u="sng" dirty="0" smtClean="0"/>
              <a:t>First of all, the presence of TSH leads to increased active transport of iodine into the follicular cells from the interstitial fluid and out of the follicular cells into the colloid. Secondly, TSH increases the enzyme activity of thyroid peroxidase to iodinate thyroglobulin</a:t>
            </a:r>
            <a:r>
              <a:rPr lang="en-US" dirty="0" smtClean="0"/>
              <a:t>. </a:t>
            </a:r>
            <a:r>
              <a:rPr lang="en-US" u="sng" dirty="0" smtClean="0"/>
              <a:t>Third, TSH increases </a:t>
            </a:r>
            <a:r>
              <a:rPr lang="en-US" u="sng" dirty="0" err="1" smtClean="0"/>
              <a:t>iodothyroglobulin</a:t>
            </a:r>
            <a:r>
              <a:rPr lang="en-US" u="sng" dirty="0" smtClean="0"/>
              <a:t> transport out of the colloid and back into the follicular cells</a:t>
            </a:r>
            <a:r>
              <a:rPr lang="en-US" dirty="0" smtClean="0"/>
              <a:t>. </a:t>
            </a:r>
            <a:r>
              <a:rPr lang="en-US" u="sng" dirty="0" smtClean="0"/>
              <a:t>Finally, TSH increases the activity of the </a:t>
            </a:r>
            <a:r>
              <a:rPr lang="en-US" u="sng" dirty="0" err="1" smtClean="0"/>
              <a:t>lysosomal</a:t>
            </a:r>
            <a:r>
              <a:rPr lang="en-US" u="sng" dirty="0" smtClean="0"/>
              <a:t> proteases responsible for hydrolysis of </a:t>
            </a:r>
            <a:r>
              <a:rPr lang="en-US" u="sng" dirty="0" err="1" smtClean="0"/>
              <a:t>iodothyroglobulin</a:t>
            </a:r>
            <a:r>
              <a:rPr lang="en-US" u="sng" dirty="0" smtClean="0"/>
              <a:t> to produce T3 and T4. </a:t>
            </a:r>
            <a:r>
              <a:rPr lang="en-US" dirty="0" smtClean="0"/>
              <a:t>Without TSH binding to the TSH receptors on the follicular cells, thyroid hormone production and release would essentially cease.</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22</a:t>
            </a:fld>
            <a:endParaRPr lang="en-US"/>
          </a:p>
        </p:txBody>
      </p:sp>
    </p:spTree>
    <p:extLst>
      <p:ext uri="{BB962C8B-B14F-4D97-AF65-F5344CB8AC3E}">
        <p14:creationId xmlns:p14="http://schemas.microsoft.com/office/powerpoint/2010/main" val="553478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23</a:t>
            </a:fld>
            <a:endParaRPr lang="en-US"/>
          </a:p>
        </p:txBody>
      </p:sp>
    </p:spTree>
    <p:extLst>
      <p:ext uri="{BB962C8B-B14F-4D97-AF65-F5344CB8AC3E}">
        <p14:creationId xmlns:p14="http://schemas.microsoft.com/office/powerpoint/2010/main" val="2428339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Proposed mechanism of action of </a:t>
            </a:r>
            <a:r>
              <a:rPr lang="en-US" sz="1200" b="0" i="0" u="none" strike="noStrike" kern="1200" dirty="0" err="1" smtClean="0">
                <a:solidFill>
                  <a:schemeClr val="tx1"/>
                </a:solidFill>
                <a:effectLst/>
                <a:latin typeface="+mn-lt"/>
                <a:ea typeface="+mn-ea"/>
                <a:cs typeface="+mn-cs"/>
              </a:rPr>
              <a:t>thyrotropin</a:t>
            </a:r>
            <a:r>
              <a:rPr lang="en-US" sz="1200" b="0" i="0" u="none" strike="noStrike" kern="1200" dirty="0" smtClean="0">
                <a:solidFill>
                  <a:schemeClr val="tx1"/>
                </a:solidFill>
                <a:effectLst/>
                <a:latin typeface="+mn-lt"/>
                <a:ea typeface="+mn-ea"/>
                <a:cs typeface="+mn-cs"/>
              </a:rPr>
              <a:t> releasing hormone (TRH). The TRH molecule binds to its receptor in </a:t>
            </a:r>
            <a:r>
              <a:rPr lang="en-US" sz="1200" b="0" i="0" u="none" strike="noStrike" kern="1200" dirty="0" err="1" smtClean="0">
                <a:solidFill>
                  <a:schemeClr val="tx1"/>
                </a:solidFill>
                <a:effectLst/>
                <a:latin typeface="+mn-lt"/>
                <a:ea typeface="+mn-ea"/>
                <a:cs typeface="+mn-cs"/>
              </a:rPr>
              <a:t>lactotrophic</a:t>
            </a:r>
            <a:r>
              <a:rPr lang="en-US" sz="1200" b="0" i="0" u="none" strike="noStrike" kern="1200" dirty="0" smtClean="0">
                <a:solidFill>
                  <a:schemeClr val="tx1"/>
                </a:solidFill>
                <a:effectLst/>
                <a:latin typeface="+mn-lt"/>
                <a:ea typeface="+mn-ea"/>
                <a:cs typeface="+mn-cs"/>
              </a:rPr>
              <a:t> cells of the pituitary gland and stimulates Ca2+/</a:t>
            </a:r>
            <a:r>
              <a:rPr lang="en-US" sz="1200" b="0" i="0" u="none" strike="noStrike" kern="1200" dirty="0" err="1" smtClean="0">
                <a:solidFill>
                  <a:schemeClr val="tx1"/>
                </a:solidFill>
                <a:effectLst/>
                <a:latin typeface="+mn-lt"/>
                <a:ea typeface="+mn-ea"/>
                <a:cs typeface="+mn-cs"/>
              </a:rPr>
              <a:t>CaM</a:t>
            </a:r>
            <a:r>
              <a:rPr lang="en-US" sz="1200" b="0" i="0" u="none" strike="noStrike" kern="1200" dirty="0" smtClean="0">
                <a:solidFill>
                  <a:schemeClr val="tx1"/>
                </a:solidFill>
                <a:effectLst/>
                <a:latin typeface="+mn-lt"/>
                <a:ea typeface="+mn-ea"/>
                <a:cs typeface="+mn-cs"/>
              </a:rPr>
              <a:t> release, which induces the PRL gene expression. Furthermore, the increase in intracellular CA2+/</a:t>
            </a:r>
            <a:r>
              <a:rPr lang="en-US" sz="1200" b="0" i="0" u="none" strike="noStrike" kern="1200" dirty="0" err="1" smtClean="0">
                <a:solidFill>
                  <a:schemeClr val="tx1"/>
                </a:solidFill>
                <a:effectLst/>
                <a:latin typeface="+mn-lt"/>
                <a:ea typeface="+mn-ea"/>
                <a:cs typeface="+mn-cs"/>
              </a:rPr>
              <a:t>CaM</a:t>
            </a:r>
            <a:r>
              <a:rPr lang="en-US" sz="1200" b="0" i="0" u="none" strike="noStrike" kern="1200" dirty="0" smtClean="0">
                <a:solidFill>
                  <a:schemeClr val="tx1"/>
                </a:solidFill>
                <a:effectLst/>
                <a:latin typeface="+mn-lt"/>
                <a:ea typeface="+mn-ea"/>
                <a:cs typeface="+mn-cs"/>
              </a:rPr>
              <a:t> stimulates the release of PRL stored in vesicles. This will increase PRL blood levels and promotes more milk synthesis</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24</a:t>
            </a:fld>
            <a:endParaRPr lang="en-US"/>
          </a:p>
        </p:txBody>
      </p:sp>
    </p:spTree>
    <p:extLst>
      <p:ext uri="{BB962C8B-B14F-4D97-AF65-F5344CB8AC3E}">
        <p14:creationId xmlns:p14="http://schemas.microsoft.com/office/powerpoint/2010/main" val="958251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Corticotrophin-releasing hormone is secreted by the </a:t>
            </a:r>
            <a:r>
              <a:rPr lang="en-US" sz="1200" b="0" i="0" u="none" strike="noStrike" kern="1200" dirty="0" err="1" smtClean="0">
                <a:solidFill>
                  <a:schemeClr val="tx1"/>
                </a:solidFill>
                <a:effectLst/>
                <a:latin typeface="+mn-lt"/>
                <a:ea typeface="+mn-ea"/>
                <a:cs typeface="+mn-cs"/>
                <a:hlinkClick r:id="rId3"/>
              </a:rPr>
              <a:t>paraventricular</a:t>
            </a:r>
            <a:r>
              <a:rPr lang="en-US" sz="1200" b="0" i="0" u="none" strike="noStrike" kern="1200" dirty="0" smtClean="0">
                <a:solidFill>
                  <a:schemeClr val="tx1"/>
                </a:solidFill>
                <a:effectLst/>
                <a:latin typeface="+mn-lt"/>
                <a:ea typeface="+mn-ea"/>
                <a:cs typeface="+mn-cs"/>
                <a:hlinkClick r:id="rId3"/>
              </a:rPr>
              <a:t> nucleus</a:t>
            </a:r>
            <a:r>
              <a:rPr lang="en-US" sz="1200" b="0" i="0" u="none" strike="noStrike" kern="1200" dirty="0" smtClean="0">
                <a:solidFill>
                  <a:schemeClr val="tx1"/>
                </a:solidFill>
                <a:effectLst/>
                <a:latin typeface="+mn-lt"/>
                <a:ea typeface="+mn-ea"/>
                <a:cs typeface="+mn-cs"/>
              </a:rPr>
              <a:t> of the </a:t>
            </a:r>
            <a:r>
              <a:rPr lang="en-US" sz="1200" b="0" i="0" u="none" strike="noStrike" kern="1200" dirty="0" smtClean="0">
                <a:solidFill>
                  <a:schemeClr val="tx1"/>
                </a:solidFill>
                <a:effectLst/>
                <a:latin typeface="+mn-lt"/>
                <a:ea typeface="+mn-ea"/>
                <a:cs typeface="+mn-cs"/>
                <a:hlinkClick r:id="rId4"/>
              </a:rPr>
              <a:t>hypothalamus</a:t>
            </a:r>
            <a:r>
              <a:rPr lang="en-US" sz="1200" b="0" i="0" u="none" strike="noStrike" kern="1200" dirty="0" smtClean="0">
                <a:solidFill>
                  <a:schemeClr val="tx1"/>
                </a:solidFill>
                <a:effectLst/>
                <a:latin typeface="+mn-lt"/>
                <a:ea typeface="+mn-ea"/>
                <a:cs typeface="+mn-cs"/>
              </a:rPr>
              <a:t> which, among other functions, releases hormones.</a:t>
            </a:r>
          </a:p>
          <a:p>
            <a:r>
              <a:rPr lang="en-US" sz="1200" b="0" i="0" u="none" strike="noStrike" kern="1200" dirty="0" smtClean="0">
                <a:solidFill>
                  <a:schemeClr val="tx1"/>
                </a:solidFill>
                <a:effectLst/>
                <a:latin typeface="+mn-lt"/>
                <a:ea typeface="+mn-ea"/>
                <a:cs typeface="+mn-cs"/>
              </a:rPr>
              <a:t>Corticotrophin-releasing hormone has several important actions</a:t>
            </a:r>
          </a:p>
          <a:p>
            <a:r>
              <a:rPr lang="en-US" sz="1200" b="0" i="0" u="none" strike="noStrike" kern="1200" dirty="0" smtClean="0">
                <a:solidFill>
                  <a:schemeClr val="tx1"/>
                </a:solidFill>
                <a:effectLst/>
                <a:latin typeface="+mn-lt"/>
                <a:ea typeface="+mn-ea"/>
                <a:cs typeface="+mn-cs"/>
              </a:rPr>
              <a:t>Its main role in the body is as the central driver of the stress hormone system, known as the hypothalamic–pituitary–adrenal axis.</a:t>
            </a:r>
          </a:p>
          <a:p>
            <a:r>
              <a:rPr lang="en-US" sz="1200" b="0" i="0" u="none" strike="noStrike" kern="1200" dirty="0" smtClean="0">
                <a:solidFill>
                  <a:schemeClr val="tx1"/>
                </a:solidFill>
                <a:effectLst/>
                <a:latin typeface="+mn-lt"/>
                <a:ea typeface="+mn-ea"/>
                <a:cs typeface="+mn-cs"/>
              </a:rPr>
              <a:t>Corticotrophin-releasing hormone is given this name because it causes release of </a:t>
            </a:r>
            <a:r>
              <a:rPr lang="en-US" sz="1200" b="0" i="0" u="none" strike="noStrike" kern="1200" dirty="0" smtClean="0">
                <a:solidFill>
                  <a:schemeClr val="tx1"/>
                </a:solidFill>
                <a:effectLst/>
                <a:latin typeface="+mn-lt"/>
                <a:ea typeface="+mn-ea"/>
                <a:cs typeface="+mn-cs"/>
                <a:hlinkClick r:id="rId5"/>
              </a:rPr>
              <a:t>adrenocorticotropic hormone</a:t>
            </a:r>
            <a:r>
              <a:rPr lang="en-US" sz="1200" b="0" i="0" u="none" strike="noStrike" kern="1200" dirty="0" smtClean="0">
                <a:solidFill>
                  <a:schemeClr val="tx1"/>
                </a:solidFill>
                <a:effectLst/>
                <a:latin typeface="+mn-lt"/>
                <a:ea typeface="+mn-ea"/>
                <a:cs typeface="+mn-cs"/>
              </a:rPr>
              <a:t> from the </a:t>
            </a:r>
            <a:r>
              <a:rPr lang="en-US" sz="1200" b="0" i="0" u="none" strike="noStrike" kern="1200" dirty="0" smtClean="0">
                <a:solidFill>
                  <a:schemeClr val="tx1"/>
                </a:solidFill>
                <a:effectLst/>
                <a:latin typeface="+mn-lt"/>
                <a:ea typeface="+mn-ea"/>
                <a:cs typeface="+mn-cs"/>
                <a:hlinkClick r:id="rId6"/>
              </a:rPr>
              <a:t>pituitary gland</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Adrenocorticotropic hormone in turn travels in the bloodstream to the </a:t>
            </a:r>
            <a:r>
              <a:rPr lang="en-US" sz="1200" b="0" i="0" u="none" strike="noStrike" kern="1200" dirty="0" smtClean="0">
                <a:solidFill>
                  <a:schemeClr val="tx1"/>
                </a:solidFill>
                <a:effectLst/>
                <a:latin typeface="+mn-lt"/>
                <a:ea typeface="+mn-ea"/>
                <a:cs typeface="+mn-cs"/>
                <a:hlinkClick r:id="rId7"/>
              </a:rPr>
              <a:t>adrenal glands</a:t>
            </a:r>
            <a:r>
              <a:rPr lang="en-US" sz="1200" b="0" i="0" u="none" strike="noStrike" kern="1200" dirty="0" smtClean="0">
                <a:solidFill>
                  <a:schemeClr val="tx1"/>
                </a:solidFill>
                <a:effectLst/>
                <a:latin typeface="+mn-lt"/>
                <a:ea typeface="+mn-ea"/>
                <a:cs typeface="+mn-cs"/>
              </a:rPr>
              <a:t>, where it causes the secretion of the stress hormone </a:t>
            </a:r>
            <a:r>
              <a:rPr lang="en-US" sz="1200" b="0" i="0" u="none" strike="noStrike" kern="1200" dirty="0" smtClean="0">
                <a:solidFill>
                  <a:schemeClr val="tx1"/>
                </a:solidFill>
                <a:effectLst/>
                <a:latin typeface="+mn-lt"/>
                <a:ea typeface="+mn-ea"/>
                <a:cs typeface="+mn-cs"/>
                <a:hlinkClick r:id="rId8"/>
              </a:rPr>
              <a:t>cortisol</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Corticotrophin-releasing hormone also acts on many other areas within the brain where it suppresses appetite, increases anxiety, and improves memory and selective attention. Together, these effects co-ordinate </a:t>
            </a:r>
            <a:r>
              <a:rPr lang="en-US" sz="1200" b="0" i="0" u="none" strike="noStrike" kern="1200" dirty="0" err="1" smtClean="0">
                <a:solidFill>
                  <a:schemeClr val="tx1"/>
                </a:solidFill>
                <a:effectLst/>
                <a:latin typeface="+mn-lt"/>
                <a:ea typeface="+mn-ea"/>
                <a:cs typeface="+mn-cs"/>
              </a:rPr>
              <a:t>behaviour</a:t>
            </a:r>
            <a:r>
              <a:rPr lang="en-US" sz="1200" b="0" i="0" u="none" strike="noStrike" kern="1200" dirty="0" smtClean="0">
                <a:solidFill>
                  <a:schemeClr val="tx1"/>
                </a:solidFill>
                <a:effectLst/>
                <a:latin typeface="+mn-lt"/>
                <a:ea typeface="+mn-ea"/>
                <a:cs typeface="+mn-cs"/>
              </a:rPr>
              <a:t> to develop and fine tune the body’s response to a stressful experience.</a:t>
            </a:r>
          </a:p>
          <a:p>
            <a:r>
              <a:rPr lang="en-US" sz="1200" b="0" i="0" u="none" strike="noStrike" kern="1200" dirty="0" smtClean="0">
                <a:solidFill>
                  <a:schemeClr val="tx1"/>
                </a:solidFill>
                <a:effectLst/>
                <a:latin typeface="+mn-lt"/>
                <a:ea typeface="+mn-ea"/>
                <a:cs typeface="+mn-cs"/>
              </a:rPr>
              <a:t>Corticotrophin-releasing hormone is also produced throughout pregnancy in increasing amounts by the </a:t>
            </a:r>
            <a:r>
              <a:rPr lang="en-US" sz="1200" b="0" i="0" u="none" strike="noStrike" kern="1200" dirty="0" err="1" smtClean="0">
                <a:solidFill>
                  <a:schemeClr val="tx1"/>
                </a:solidFill>
                <a:effectLst/>
                <a:latin typeface="+mn-lt"/>
                <a:ea typeface="+mn-ea"/>
                <a:cs typeface="+mn-cs"/>
              </a:rPr>
              <a:t>foetus</a:t>
            </a:r>
            <a:r>
              <a:rPr lang="en-US" sz="1200" b="0" i="0" u="none" strike="noStrike"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9"/>
              </a:rPr>
              <a:t>placenta</a:t>
            </a:r>
            <a:r>
              <a:rPr lang="en-US" sz="1200" b="0" i="0" u="none" strike="noStrike" kern="1200" dirty="0" smtClean="0">
                <a:solidFill>
                  <a:schemeClr val="tx1"/>
                </a:solidFill>
                <a:effectLst/>
                <a:latin typeface="+mn-lt"/>
                <a:ea typeface="+mn-ea"/>
                <a:cs typeface="+mn-cs"/>
              </a:rPr>
              <a:t>, with the effects of increasing cortisol. Ultimately, it is the high levels of corticotrophin-releasing hormone that, along with other hormones, are thought to start </a:t>
            </a:r>
            <a:r>
              <a:rPr lang="en-US" sz="1200" b="0" i="0" u="none" strike="noStrike" kern="1200" dirty="0" err="1" smtClean="0">
                <a:solidFill>
                  <a:schemeClr val="tx1"/>
                </a:solidFill>
                <a:effectLst/>
                <a:latin typeface="+mn-lt"/>
                <a:ea typeface="+mn-ea"/>
                <a:cs typeface="+mn-cs"/>
                <a:hlinkClick r:id="rId10"/>
              </a:rPr>
              <a:t>labour</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Finally, in smaller quantities, corticotrophin-releasing hormone is also made by certain white blood cells, where it stimulates swelling or tenderness known as </a:t>
            </a:r>
            <a:r>
              <a:rPr lang="en-US" sz="1200" b="0" i="0" u="none" strike="noStrike" kern="1200" dirty="0" smtClean="0">
                <a:solidFill>
                  <a:schemeClr val="tx1"/>
                </a:solidFill>
                <a:effectLst/>
                <a:latin typeface="+mn-lt"/>
                <a:ea typeface="+mn-ea"/>
                <a:cs typeface="+mn-cs"/>
                <a:hlinkClick r:id="rId11"/>
              </a:rPr>
              <a:t>inflammation</a:t>
            </a:r>
            <a:r>
              <a:rPr lang="en-US" sz="1200" b="0" i="0" u="none" strike="noStrike" kern="1200" dirty="0" smtClean="0">
                <a:solidFill>
                  <a:schemeClr val="tx1"/>
                </a:solidFill>
                <a:effectLst/>
                <a:latin typeface="+mn-lt"/>
                <a:ea typeface="+mn-ea"/>
                <a:cs typeface="+mn-cs"/>
              </a:rPr>
              <a:t>, particularly of the </a:t>
            </a:r>
            <a:r>
              <a:rPr lang="en-US" sz="1200" b="0" i="0" u="none" strike="noStrike" kern="1200" dirty="0" smtClean="0">
                <a:solidFill>
                  <a:schemeClr val="tx1"/>
                </a:solidFill>
                <a:effectLst/>
                <a:latin typeface="+mn-lt"/>
                <a:ea typeface="+mn-ea"/>
                <a:cs typeface="+mn-cs"/>
                <a:hlinkClick r:id="rId12"/>
              </a:rPr>
              <a:t>gut</a:t>
            </a:r>
            <a:r>
              <a:rPr lang="en-US" sz="1200" b="0" i="0" u="none" strike="noStrike"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26</a:t>
            </a:fld>
            <a:endParaRPr lang="en-US"/>
          </a:p>
        </p:txBody>
      </p:sp>
    </p:spTree>
    <p:extLst>
      <p:ext uri="{BB962C8B-B14F-4D97-AF65-F5344CB8AC3E}">
        <p14:creationId xmlns:p14="http://schemas.microsoft.com/office/powerpoint/2010/main" val="4241325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CRH controlling:</a:t>
            </a:r>
          </a:p>
          <a:p>
            <a:r>
              <a:rPr lang="fa-IR" dirty="0" smtClean="0"/>
              <a:t>توسط ریتم 24 ساعته شبانه روزی کنترل میشود، 8 صبح حداکثر مقدار و در طول شب کمترین مقدار</a:t>
            </a:r>
            <a:r>
              <a:rPr lang="fa-IR" baseline="0" dirty="0" smtClean="0"/>
              <a:t> را دارد. توسط استرس، عفونت و فعالیت ورزشی افزایش میابد. </a:t>
            </a:r>
          </a:p>
          <a:p>
            <a:pPr algn="r" rtl="1"/>
            <a:r>
              <a:rPr lang="fa-IR" baseline="0" dirty="0" smtClean="0"/>
              <a:t>افزایش </a:t>
            </a:r>
            <a:r>
              <a:rPr lang="en-US" baseline="0" dirty="0" smtClean="0"/>
              <a:t>CRH</a:t>
            </a:r>
            <a:r>
              <a:rPr lang="fa-IR" baseline="0" dirty="0" smtClean="0"/>
              <a:t> باعث افزایش هورمونهای کورتیزولی استرس شده و باعث در دسترس قرار گرفتن انرژی برای مواجهه با شرایط تنش میشود.</a:t>
            </a:r>
          </a:p>
          <a:p>
            <a:pPr algn="r" rtl="1"/>
            <a:r>
              <a:rPr lang="fa-IR" baseline="0" dirty="0" smtClean="0"/>
              <a:t>افزایش دوره استرس باعث مهار محور هیپوتالاموسی-هیپوفیزی میشود به این دلیل که سطح بالای کورتیزول اثر مهاری بر روی تولید </a:t>
            </a:r>
            <a:r>
              <a:rPr lang="en-US" baseline="0" dirty="0" smtClean="0"/>
              <a:t>CRH</a:t>
            </a:r>
            <a:r>
              <a:rPr lang="fa-IR" baseline="0" dirty="0" smtClean="0"/>
              <a:t> دارد.</a:t>
            </a:r>
          </a:p>
          <a:p>
            <a:pPr algn="r" rtl="1"/>
            <a:r>
              <a:rPr lang="fa-IR" dirty="0" smtClean="0"/>
              <a:t>افزایش</a:t>
            </a:r>
            <a:r>
              <a:rPr lang="fa-IR" baseline="0" dirty="0" smtClean="0"/>
              <a:t> سطح </a:t>
            </a:r>
            <a:r>
              <a:rPr lang="en-US" baseline="0" dirty="0" smtClean="0"/>
              <a:t>CRH</a:t>
            </a:r>
            <a:r>
              <a:rPr lang="fa-IR" baseline="0" dirty="0" smtClean="0"/>
              <a:t> باعث ایجاد برخی بیماریها میشود. </a:t>
            </a:r>
          </a:p>
          <a:p>
            <a:pPr algn="r" rtl="1"/>
            <a:r>
              <a:rPr lang="fa-IR" b="1" u="sng" baseline="0" dirty="0" smtClean="0"/>
              <a:t>به دلیل مهار اشتها و تحریک نگرانی سطح بالای </a:t>
            </a:r>
            <a:r>
              <a:rPr lang="en-US" b="1" u="sng" baseline="0" dirty="0" smtClean="0"/>
              <a:t>CRH</a:t>
            </a:r>
            <a:r>
              <a:rPr lang="fa-IR" b="1" u="sng" baseline="0" dirty="0" smtClean="0"/>
              <a:t> باعث ایجاد مشکلات عصبی مانند افسردگی، پریشانی، اختلال خواب و بی اشتهایی عصبی شود.</a:t>
            </a:r>
          </a:p>
          <a:p>
            <a:pPr algn="r" rtl="1"/>
            <a:r>
              <a:rPr lang="fa-IR" baseline="0" dirty="0" smtClean="0"/>
              <a:t>سطح بالای </a:t>
            </a:r>
            <a:r>
              <a:rPr lang="en-US" baseline="0" dirty="0" smtClean="0"/>
              <a:t>CRH</a:t>
            </a:r>
            <a:r>
              <a:rPr lang="fa-IR" baseline="0" dirty="0" smtClean="0"/>
              <a:t> همچنین باعث ایجاد التهاب شود، خصوصا در مفاصل، پوست و معده.</a:t>
            </a:r>
          </a:p>
          <a:p>
            <a:pPr algn="r" rtl="1"/>
            <a:r>
              <a:rPr lang="fa-IR" dirty="0" smtClean="0"/>
              <a:t>سطح</a:t>
            </a:r>
            <a:r>
              <a:rPr lang="fa-IR" baseline="0" dirty="0" smtClean="0"/>
              <a:t> پایین </a:t>
            </a:r>
            <a:r>
              <a:rPr lang="en-US" baseline="0" dirty="0" smtClean="0"/>
              <a:t>CRH</a:t>
            </a:r>
            <a:r>
              <a:rPr lang="fa-IR" baseline="0" dirty="0" smtClean="0"/>
              <a:t> در بیماران مبتلا به آلزایمر دیده میشود.</a:t>
            </a:r>
          </a:p>
          <a:p>
            <a:pPr algn="r" rtl="1"/>
            <a:r>
              <a:rPr lang="fa-IR" baseline="0" dirty="0" smtClean="0"/>
              <a:t>همچنین کاهش سطح </a:t>
            </a:r>
            <a:r>
              <a:rPr lang="en-US" baseline="0" dirty="0" smtClean="0"/>
              <a:t>CRH</a:t>
            </a:r>
            <a:r>
              <a:rPr lang="fa-IR" baseline="0" dirty="0" smtClean="0"/>
              <a:t> باعث ایجاد سندرم خستگی مزمن میشود افراد مبتلا داراری مشکلاتی در خواب، حافظه و تمرکز هستند. </a:t>
            </a:r>
          </a:p>
          <a:p>
            <a:pPr algn="r" rtl="1"/>
            <a:r>
              <a:rPr lang="fa-IR" baseline="0" dirty="0" smtClean="0"/>
              <a:t>کاهش تولید </a:t>
            </a:r>
            <a:r>
              <a:rPr lang="en-US" baseline="0" dirty="0" smtClean="0"/>
              <a:t>CRH</a:t>
            </a:r>
            <a:r>
              <a:rPr lang="fa-IR" baseline="0" dirty="0" smtClean="0"/>
              <a:t> توسط جنین و جفت در دوران بارداری میتواند باعث سقط جنین شود.</a:t>
            </a:r>
          </a:p>
          <a:p>
            <a:pPr algn="l" rtl="0"/>
            <a:r>
              <a:rPr lang="en-US" sz="1200" b="0" i="0" u="none" strike="noStrike" kern="1200" dirty="0" smtClean="0">
                <a:solidFill>
                  <a:schemeClr val="tx1"/>
                </a:solidFill>
                <a:effectLst/>
                <a:latin typeface="+mn-lt"/>
                <a:ea typeface="+mn-ea"/>
                <a:cs typeface="+mn-cs"/>
              </a:rPr>
              <a:t>Human CRH: 41-amino acid peptide</a:t>
            </a:r>
            <a:endParaRPr lang="fa-IR"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27</a:t>
            </a:fld>
            <a:endParaRPr lang="en-US"/>
          </a:p>
        </p:txBody>
      </p:sp>
    </p:spTree>
    <p:extLst>
      <p:ext uri="{BB962C8B-B14F-4D97-AF65-F5344CB8AC3E}">
        <p14:creationId xmlns:p14="http://schemas.microsoft.com/office/powerpoint/2010/main" val="92850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هیپوفیز</a:t>
            </a:r>
            <a:r>
              <a:rPr lang="fa-IR" baseline="0" dirty="0" smtClean="0"/>
              <a:t> توسط ساقه هیپوفیز از هیپوتالاموس آویزان میباشد</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2</a:t>
            </a:fld>
            <a:endParaRPr lang="en-US"/>
          </a:p>
        </p:txBody>
      </p:sp>
    </p:spTree>
    <p:extLst>
      <p:ext uri="{BB962C8B-B14F-4D97-AF65-F5344CB8AC3E}">
        <p14:creationId xmlns:p14="http://schemas.microsoft.com/office/powerpoint/2010/main" val="2767836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dirty="0" smtClean="0">
                <a:solidFill>
                  <a:schemeClr val="tx1"/>
                </a:solidFill>
                <a:effectLst/>
                <a:latin typeface="+mn-lt"/>
                <a:ea typeface="+mn-ea"/>
                <a:cs typeface="+mn-cs"/>
              </a:rPr>
              <a:t>Human CRH: 41-amino acid peptide</a:t>
            </a:r>
            <a:endParaRPr lang="fa-IR" sz="1200" b="0" i="0" u="none" strike="noStrike" kern="1200" dirty="0" smtClean="0">
              <a:solidFill>
                <a:schemeClr val="tx1"/>
              </a:solidFill>
              <a:effectLst/>
              <a:latin typeface="+mn-lt"/>
              <a:ea typeface="+mn-ea"/>
              <a:cs typeface="+mn-cs"/>
            </a:endParaRPr>
          </a:p>
          <a:p>
            <a:pPr algn="l" rtl="0"/>
            <a:r>
              <a:rPr lang="en-US" sz="1200" b="0" i="0" u="none" strike="noStrike" kern="1200" dirty="0" smtClean="0">
                <a:solidFill>
                  <a:schemeClr val="tx1"/>
                </a:solidFill>
                <a:effectLst/>
                <a:latin typeface="+mn-lt"/>
                <a:ea typeface="+mn-ea"/>
                <a:cs typeface="+mn-cs"/>
              </a:rPr>
              <a:t>Stimulates ACTH and b-endorphins pituitary release.</a:t>
            </a:r>
          </a:p>
          <a:p>
            <a:pPr algn="l" rtl="0"/>
            <a:r>
              <a:rPr lang="en-US" sz="1200" b="0" i="0" u="none" strike="noStrike" kern="1200" dirty="0" smtClean="0">
                <a:solidFill>
                  <a:schemeClr val="tx1"/>
                </a:solidFill>
                <a:effectLst/>
                <a:latin typeface="+mn-lt"/>
                <a:ea typeface="+mn-ea"/>
                <a:cs typeface="+mn-cs"/>
              </a:rPr>
              <a:t>Is produced from POMC</a:t>
            </a:r>
          </a:p>
          <a:p>
            <a:pPr algn="l" rtl="0"/>
            <a:endParaRPr lang="en-US" sz="1200" b="0" i="0" u="none" strike="noStrike" kern="1200" dirty="0" smtClean="0">
              <a:solidFill>
                <a:schemeClr val="tx1"/>
              </a:solidFill>
              <a:effectLst/>
              <a:latin typeface="+mn-lt"/>
              <a:ea typeface="+mn-ea"/>
              <a:cs typeface="+mn-cs"/>
            </a:endParaRPr>
          </a:p>
          <a:p>
            <a:pPr algn="l" rtl="0"/>
            <a:r>
              <a:rPr lang="en-US" sz="1200" b="0" i="0" u="none" strike="noStrike" kern="1200" dirty="0" smtClean="0">
                <a:solidFill>
                  <a:schemeClr val="tx1"/>
                </a:solidFill>
                <a:effectLst/>
                <a:latin typeface="+mn-lt"/>
                <a:ea typeface="+mn-ea"/>
                <a:cs typeface="+mn-cs"/>
              </a:rPr>
              <a:t>R ER (rough endoplasmic reticulum)</a:t>
            </a:r>
            <a:endParaRPr lang="en-US" dirty="0" smtClean="0"/>
          </a:p>
          <a:p>
            <a:endParaRPr lang="en-US" dirty="0" smtClean="0"/>
          </a:p>
          <a:p>
            <a:r>
              <a:rPr lang="en-US" dirty="0" smtClean="0"/>
              <a:t>https://www.pharmacology2000.com/nursing_pharmacology/Hypothalamic/pituitary3.htm</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28</a:t>
            </a:fld>
            <a:endParaRPr lang="en-US"/>
          </a:p>
        </p:txBody>
      </p:sp>
    </p:spTree>
    <p:extLst>
      <p:ext uri="{BB962C8B-B14F-4D97-AF65-F5344CB8AC3E}">
        <p14:creationId xmlns:p14="http://schemas.microsoft.com/office/powerpoint/2010/main" val="33931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Adrenocorticotropic hormone, as its name implies, stimulates the adrenal cortex. More specifically, it stimulates secretion of glucocorticoids such as cortisol, and has little control over secretion of aldosterone, the other major steroid hormone from the adrenal cortex.</a:t>
            </a:r>
          </a:p>
          <a:p>
            <a:r>
              <a:rPr lang="en-US" sz="1200" b="0" i="0" u="none" strike="noStrike" kern="1200" dirty="0" smtClean="0">
                <a:solidFill>
                  <a:schemeClr val="tx1"/>
                </a:solidFill>
                <a:effectLst/>
                <a:latin typeface="+mn-lt"/>
                <a:ea typeface="+mn-ea"/>
                <a:cs typeface="+mn-cs"/>
              </a:rPr>
              <a:t>Within the pituitary gland, ACTH is produced in a process that also generates several other hormones. A large precursor protein named </a:t>
            </a:r>
            <a:r>
              <a:rPr lang="en-US" sz="1200" b="0" i="0" u="none" strike="noStrike" kern="1200" dirty="0" err="1" smtClean="0">
                <a:solidFill>
                  <a:schemeClr val="tx1"/>
                </a:solidFill>
                <a:effectLst/>
                <a:latin typeface="+mn-lt"/>
                <a:ea typeface="+mn-ea"/>
                <a:cs typeface="+mn-cs"/>
              </a:rPr>
              <a:t>proopiomelanocortin</a:t>
            </a:r>
            <a:r>
              <a:rPr lang="en-US" sz="1200" b="0" i="0" u="none" strike="noStrike" kern="1200" dirty="0" smtClean="0">
                <a:solidFill>
                  <a:schemeClr val="tx1"/>
                </a:solidFill>
                <a:effectLst/>
                <a:latin typeface="+mn-lt"/>
                <a:ea typeface="+mn-ea"/>
                <a:cs typeface="+mn-cs"/>
              </a:rPr>
              <a:t> (POMC, "Big Mama") is synthesized and </a:t>
            </a:r>
            <a:r>
              <a:rPr lang="en-US" sz="1200" b="0" i="0" u="none" strike="noStrike" kern="1200" dirty="0" err="1" smtClean="0">
                <a:solidFill>
                  <a:schemeClr val="tx1"/>
                </a:solidFill>
                <a:effectLst/>
                <a:latin typeface="+mn-lt"/>
                <a:ea typeface="+mn-ea"/>
                <a:cs typeface="+mn-cs"/>
              </a:rPr>
              <a:t>proteolytically</a:t>
            </a:r>
            <a:r>
              <a:rPr lang="en-US" sz="1200" b="0" i="0" u="none" strike="noStrike" kern="1200" dirty="0" smtClean="0">
                <a:solidFill>
                  <a:schemeClr val="tx1"/>
                </a:solidFill>
                <a:effectLst/>
                <a:latin typeface="+mn-lt"/>
                <a:ea typeface="+mn-ea"/>
                <a:cs typeface="+mn-cs"/>
              </a:rPr>
              <a:t> chopped into several fragments as depicted below. Not all of the cleavages occur in all species and some occur only in the intermediate lobe of the pituitary.</a:t>
            </a:r>
          </a:p>
          <a:p>
            <a:r>
              <a:rPr lang="en-US" sz="1200" b="0" i="0" u="none" strike="noStrike" kern="1200" dirty="0" smtClean="0">
                <a:solidFill>
                  <a:schemeClr val="tx1"/>
                </a:solidFill>
                <a:effectLst/>
                <a:latin typeface="+mn-lt"/>
                <a:ea typeface="+mn-ea"/>
                <a:cs typeface="+mn-cs"/>
              </a:rPr>
              <a:t>The major attributes of the hormones other than ACTH that are produced in this process are summarized as follows: </a:t>
            </a:r>
          </a:p>
          <a:p>
            <a:r>
              <a:rPr lang="en-US" sz="1200" b="1" i="0" u="none" strike="noStrike" kern="1200" dirty="0" err="1" smtClean="0">
                <a:solidFill>
                  <a:schemeClr val="tx1"/>
                </a:solidFill>
                <a:effectLst/>
                <a:latin typeface="+mn-lt"/>
                <a:ea typeface="+mn-ea"/>
                <a:cs typeface="+mn-cs"/>
              </a:rPr>
              <a:t>Lipotropin</a:t>
            </a:r>
            <a:r>
              <a:rPr lang="en-US" sz="1200" b="1"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 Originally described as having weak </a:t>
            </a:r>
            <a:r>
              <a:rPr lang="en-US" sz="1200" b="0" i="0" u="none" strike="noStrike" kern="1200" dirty="0" err="1" smtClean="0">
                <a:solidFill>
                  <a:schemeClr val="tx1"/>
                </a:solidFill>
                <a:effectLst/>
                <a:latin typeface="+mn-lt"/>
                <a:ea typeface="+mn-ea"/>
                <a:cs typeface="+mn-cs"/>
              </a:rPr>
              <a:t>lipolytic</a:t>
            </a:r>
            <a:r>
              <a:rPr lang="en-US" sz="1200" b="0" i="0" u="none" strike="noStrike" kern="1200" dirty="0" smtClean="0">
                <a:solidFill>
                  <a:schemeClr val="tx1"/>
                </a:solidFill>
                <a:effectLst/>
                <a:latin typeface="+mn-lt"/>
                <a:ea typeface="+mn-ea"/>
                <a:cs typeface="+mn-cs"/>
              </a:rPr>
              <a:t> effects, its major importance is as the precursor to beta-endorphin.</a:t>
            </a:r>
          </a:p>
          <a:p>
            <a:r>
              <a:rPr lang="en-US" sz="1200" b="1" i="0" u="none" strike="noStrike" kern="1200" dirty="0" smtClean="0">
                <a:solidFill>
                  <a:schemeClr val="tx1"/>
                </a:solidFill>
                <a:effectLst/>
                <a:latin typeface="+mn-lt"/>
                <a:ea typeface="+mn-ea"/>
                <a:cs typeface="+mn-cs"/>
              </a:rPr>
              <a:t>Beta-endorphin and Met-</a:t>
            </a:r>
            <a:r>
              <a:rPr lang="en-US" sz="1200" b="1" i="0" u="none" strike="noStrike" kern="1200" dirty="0" err="1" smtClean="0">
                <a:solidFill>
                  <a:schemeClr val="tx1"/>
                </a:solidFill>
                <a:effectLst/>
                <a:latin typeface="+mn-lt"/>
                <a:ea typeface="+mn-ea"/>
                <a:cs typeface="+mn-cs"/>
              </a:rPr>
              <a:t>enkephalin</a:t>
            </a:r>
            <a:r>
              <a:rPr lang="en-US" sz="1200" b="1"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 Opioid peptides with pain-alleviation and euphoric effects.</a:t>
            </a:r>
          </a:p>
          <a:p>
            <a:r>
              <a:rPr lang="en-US" sz="1200" b="1" i="0" u="none" strike="noStrike" kern="1200" dirty="0" smtClean="0">
                <a:solidFill>
                  <a:schemeClr val="tx1"/>
                </a:solidFill>
                <a:effectLst/>
                <a:latin typeface="+mn-lt"/>
                <a:ea typeface="+mn-ea"/>
                <a:cs typeface="+mn-cs"/>
              </a:rPr>
              <a:t>Melanocyte-stimulating hormone (MSH):</a:t>
            </a:r>
            <a:r>
              <a:rPr lang="en-US" sz="1200" b="0" i="0" u="none" strike="noStrike" kern="1200" dirty="0" smtClean="0">
                <a:solidFill>
                  <a:schemeClr val="tx1"/>
                </a:solidFill>
                <a:effectLst/>
                <a:latin typeface="+mn-lt"/>
                <a:ea typeface="+mn-ea"/>
                <a:cs typeface="+mn-cs"/>
              </a:rPr>
              <a:t> Known to control melanin pigmentation in the skin of most vertebrates</a:t>
            </a:r>
          </a:p>
          <a:p>
            <a:r>
              <a:rPr lang="en-US" dirty="0" smtClean="0"/>
              <a:t>http://www.vivo.colostate.edu/hbooks/pathphys/endocrine/hypopit/acth.html</a:t>
            </a: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29</a:t>
            </a:fld>
            <a:endParaRPr lang="en-US"/>
          </a:p>
        </p:txBody>
      </p:sp>
    </p:spTree>
    <p:extLst>
      <p:ext uri="{BB962C8B-B14F-4D97-AF65-F5344CB8AC3E}">
        <p14:creationId xmlns:p14="http://schemas.microsoft.com/office/powerpoint/2010/main" val="3472283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kern="1200" baseline="0" dirty="0" smtClean="0">
                <a:solidFill>
                  <a:schemeClr val="tx1"/>
                </a:solidFill>
                <a:effectLst/>
                <a:latin typeface="+mn-lt"/>
                <a:ea typeface="+mn-ea"/>
                <a:cs typeface="+mn-cs"/>
              </a:rPr>
              <a:t>سه گروه اصلی </a:t>
            </a:r>
            <a:r>
              <a:rPr lang="en-US" sz="1200" b="0" i="0" u="none" strike="noStrike" kern="1200" baseline="0" dirty="0" err="1" smtClean="0">
                <a:solidFill>
                  <a:schemeClr val="tx1"/>
                </a:solidFill>
                <a:effectLst/>
                <a:latin typeface="+mn-lt"/>
                <a:ea typeface="+mn-ea"/>
                <a:cs typeface="+mn-cs"/>
              </a:rPr>
              <a:t>pomc</a:t>
            </a:r>
            <a:endParaRPr lang="fa-IR" sz="1200" b="0" i="0" u="none" strike="noStrike" kern="1200" baseline="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effectLst/>
                <a:latin typeface="+mn-lt"/>
                <a:ea typeface="+mn-ea"/>
                <a:cs typeface="+mn-cs"/>
              </a:rPr>
              <a:t>Acth</a:t>
            </a:r>
            <a:r>
              <a:rPr lang="fa-IR" sz="1200" b="0" i="0" u="none" strike="noStrike" kern="1200" baseline="0" dirty="0" smtClean="0">
                <a:solidFill>
                  <a:schemeClr val="tx1"/>
                </a:solidFill>
                <a:effectLst/>
                <a:latin typeface="+mn-lt"/>
                <a:ea typeface="+mn-ea"/>
                <a:cs typeface="+mn-cs"/>
              </a:rPr>
              <a:t> که میتواند </a:t>
            </a:r>
            <a:r>
              <a:rPr lang="en-US" sz="1200" b="0" i="0" u="none" strike="noStrike" kern="1200" baseline="0" dirty="0" smtClean="0">
                <a:solidFill>
                  <a:schemeClr val="tx1"/>
                </a:solidFill>
                <a:effectLst/>
                <a:latin typeface="+mn-lt"/>
                <a:ea typeface="+mn-ea"/>
                <a:cs typeface="+mn-cs"/>
              </a:rPr>
              <a:t>alpha-</a:t>
            </a:r>
            <a:r>
              <a:rPr lang="en-US" sz="1200" b="0" i="0" u="none" strike="noStrike" kern="1200" baseline="0" dirty="0" err="1"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و پپتید شبه کورتیکوتروپین لوب میانی </a:t>
            </a:r>
            <a:r>
              <a:rPr lang="en-US" sz="1200" b="0" i="0" u="none" strike="noStrike" kern="1200" baseline="0" dirty="0" smtClean="0">
                <a:solidFill>
                  <a:schemeClr val="tx1"/>
                </a:solidFill>
                <a:effectLst/>
                <a:latin typeface="+mn-lt"/>
                <a:ea typeface="+mn-ea"/>
                <a:cs typeface="+mn-cs"/>
              </a:rPr>
              <a:t>clip</a:t>
            </a:r>
            <a:r>
              <a:rPr lang="fa-IR" sz="1200" b="0" i="0" u="none" strike="noStrike" kern="1200" baseline="0" dirty="0" smtClean="0">
                <a:solidFill>
                  <a:schemeClr val="tx1"/>
                </a:solidFill>
                <a:effectLst/>
                <a:latin typeface="+mn-lt"/>
                <a:ea typeface="+mn-ea"/>
                <a:cs typeface="+mn-cs"/>
              </a:rPr>
              <a:t> را بسازد </a:t>
            </a:r>
            <a:r>
              <a:rPr lang="en-US" sz="1200" b="0" i="0" u="none" strike="noStrike" kern="1200" dirty="0" err="1" smtClean="0">
                <a:solidFill>
                  <a:schemeClr val="tx1"/>
                </a:solidFill>
                <a:effectLst/>
                <a:latin typeface="+mn-lt"/>
                <a:ea typeface="+mn-ea"/>
                <a:cs typeface="+mn-cs"/>
              </a:rPr>
              <a:t>Corticotropin</a:t>
            </a:r>
            <a:r>
              <a:rPr lang="en-US" sz="1200" b="0" i="0" u="none" strike="noStrike" kern="1200" dirty="0" smtClean="0">
                <a:solidFill>
                  <a:schemeClr val="tx1"/>
                </a:solidFill>
                <a:effectLst/>
                <a:latin typeface="+mn-lt"/>
                <a:ea typeface="+mn-ea"/>
                <a:cs typeface="+mn-cs"/>
              </a:rPr>
              <a:t>-like Intermediate Peptide (</a:t>
            </a:r>
            <a:r>
              <a:rPr lang="en-US" sz="1200" b="1" i="0" u="none" strike="noStrike" kern="1200" dirty="0" smtClean="0">
                <a:solidFill>
                  <a:schemeClr val="tx1"/>
                </a:solidFill>
                <a:effectLst/>
                <a:latin typeface="+mn-lt"/>
                <a:ea typeface="+mn-ea"/>
                <a:cs typeface="+mn-cs"/>
              </a:rPr>
              <a:t>CLIP</a:t>
            </a:r>
            <a:r>
              <a:rPr lang="en-US" sz="1200" b="0" i="0" u="none" strike="noStrike" kern="1200" dirty="0" smtClean="0">
                <a:solidFill>
                  <a:schemeClr val="tx1"/>
                </a:solidFill>
                <a:effectLst/>
                <a:latin typeface="+mn-lt"/>
                <a:ea typeface="+mn-ea"/>
                <a:cs typeface="+mn-cs"/>
              </a:rPr>
              <a:t>)</a:t>
            </a:r>
            <a:endParaRPr lang="fa-IR" sz="1200" b="0" i="0" u="none" strike="noStrike" kern="1200" baseline="0" dirty="0" smtClean="0">
              <a:solidFill>
                <a:schemeClr val="tx1"/>
              </a:solidFill>
              <a:effectLst/>
              <a:latin typeface="+mn-lt"/>
              <a:ea typeface="+mn-ea"/>
              <a:cs typeface="+mn-cs"/>
            </a:endParaRPr>
          </a:p>
          <a:p>
            <a:pPr algn="r" rtl="1"/>
            <a:r>
              <a:rPr lang="en-US" sz="1200" b="0" i="0" u="none" strike="noStrike" kern="1200" baseline="0" dirty="0" smtClean="0">
                <a:solidFill>
                  <a:schemeClr val="tx1"/>
                </a:solidFill>
                <a:effectLst/>
                <a:latin typeface="+mn-lt"/>
                <a:ea typeface="+mn-ea"/>
                <a:cs typeface="+mn-cs"/>
              </a:rPr>
              <a:t>Beta-lipoprotein</a:t>
            </a:r>
            <a:r>
              <a:rPr lang="fa-IR"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b-</a:t>
            </a:r>
            <a:r>
              <a:rPr lang="en-US" sz="1200" b="0" i="0" u="none" strike="noStrike" kern="1200" baseline="0" dirty="0" err="1" smtClean="0">
                <a:solidFill>
                  <a:schemeClr val="tx1"/>
                </a:solidFill>
                <a:effectLst/>
                <a:latin typeface="+mn-lt"/>
                <a:ea typeface="+mn-ea"/>
                <a:cs typeface="+mn-cs"/>
              </a:rPr>
              <a:t>lph</a:t>
            </a:r>
            <a:r>
              <a:rPr lang="fa-IR" sz="1200" b="0" i="0" u="none" strike="noStrike" kern="1200" baseline="0" dirty="0" smtClean="0">
                <a:solidFill>
                  <a:schemeClr val="tx1"/>
                </a:solidFill>
                <a:effectLst/>
                <a:latin typeface="+mn-lt"/>
                <a:ea typeface="+mn-ea"/>
                <a:cs typeface="+mn-cs"/>
              </a:rPr>
              <a:t>) که میتواند </a:t>
            </a:r>
            <a:r>
              <a:rPr lang="en-US" sz="1200" b="0" i="0" u="none" strike="noStrike" kern="1200" baseline="0" dirty="0" err="1" smtClean="0">
                <a:solidFill>
                  <a:schemeClr val="tx1"/>
                </a:solidFill>
                <a:effectLst/>
                <a:latin typeface="+mn-lt"/>
                <a:ea typeface="+mn-ea"/>
                <a:cs typeface="+mn-cs"/>
              </a:rPr>
              <a:t>gama-lph</a:t>
            </a:r>
            <a:r>
              <a:rPr lang="fa-IR" sz="1200" b="0" i="0" u="none" strike="noStrike" kern="1200" baseline="0" dirty="0" smtClean="0">
                <a:solidFill>
                  <a:schemeClr val="tx1"/>
                </a:solidFill>
                <a:effectLst/>
                <a:latin typeface="+mn-lt"/>
                <a:ea typeface="+mn-ea"/>
                <a:cs typeface="+mn-cs"/>
              </a:rPr>
              <a:t> و </a:t>
            </a:r>
            <a:r>
              <a:rPr lang="en-US" sz="1200" b="0" i="0" u="none" strike="noStrike" kern="1200" baseline="0" dirty="0" smtClean="0">
                <a:solidFill>
                  <a:schemeClr val="tx1"/>
                </a:solidFill>
                <a:effectLst/>
                <a:latin typeface="+mn-lt"/>
                <a:ea typeface="+mn-ea"/>
                <a:cs typeface="+mn-cs"/>
              </a:rPr>
              <a:t>beta-</a:t>
            </a:r>
            <a:r>
              <a:rPr lang="en-US" sz="1200" b="0" i="0" u="none" strike="noStrike" kern="1200" baseline="0" dirty="0" err="1"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و بتا اندورفین را بسازد</a:t>
            </a:r>
          </a:p>
          <a:p>
            <a:pPr algn="r" rtl="1"/>
            <a:r>
              <a:rPr lang="fa-IR" sz="1200" b="0" i="0" u="none" strike="noStrike" kern="1200" baseline="0" dirty="0" smtClean="0">
                <a:solidFill>
                  <a:schemeClr val="tx1"/>
                </a:solidFill>
                <a:effectLst/>
                <a:latin typeface="+mn-lt"/>
                <a:ea typeface="+mn-ea"/>
                <a:cs typeface="+mn-cs"/>
              </a:rPr>
              <a:t>و بخش آمینی آن که </a:t>
            </a:r>
            <a:r>
              <a:rPr lang="en-US" sz="1200" b="0" i="0" u="none" strike="noStrike" kern="1200" baseline="0" dirty="0" err="1" smtClean="0">
                <a:solidFill>
                  <a:schemeClr val="tx1"/>
                </a:solidFill>
                <a:effectLst/>
                <a:latin typeface="+mn-lt"/>
                <a:ea typeface="+mn-ea"/>
                <a:cs typeface="+mn-cs"/>
              </a:rPr>
              <a:t>gama</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msh</a:t>
            </a:r>
            <a:r>
              <a:rPr lang="en-US" sz="1200" b="0" i="0" u="none" strike="noStrike" kern="1200" baseline="0" dirty="0" smtClean="0">
                <a:solidFill>
                  <a:schemeClr val="tx1"/>
                </a:solidFill>
                <a:effectLst/>
                <a:latin typeface="+mn-lt"/>
                <a:ea typeface="+mn-ea"/>
                <a:cs typeface="+mn-cs"/>
              </a:rPr>
              <a:t> </a:t>
            </a:r>
            <a:r>
              <a:rPr lang="fa-IR" sz="1200" b="0" i="0" u="none" strike="noStrike" kern="1200" baseline="0" dirty="0" smtClean="0">
                <a:solidFill>
                  <a:schemeClr val="tx1"/>
                </a:solidFill>
                <a:effectLst/>
                <a:latin typeface="+mn-lt"/>
                <a:ea typeface="+mn-ea"/>
                <a:cs typeface="+mn-cs"/>
              </a:rPr>
              <a:t> دارد.</a:t>
            </a:r>
          </a:p>
        </p:txBody>
      </p:sp>
      <p:sp>
        <p:nvSpPr>
          <p:cNvPr id="4" name="Slide Number Placeholder 3"/>
          <p:cNvSpPr>
            <a:spLocks noGrp="1"/>
          </p:cNvSpPr>
          <p:nvPr>
            <p:ph type="sldNum" sz="quarter" idx="10"/>
          </p:nvPr>
        </p:nvSpPr>
        <p:spPr/>
        <p:txBody>
          <a:bodyPr/>
          <a:lstStyle/>
          <a:p>
            <a:fld id="{AE1890C3-AA82-49BF-BE7E-C34B8A7C1AC4}" type="slidenum">
              <a:rPr lang="en-US" smtClean="0"/>
              <a:t>30</a:t>
            </a:fld>
            <a:endParaRPr lang="en-US"/>
          </a:p>
        </p:txBody>
      </p:sp>
    </p:spTree>
    <p:extLst>
      <p:ext uri="{BB962C8B-B14F-4D97-AF65-F5344CB8AC3E}">
        <p14:creationId xmlns:p14="http://schemas.microsoft.com/office/powerpoint/2010/main" val="5807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Each of these peptides is packaged in large dense-core </a:t>
            </a:r>
            <a:r>
              <a:rPr lang="en-US" sz="1200" b="0" i="0" u="none" strike="noStrike" kern="1200" dirty="0" smtClean="0">
                <a:solidFill>
                  <a:schemeClr val="tx1"/>
                </a:solidFill>
                <a:effectLst/>
                <a:latin typeface="+mn-lt"/>
                <a:ea typeface="+mn-ea"/>
                <a:cs typeface="+mn-cs"/>
                <a:hlinkClick r:id="rId3" tooltip="Vesicle (biology)"/>
              </a:rPr>
              <a:t>vesicles</a:t>
            </a:r>
            <a:r>
              <a:rPr lang="en-US" sz="1200" b="0" i="0" u="none" strike="noStrike" kern="1200" dirty="0" smtClean="0">
                <a:solidFill>
                  <a:schemeClr val="tx1"/>
                </a:solidFill>
                <a:effectLst/>
                <a:latin typeface="+mn-lt"/>
                <a:ea typeface="+mn-ea"/>
                <a:cs typeface="+mn-cs"/>
              </a:rPr>
              <a:t> that are released from the cells by </a:t>
            </a:r>
            <a:r>
              <a:rPr lang="en-US" sz="1200" b="0" i="0" u="none" strike="noStrike" kern="1200" dirty="0" smtClean="0">
                <a:solidFill>
                  <a:schemeClr val="tx1"/>
                </a:solidFill>
                <a:effectLst/>
                <a:latin typeface="+mn-lt"/>
                <a:ea typeface="+mn-ea"/>
                <a:cs typeface="+mn-cs"/>
                <a:hlinkClick r:id="rId4" tooltip="Exocytosis"/>
              </a:rPr>
              <a:t>exocytosis</a:t>
            </a:r>
            <a:r>
              <a:rPr lang="en-US" sz="1200" b="0" i="0" u="none" strike="noStrike" kern="1200" dirty="0" smtClean="0">
                <a:solidFill>
                  <a:schemeClr val="tx1"/>
                </a:solidFill>
                <a:effectLst/>
                <a:latin typeface="+mn-lt"/>
                <a:ea typeface="+mn-ea"/>
                <a:cs typeface="+mn-cs"/>
              </a:rPr>
              <a:t> in response to appropriate stimulation:</a:t>
            </a:r>
          </a:p>
          <a:p>
            <a:pPr algn="r" rtl="1"/>
            <a:r>
              <a:rPr lang="fa-IR" sz="1200" b="0" i="0" u="none" strike="noStrike" kern="1200" baseline="0" dirty="0" smtClean="0">
                <a:solidFill>
                  <a:schemeClr val="tx1"/>
                </a:solidFill>
                <a:effectLst/>
                <a:latin typeface="+mn-lt"/>
                <a:ea typeface="+mn-ea"/>
                <a:cs typeface="+mn-cs"/>
              </a:rPr>
              <a:t>پردازش در بافتهای محیطی مثل پردازش در هیپوفیز میانی</a:t>
            </a:r>
          </a:p>
          <a:p>
            <a:pPr algn="r" rtl="1"/>
            <a:r>
              <a:rPr lang="fa-IR" sz="1200" b="0" i="0" u="none" strike="noStrike" kern="1200" baseline="0" dirty="0" smtClean="0">
                <a:solidFill>
                  <a:schemeClr val="tx1"/>
                </a:solidFill>
                <a:effectLst/>
                <a:latin typeface="+mn-lt"/>
                <a:ea typeface="+mn-ea"/>
                <a:cs typeface="+mn-cs"/>
              </a:rPr>
              <a:t>سه گروه اصلی </a:t>
            </a:r>
            <a:r>
              <a:rPr lang="en-US" sz="1200" b="0" i="0" u="none" strike="noStrike" kern="1200" baseline="0" dirty="0" err="1" smtClean="0">
                <a:solidFill>
                  <a:schemeClr val="tx1"/>
                </a:solidFill>
                <a:effectLst/>
                <a:latin typeface="+mn-lt"/>
                <a:ea typeface="+mn-ea"/>
                <a:cs typeface="+mn-cs"/>
              </a:rPr>
              <a:t>pomc</a:t>
            </a:r>
            <a:endParaRPr lang="fa-IR" sz="1200" b="0" i="0" u="none" strike="noStrike" kern="1200" baseline="0" dirty="0" smtClean="0">
              <a:solidFill>
                <a:schemeClr val="tx1"/>
              </a:solidFill>
              <a:effectLst/>
              <a:latin typeface="+mn-lt"/>
              <a:ea typeface="+mn-ea"/>
              <a:cs typeface="+mn-cs"/>
            </a:endParaRPr>
          </a:p>
          <a:p>
            <a:pPr algn="r" rtl="1"/>
            <a:r>
              <a:rPr lang="en-US" sz="1200" b="1" i="0" u="sng" strike="noStrike" kern="1200" baseline="0" dirty="0" err="1" smtClean="0">
                <a:solidFill>
                  <a:schemeClr val="tx1"/>
                </a:solidFill>
                <a:effectLst/>
                <a:latin typeface="+mn-lt"/>
                <a:ea typeface="+mn-ea"/>
                <a:cs typeface="+mn-cs"/>
              </a:rPr>
              <a:t>Acth</a:t>
            </a:r>
            <a:r>
              <a:rPr lang="fa-IR" sz="1200" b="1" i="0" u="sng" strike="noStrike" kern="1200" baseline="0" dirty="0" smtClean="0">
                <a:solidFill>
                  <a:schemeClr val="tx1"/>
                </a:solidFill>
                <a:effectLst/>
                <a:latin typeface="+mn-lt"/>
                <a:ea typeface="+mn-ea"/>
                <a:cs typeface="+mn-cs"/>
              </a:rPr>
              <a:t> که میتواند </a:t>
            </a:r>
            <a:r>
              <a:rPr lang="en-US" sz="1200" b="1" i="0" u="sng" strike="noStrike" kern="1200" baseline="0" dirty="0" smtClean="0">
                <a:solidFill>
                  <a:schemeClr val="tx1"/>
                </a:solidFill>
                <a:effectLst/>
                <a:latin typeface="+mn-lt"/>
                <a:ea typeface="+mn-ea"/>
                <a:cs typeface="+mn-cs"/>
              </a:rPr>
              <a:t>alpha-</a:t>
            </a:r>
            <a:r>
              <a:rPr lang="en-US" sz="1200" b="1" i="0" u="sng" strike="noStrike" kern="1200" baseline="0" dirty="0" err="1" smtClean="0">
                <a:solidFill>
                  <a:schemeClr val="tx1"/>
                </a:solidFill>
                <a:effectLst/>
                <a:latin typeface="+mn-lt"/>
                <a:ea typeface="+mn-ea"/>
                <a:cs typeface="+mn-cs"/>
              </a:rPr>
              <a:t>msh</a:t>
            </a:r>
            <a:r>
              <a:rPr lang="fa-IR" sz="1200" b="1" i="0" u="sng" strike="noStrike" kern="1200" baseline="0" dirty="0" smtClean="0">
                <a:solidFill>
                  <a:schemeClr val="tx1"/>
                </a:solidFill>
                <a:effectLst/>
                <a:latin typeface="+mn-lt"/>
                <a:ea typeface="+mn-ea"/>
                <a:cs typeface="+mn-cs"/>
              </a:rPr>
              <a:t> و پپتید شبه کورتیکوتروپین لوب میانی </a:t>
            </a:r>
            <a:r>
              <a:rPr lang="en-US" sz="1200" b="1" i="0" u="sng" strike="noStrike" kern="1200" baseline="0" dirty="0" smtClean="0">
                <a:solidFill>
                  <a:schemeClr val="tx1"/>
                </a:solidFill>
                <a:effectLst/>
                <a:latin typeface="+mn-lt"/>
                <a:ea typeface="+mn-ea"/>
                <a:cs typeface="+mn-cs"/>
              </a:rPr>
              <a:t>clip</a:t>
            </a:r>
            <a:r>
              <a:rPr lang="fa-IR" sz="1200" b="1" i="0" u="sng" strike="noStrike" kern="1200" baseline="0" dirty="0" smtClean="0">
                <a:solidFill>
                  <a:schemeClr val="tx1"/>
                </a:solidFill>
                <a:effectLst/>
                <a:latin typeface="+mn-lt"/>
                <a:ea typeface="+mn-ea"/>
                <a:cs typeface="+mn-cs"/>
              </a:rPr>
              <a:t> را بسازد </a:t>
            </a:r>
            <a:r>
              <a:rPr lang="en-US" sz="1200" b="0" i="0" u="none" strike="noStrike" kern="1200" dirty="0" err="1" smtClean="0">
                <a:solidFill>
                  <a:schemeClr val="tx1"/>
                </a:solidFill>
                <a:effectLst/>
                <a:latin typeface="+mn-lt"/>
                <a:ea typeface="+mn-ea"/>
                <a:cs typeface="+mn-cs"/>
              </a:rPr>
              <a:t>Corticotropin</a:t>
            </a:r>
            <a:r>
              <a:rPr lang="en-US" sz="1200" b="0" i="0" u="none" strike="noStrike" kern="1200" dirty="0" smtClean="0">
                <a:solidFill>
                  <a:schemeClr val="tx1"/>
                </a:solidFill>
                <a:effectLst/>
                <a:latin typeface="+mn-lt"/>
                <a:ea typeface="+mn-ea"/>
                <a:cs typeface="+mn-cs"/>
              </a:rPr>
              <a:t>-like Intermediate Peptide (</a:t>
            </a:r>
            <a:r>
              <a:rPr lang="en-US" sz="1200" b="1" i="0" u="none" strike="noStrike" kern="1200" dirty="0" smtClean="0">
                <a:solidFill>
                  <a:schemeClr val="tx1"/>
                </a:solidFill>
                <a:effectLst/>
                <a:latin typeface="+mn-lt"/>
                <a:ea typeface="+mn-ea"/>
                <a:cs typeface="+mn-cs"/>
              </a:rPr>
              <a:t>CLIP</a:t>
            </a:r>
            <a:r>
              <a:rPr lang="en-US" sz="1200" b="0" i="0" u="none" strike="noStrike" kern="1200" dirty="0" smtClean="0">
                <a:solidFill>
                  <a:schemeClr val="tx1"/>
                </a:solidFill>
                <a:effectLst/>
                <a:latin typeface="+mn-lt"/>
                <a:ea typeface="+mn-ea"/>
                <a:cs typeface="+mn-cs"/>
              </a:rPr>
              <a:t>)</a:t>
            </a:r>
            <a:endParaRPr lang="fa-IR" sz="1200" b="1" i="0" u="sng" strike="noStrike" kern="1200" baseline="0" dirty="0" smtClean="0">
              <a:solidFill>
                <a:schemeClr val="tx1"/>
              </a:solidFill>
              <a:effectLst/>
              <a:latin typeface="+mn-lt"/>
              <a:ea typeface="+mn-ea"/>
              <a:cs typeface="+mn-cs"/>
            </a:endParaRPr>
          </a:p>
          <a:p>
            <a:pPr algn="r" rtl="1"/>
            <a:r>
              <a:rPr lang="en-US" sz="1200" b="0" i="0" u="none" strike="noStrike" kern="1200" baseline="0" dirty="0" smtClean="0">
                <a:solidFill>
                  <a:schemeClr val="tx1"/>
                </a:solidFill>
                <a:effectLst/>
                <a:latin typeface="+mn-lt"/>
                <a:ea typeface="+mn-ea"/>
                <a:cs typeface="+mn-cs"/>
              </a:rPr>
              <a:t>Beta-lipoprotein</a:t>
            </a:r>
            <a:r>
              <a:rPr lang="fa-IR"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b-</a:t>
            </a:r>
            <a:r>
              <a:rPr lang="en-US" sz="1200" b="0" i="0" u="none" strike="noStrike" kern="1200" baseline="0" dirty="0" err="1" smtClean="0">
                <a:solidFill>
                  <a:schemeClr val="tx1"/>
                </a:solidFill>
                <a:effectLst/>
                <a:latin typeface="+mn-lt"/>
                <a:ea typeface="+mn-ea"/>
                <a:cs typeface="+mn-cs"/>
              </a:rPr>
              <a:t>lph</a:t>
            </a:r>
            <a:r>
              <a:rPr lang="fa-IR" sz="1200" b="0" i="0" u="none" strike="noStrike" kern="1200" baseline="0" dirty="0" smtClean="0">
                <a:solidFill>
                  <a:schemeClr val="tx1"/>
                </a:solidFill>
                <a:effectLst/>
                <a:latin typeface="+mn-lt"/>
                <a:ea typeface="+mn-ea"/>
                <a:cs typeface="+mn-cs"/>
              </a:rPr>
              <a:t>) که میتواند </a:t>
            </a:r>
            <a:r>
              <a:rPr lang="en-US" sz="1200" b="0" i="0" u="none" strike="noStrike" kern="1200" baseline="0" dirty="0" err="1" smtClean="0">
                <a:solidFill>
                  <a:schemeClr val="tx1"/>
                </a:solidFill>
                <a:effectLst/>
                <a:latin typeface="+mn-lt"/>
                <a:ea typeface="+mn-ea"/>
                <a:cs typeface="+mn-cs"/>
              </a:rPr>
              <a:t>gama-lph</a:t>
            </a:r>
            <a:r>
              <a:rPr lang="fa-IR" sz="1200" b="0" i="0" u="none" strike="noStrike" kern="1200" baseline="0" dirty="0" smtClean="0">
                <a:solidFill>
                  <a:schemeClr val="tx1"/>
                </a:solidFill>
                <a:effectLst/>
                <a:latin typeface="+mn-lt"/>
                <a:ea typeface="+mn-ea"/>
                <a:cs typeface="+mn-cs"/>
              </a:rPr>
              <a:t> و </a:t>
            </a:r>
            <a:r>
              <a:rPr lang="en-US" sz="1200" b="0" i="0" u="none" strike="noStrike" kern="1200" baseline="0" dirty="0" smtClean="0">
                <a:solidFill>
                  <a:schemeClr val="tx1"/>
                </a:solidFill>
                <a:effectLst/>
                <a:latin typeface="+mn-lt"/>
                <a:ea typeface="+mn-ea"/>
                <a:cs typeface="+mn-cs"/>
              </a:rPr>
              <a:t>beta-</a:t>
            </a:r>
            <a:r>
              <a:rPr lang="en-US" sz="1200" b="0" i="0" u="none" strike="noStrike" kern="1200" baseline="0" dirty="0" err="1"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و بتا اندورفین را بسازد</a:t>
            </a:r>
          </a:p>
          <a:p>
            <a:pPr algn="r" rtl="1"/>
            <a:r>
              <a:rPr lang="fa-IR" sz="1200" b="0" i="0" u="none" strike="noStrike" kern="1200" baseline="0" dirty="0" smtClean="0">
                <a:solidFill>
                  <a:schemeClr val="tx1"/>
                </a:solidFill>
                <a:effectLst/>
                <a:latin typeface="+mn-lt"/>
                <a:ea typeface="+mn-ea"/>
                <a:cs typeface="+mn-cs"/>
              </a:rPr>
              <a:t>و بخش آمینی آن که </a:t>
            </a:r>
            <a:r>
              <a:rPr lang="en-US" sz="1200" b="0" i="0" u="none" strike="noStrike" kern="1200" baseline="0" dirty="0" err="1" smtClean="0">
                <a:solidFill>
                  <a:schemeClr val="tx1"/>
                </a:solidFill>
                <a:effectLst/>
                <a:latin typeface="+mn-lt"/>
                <a:ea typeface="+mn-ea"/>
                <a:cs typeface="+mn-cs"/>
              </a:rPr>
              <a:t>gama</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err="1" smtClean="0">
                <a:solidFill>
                  <a:schemeClr val="tx1"/>
                </a:solidFill>
                <a:effectLst/>
                <a:latin typeface="+mn-lt"/>
                <a:ea typeface="+mn-ea"/>
                <a:cs typeface="+mn-cs"/>
              </a:rPr>
              <a:t>msh</a:t>
            </a:r>
            <a:r>
              <a:rPr lang="en-US" sz="1200" b="0" i="0" u="none" strike="noStrike" kern="1200" baseline="0" dirty="0" smtClean="0">
                <a:solidFill>
                  <a:schemeClr val="tx1"/>
                </a:solidFill>
                <a:effectLst/>
                <a:latin typeface="+mn-lt"/>
                <a:ea typeface="+mn-ea"/>
                <a:cs typeface="+mn-cs"/>
              </a:rPr>
              <a:t> </a:t>
            </a:r>
            <a:r>
              <a:rPr lang="fa-IR" sz="1200" b="0" i="0" u="none" strike="noStrike" kern="1200" baseline="0" dirty="0" smtClean="0">
                <a:solidFill>
                  <a:schemeClr val="tx1"/>
                </a:solidFill>
                <a:effectLst/>
                <a:latin typeface="+mn-lt"/>
                <a:ea typeface="+mn-ea"/>
                <a:cs typeface="+mn-cs"/>
              </a:rPr>
              <a:t> دارد.</a:t>
            </a:r>
          </a:p>
          <a:p>
            <a:pPr algn="r" rtl="1"/>
            <a:r>
              <a:rPr lang="fa-IR" sz="1200" b="0" i="0" u="none" strike="noStrike" kern="1200" baseline="0" dirty="0" smtClean="0">
                <a:solidFill>
                  <a:schemeClr val="tx1"/>
                </a:solidFill>
                <a:effectLst/>
                <a:latin typeface="+mn-lt"/>
                <a:ea typeface="+mn-ea"/>
                <a:cs typeface="+mn-cs"/>
              </a:rPr>
              <a:t>پردازش </a:t>
            </a:r>
            <a:r>
              <a:rPr lang="en-US" sz="1200" b="0" i="0" u="none" strike="noStrike" kern="1200" baseline="0" dirty="0" err="1" smtClean="0">
                <a:solidFill>
                  <a:schemeClr val="tx1"/>
                </a:solidFill>
                <a:effectLst/>
                <a:latin typeface="+mn-lt"/>
                <a:ea typeface="+mn-ea"/>
                <a:cs typeface="+mn-cs"/>
              </a:rPr>
              <a:t>pomc</a:t>
            </a:r>
            <a:r>
              <a:rPr lang="fa-IR" sz="1200" b="0" i="0" u="none" strike="noStrike" kern="1200" baseline="0" dirty="0" smtClean="0">
                <a:solidFill>
                  <a:schemeClr val="tx1"/>
                </a:solidFill>
                <a:effectLst/>
                <a:latin typeface="+mn-lt"/>
                <a:ea typeface="+mn-ea"/>
                <a:cs typeface="+mn-cs"/>
              </a:rPr>
              <a:t> عمدتا در محلهای اسیدهای آمینه بازی و توسط آنزیمهای شبه تریپسینی انجام میشود.</a:t>
            </a:r>
          </a:p>
          <a:p>
            <a:pPr algn="r" rtl="1"/>
            <a:r>
              <a:rPr lang="en-US" sz="1200" b="0" i="0" u="none" strike="noStrike" kern="1200" baseline="0" dirty="0" err="1" smtClean="0">
                <a:solidFill>
                  <a:schemeClr val="tx1"/>
                </a:solidFill>
                <a:effectLst/>
                <a:latin typeface="+mn-lt"/>
                <a:ea typeface="+mn-ea"/>
                <a:cs typeface="+mn-cs"/>
              </a:rPr>
              <a:t>Acth</a:t>
            </a:r>
            <a:endParaRPr lang="en-US" sz="1200" b="0" i="0" u="none" strike="noStrike" kern="1200" baseline="0" dirty="0" smtClean="0">
              <a:solidFill>
                <a:schemeClr val="tx1"/>
              </a:solidFill>
              <a:effectLst/>
              <a:latin typeface="+mn-lt"/>
              <a:ea typeface="+mn-ea"/>
              <a:cs typeface="+mn-cs"/>
            </a:endParaRPr>
          </a:p>
          <a:p>
            <a:pPr algn="r" rtl="1"/>
            <a:r>
              <a:rPr lang="fa-IR" sz="1200" b="0" i="0" u="none" strike="noStrike" kern="1200" baseline="0" dirty="0" smtClean="0">
                <a:solidFill>
                  <a:schemeClr val="tx1"/>
                </a:solidFill>
                <a:effectLst/>
                <a:latin typeface="+mn-lt"/>
                <a:ea typeface="+mn-ea"/>
                <a:cs typeface="+mn-cs"/>
              </a:rPr>
              <a:t>زنجیره ای پروتئینی از 39 اسید امینه است که رشد و عملکرد قشر فوق کلیه را تحت تاثیر قرار میدهد</a:t>
            </a:r>
          </a:p>
          <a:p>
            <a:pPr algn="r" rtl="1"/>
            <a:r>
              <a:rPr lang="fa-IR" sz="1200" b="0" i="0" u="none" strike="noStrike" kern="1200" baseline="0" dirty="0" smtClean="0">
                <a:solidFill>
                  <a:schemeClr val="tx1"/>
                </a:solidFill>
                <a:effectLst/>
                <a:latin typeface="+mn-lt"/>
                <a:ea typeface="+mn-ea"/>
                <a:cs typeface="+mn-cs"/>
              </a:rPr>
              <a:t>24 اسید امینه اول بخش آمینی برای فعالیت بیولوژیک ضروری است و در گونه های مختلف حفظ شده است</a:t>
            </a:r>
          </a:p>
          <a:p>
            <a:pPr algn="r" rtl="1"/>
            <a:r>
              <a:rPr lang="fa-IR" sz="1200" b="0" i="0" u="none" strike="noStrike" kern="1200" baseline="0" dirty="0" smtClean="0">
                <a:solidFill>
                  <a:schemeClr val="tx1"/>
                </a:solidFill>
                <a:effectLst/>
                <a:latin typeface="+mn-lt"/>
                <a:ea typeface="+mn-ea"/>
                <a:cs typeface="+mn-cs"/>
              </a:rPr>
              <a:t>سر کربوکسی متغیر بوده و عامل ایجاد پاسخ ایمنی است</a:t>
            </a:r>
          </a:p>
          <a:p>
            <a:pPr algn="r" rtl="1"/>
            <a:r>
              <a:rPr lang="fa-IR" sz="1200" b="0" i="0" u="none" strike="noStrike" kern="1200" baseline="0" dirty="0" smtClean="0">
                <a:solidFill>
                  <a:schemeClr val="tx1"/>
                </a:solidFill>
                <a:effectLst/>
                <a:latin typeface="+mn-lt"/>
                <a:ea typeface="+mn-ea"/>
                <a:cs typeface="+mn-cs"/>
              </a:rPr>
              <a:t>این هورمون باعث افزایش تبدیل کلسترول به پرگنالونون میشود</a:t>
            </a:r>
          </a:p>
          <a:p>
            <a:pPr algn="r" rtl="1"/>
            <a:r>
              <a:rPr lang="fa-IR" sz="1200" b="0" i="0" u="none" strike="noStrike" kern="1200" baseline="0" dirty="0" smtClean="0">
                <a:solidFill>
                  <a:schemeClr val="tx1"/>
                </a:solidFill>
                <a:effectLst/>
                <a:latin typeface="+mn-lt"/>
                <a:ea typeface="+mn-ea"/>
                <a:cs typeface="+mn-cs"/>
              </a:rPr>
              <a:t>پرگنالونون پیشساز همه استروئیدهای فوق کلیه است</a:t>
            </a:r>
          </a:p>
          <a:p>
            <a:pPr algn="r" rtl="1"/>
            <a:endParaRPr lang="fa-IR" sz="1200" b="0" i="0" u="none" strike="noStrike" kern="1200" baseline="0" dirty="0" smtClean="0">
              <a:solidFill>
                <a:schemeClr val="tx1"/>
              </a:solidFill>
              <a:effectLst/>
              <a:latin typeface="+mn-lt"/>
              <a:ea typeface="+mn-ea"/>
              <a:cs typeface="+mn-cs"/>
            </a:endParaRPr>
          </a:p>
          <a:p>
            <a:pPr algn="r" rtl="1"/>
            <a:r>
              <a:rPr lang="fa-IR" sz="1200" b="0" i="0" u="none" strike="noStrike" kern="1200" baseline="0" dirty="0" smtClean="0">
                <a:solidFill>
                  <a:schemeClr val="tx1"/>
                </a:solidFill>
                <a:effectLst/>
                <a:latin typeface="+mn-lt"/>
                <a:ea typeface="+mn-ea"/>
                <a:cs typeface="+mn-cs"/>
              </a:rPr>
              <a:t>در شرایط فیزیولوژیک </a:t>
            </a:r>
            <a:r>
              <a:rPr lang="en-US" sz="1200" b="0" i="0" u="none" strike="noStrike" kern="1200" baseline="0" dirty="0" err="1" smtClean="0">
                <a:solidFill>
                  <a:schemeClr val="tx1"/>
                </a:solidFill>
                <a:effectLst/>
                <a:latin typeface="+mn-lt"/>
                <a:ea typeface="+mn-ea"/>
                <a:cs typeface="+mn-cs"/>
              </a:rPr>
              <a:t>acth</a:t>
            </a:r>
            <a:r>
              <a:rPr lang="fa-IR" sz="1200" b="0" i="0" u="none" strike="noStrike" kern="1200" baseline="0" dirty="0" smtClean="0">
                <a:solidFill>
                  <a:schemeClr val="tx1"/>
                </a:solidFill>
                <a:effectLst/>
                <a:latin typeface="+mn-lt"/>
                <a:ea typeface="+mn-ea"/>
                <a:cs typeface="+mn-cs"/>
              </a:rPr>
              <a:t> در تنظیم مینرالوکورتیکوئیدها و هورمونهای جنسی نقش کمی دارند.</a:t>
            </a:r>
          </a:p>
          <a:p>
            <a:pPr algn="r" rtl="1"/>
            <a:r>
              <a:rPr lang="en-US" sz="1200" b="0" i="0" u="none" strike="noStrike" kern="1200" baseline="0" dirty="0" err="1" smtClean="0">
                <a:solidFill>
                  <a:schemeClr val="tx1"/>
                </a:solidFill>
                <a:effectLst/>
                <a:latin typeface="+mn-lt"/>
                <a:ea typeface="+mn-ea"/>
                <a:cs typeface="+mn-cs"/>
              </a:rPr>
              <a:t>Acth</a:t>
            </a:r>
            <a:r>
              <a:rPr lang="fa-IR" sz="1200" b="0" i="0" u="none" strike="noStrike" kern="1200" baseline="0" dirty="0" smtClean="0">
                <a:solidFill>
                  <a:schemeClr val="tx1"/>
                </a:solidFill>
                <a:effectLst/>
                <a:latin typeface="+mn-lt"/>
                <a:ea typeface="+mn-ea"/>
                <a:cs typeface="+mn-cs"/>
              </a:rPr>
              <a:t> دارای اثر تروفیک برای قشر فوق کلیه میباشد</a:t>
            </a:r>
          </a:p>
          <a:p>
            <a:pPr algn="r" rtl="1"/>
            <a:r>
              <a:rPr lang="fa-IR" sz="1200" b="0" i="0" u="none" strike="noStrike" kern="1200" baseline="0" dirty="0" smtClean="0">
                <a:solidFill>
                  <a:schemeClr val="tx1"/>
                </a:solidFill>
                <a:effectLst/>
                <a:latin typeface="+mn-lt"/>
                <a:ea typeface="+mn-ea"/>
                <a:cs typeface="+mn-cs"/>
              </a:rPr>
              <a:t>این هورمون اثر خود را از طریق </a:t>
            </a:r>
            <a:r>
              <a:rPr lang="en-US" sz="1200" b="0" i="0" u="none" strike="noStrike" kern="1200" baseline="0" dirty="0" smtClean="0">
                <a:solidFill>
                  <a:schemeClr val="tx1"/>
                </a:solidFill>
                <a:effectLst/>
                <a:latin typeface="+mn-lt"/>
                <a:ea typeface="+mn-ea"/>
                <a:cs typeface="+mn-cs"/>
              </a:rPr>
              <a:t>camp</a:t>
            </a:r>
            <a:r>
              <a:rPr lang="fa-IR" sz="1200" b="0" i="0" u="none" strike="noStrike" kern="1200" baseline="0" dirty="0" smtClean="0">
                <a:solidFill>
                  <a:schemeClr val="tx1"/>
                </a:solidFill>
                <a:effectLst/>
                <a:latin typeface="+mn-lt"/>
                <a:ea typeface="+mn-ea"/>
                <a:cs typeface="+mn-cs"/>
              </a:rPr>
              <a:t> ایفا میکند</a:t>
            </a:r>
          </a:p>
          <a:p>
            <a:pPr algn="r" rtl="1"/>
            <a:r>
              <a:rPr lang="fa-IR" sz="1200" b="0" i="0" u="none" strike="noStrike" kern="1200" baseline="0" dirty="0" smtClean="0">
                <a:solidFill>
                  <a:schemeClr val="tx1"/>
                </a:solidFill>
                <a:effectLst/>
                <a:latin typeface="+mn-lt"/>
                <a:ea typeface="+mn-ea"/>
                <a:cs typeface="+mn-cs"/>
              </a:rPr>
              <a:t>کلسیم نیز در اثرات این هورمون نقش دارد</a:t>
            </a:r>
          </a:p>
          <a:p>
            <a:pPr algn="r" rtl="1"/>
            <a:r>
              <a:rPr lang="fa-IR" sz="1200" b="0" i="0" u="none" strike="noStrike" kern="1200" baseline="0" dirty="0" smtClean="0">
                <a:solidFill>
                  <a:schemeClr val="tx1"/>
                </a:solidFill>
                <a:effectLst/>
                <a:latin typeface="+mn-lt"/>
                <a:ea typeface="+mn-ea"/>
                <a:cs typeface="+mn-cs"/>
              </a:rPr>
              <a:t>تولید بیش از حد </a:t>
            </a:r>
            <a:r>
              <a:rPr lang="en-US" sz="1200" b="0" i="0" u="none" strike="noStrike" kern="1200" baseline="0" dirty="0" err="1" smtClean="0">
                <a:solidFill>
                  <a:schemeClr val="tx1"/>
                </a:solidFill>
                <a:effectLst/>
                <a:latin typeface="+mn-lt"/>
                <a:ea typeface="+mn-ea"/>
                <a:cs typeface="+mn-cs"/>
              </a:rPr>
              <a:t>acth</a:t>
            </a:r>
            <a:r>
              <a:rPr lang="fa-IR" sz="1200" b="0" i="0" u="none" strike="noStrike" kern="1200" baseline="0" dirty="0" smtClean="0">
                <a:solidFill>
                  <a:schemeClr val="tx1"/>
                </a:solidFill>
                <a:effectLst/>
                <a:latin typeface="+mn-lt"/>
                <a:ea typeface="+mn-ea"/>
                <a:cs typeface="+mn-cs"/>
              </a:rPr>
              <a:t> باعث ایجاد سندرم کوشینگ میشود</a:t>
            </a:r>
          </a:p>
          <a:p>
            <a:pPr algn="r" rtl="1"/>
            <a:r>
              <a:rPr lang="fa-IR" sz="1200" b="0" i="0" u="none" strike="noStrike" kern="1200" baseline="0" dirty="0" smtClean="0">
                <a:solidFill>
                  <a:schemeClr val="tx1"/>
                </a:solidFill>
                <a:effectLst/>
                <a:latin typeface="+mn-lt"/>
                <a:ea typeface="+mn-ea"/>
                <a:cs typeface="+mn-cs"/>
              </a:rPr>
              <a:t>به علت فعالیت شبه </a:t>
            </a:r>
            <a:r>
              <a:rPr lang="en-US" sz="1200" b="0" i="0" u="none" strike="noStrike" kern="1200" baseline="0" dirty="0" err="1"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ضعیف </a:t>
            </a:r>
            <a:r>
              <a:rPr lang="en-US" sz="1200" b="0" i="0" u="none" strike="noStrike" kern="1200" baseline="0" dirty="0" err="1" smtClean="0">
                <a:solidFill>
                  <a:schemeClr val="tx1"/>
                </a:solidFill>
                <a:effectLst/>
                <a:latin typeface="+mn-lt"/>
                <a:ea typeface="+mn-ea"/>
                <a:cs typeface="+mn-cs"/>
              </a:rPr>
              <a:t>acth</a:t>
            </a:r>
            <a:r>
              <a:rPr lang="fa-IR" sz="1200" b="0" i="0" u="none" strike="noStrike" kern="1200" baseline="0" dirty="0" smtClean="0">
                <a:solidFill>
                  <a:schemeClr val="tx1"/>
                </a:solidFill>
                <a:effectLst/>
                <a:latin typeface="+mn-lt"/>
                <a:ea typeface="+mn-ea"/>
                <a:cs typeface="+mn-cs"/>
              </a:rPr>
              <a:t> یا تولید توام </a:t>
            </a:r>
            <a:r>
              <a:rPr lang="en-US" sz="1200" b="0" i="0" u="none" strike="noStrike" kern="1200" baseline="0" dirty="0" smtClean="0">
                <a:solidFill>
                  <a:schemeClr val="tx1"/>
                </a:solidFill>
                <a:effectLst/>
                <a:latin typeface="+mn-lt"/>
                <a:ea typeface="+mn-ea"/>
                <a:cs typeface="+mn-cs"/>
              </a:rPr>
              <a:t>alpha or beta </a:t>
            </a:r>
            <a:r>
              <a:rPr lang="en-US" sz="1200" b="0" i="0" u="none" strike="noStrike" kern="1200" baseline="0" dirty="0" err="1"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تسرگی پوست مشاهده میشود.</a:t>
            </a:r>
          </a:p>
          <a:p>
            <a:pPr algn="r" rtl="1"/>
            <a:r>
              <a:rPr lang="fa-IR" sz="1200" b="0" i="0" u="none" strike="noStrike" kern="1200" baseline="0" dirty="0" smtClean="0">
                <a:solidFill>
                  <a:schemeClr val="tx1"/>
                </a:solidFill>
                <a:effectLst/>
                <a:latin typeface="+mn-lt"/>
                <a:ea typeface="+mn-ea"/>
                <a:cs typeface="+mn-cs"/>
              </a:rPr>
              <a:t>بتا لیپوپروتئین</a:t>
            </a:r>
          </a:p>
          <a:p>
            <a:pPr algn="r" rtl="1"/>
            <a:r>
              <a:rPr lang="fa-IR" sz="1200" b="0" i="0" u="none" strike="noStrike" kern="1200" baseline="0" dirty="0" smtClean="0">
                <a:solidFill>
                  <a:schemeClr val="tx1"/>
                </a:solidFill>
                <a:effectLst/>
                <a:latin typeface="+mn-lt"/>
                <a:ea typeface="+mn-ea"/>
                <a:cs typeface="+mn-cs"/>
              </a:rPr>
              <a:t>توالی 91 اسید آمینه ای از سر کربوکسی </a:t>
            </a:r>
            <a:r>
              <a:rPr lang="en-US" sz="1200" b="0" i="0" u="none" strike="noStrike" kern="1200" baseline="0" dirty="0" err="1" smtClean="0">
                <a:solidFill>
                  <a:schemeClr val="tx1"/>
                </a:solidFill>
                <a:effectLst/>
                <a:latin typeface="+mn-lt"/>
                <a:ea typeface="+mn-ea"/>
                <a:cs typeface="+mn-cs"/>
              </a:rPr>
              <a:t>pomc</a:t>
            </a:r>
            <a:r>
              <a:rPr lang="fa-IR" sz="1200" b="0" i="0" u="none" strike="noStrike" kern="1200" baseline="0" dirty="0" smtClean="0">
                <a:solidFill>
                  <a:schemeClr val="tx1"/>
                </a:solidFill>
                <a:effectLst/>
                <a:latin typeface="+mn-lt"/>
                <a:ea typeface="+mn-ea"/>
                <a:cs typeface="+mn-cs"/>
              </a:rPr>
              <a:t> </a:t>
            </a:r>
          </a:p>
          <a:p>
            <a:pPr algn="r" rtl="1"/>
            <a:r>
              <a:rPr lang="fa-IR" sz="1200" b="0" i="0" u="none" strike="noStrike" kern="1200" baseline="0" dirty="0" smtClean="0">
                <a:solidFill>
                  <a:schemeClr val="tx1"/>
                </a:solidFill>
                <a:effectLst/>
                <a:latin typeface="+mn-lt"/>
                <a:ea typeface="+mn-ea"/>
                <a:cs typeface="+mn-cs"/>
              </a:rPr>
              <a:t>دارای توالی های </a:t>
            </a:r>
            <a:r>
              <a:rPr lang="en-US" sz="1200" b="0" i="0" u="none" strike="noStrike" kern="1200" baseline="0" dirty="0" smtClean="0">
                <a:solidFill>
                  <a:schemeClr val="tx1"/>
                </a:solidFill>
                <a:effectLst/>
                <a:latin typeface="+mn-lt"/>
                <a:ea typeface="+mn-ea"/>
                <a:cs typeface="+mn-cs"/>
              </a:rPr>
              <a:t>beta-</a:t>
            </a:r>
            <a:r>
              <a:rPr lang="en-US" sz="1200" b="0" i="0" u="none" strike="noStrike" kern="1200" baseline="0" dirty="0" err="1" smtClean="0">
                <a:solidFill>
                  <a:schemeClr val="tx1"/>
                </a:solidFill>
                <a:effectLst/>
                <a:latin typeface="+mn-lt"/>
                <a:ea typeface="+mn-ea"/>
                <a:cs typeface="+mn-cs"/>
              </a:rPr>
              <a:t>msh</a:t>
            </a:r>
            <a:r>
              <a:rPr lang="en-US" sz="1200" b="0" i="0" u="none" strike="noStrike" kern="1200" baseline="0" dirty="0" smtClean="0">
                <a:solidFill>
                  <a:schemeClr val="tx1"/>
                </a:solidFill>
                <a:effectLst/>
                <a:latin typeface="+mn-lt"/>
                <a:ea typeface="+mn-ea"/>
                <a:cs typeface="+mn-cs"/>
              </a:rPr>
              <a:t> and </a:t>
            </a:r>
            <a:r>
              <a:rPr lang="en-US" sz="1200" b="0" i="0" u="none" strike="noStrike" kern="1200" baseline="0" dirty="0" err="1" smtClean="0">
                <a:solidFill>
                  <a:schemeClr val="tx1"/>
                </a:solidFill>
                <a:effectLst/>
                <a:latin typeface="+mn-lt"/>
                <a:ea typeface="+mn-ea"/>
                <a:cs typeface="+mn-cs"/>
              </a:rPr>
              <a:t>gama-lph</a:t>
            </a:r>
            <a:r>
              <a:rPr lang="fa-IR" sz="1200" b="0" i="0" u="none" strike="noStrike" kern="1200" baseline="0" dirty="0" smtClean="0">
                <a:solidFill>
                  <a:schemeClr val="tx1"/>
                </a:solidFill>
                <a:effectLst/>
                <a:latin typeface="+mn-lt"/>
                <a:ea typeface="+mn-ea"/>
                <a:cs typeface="+mn-cs"/>
              </a:rPr>
              <a:t> و مت انکفالین و بتا اندورفین است</a:t>
            </a:r>
          </a:p>
          <a:p>
            <a:pPr algn="r" rtl="1"/>
            <a:r>
              <a:rPr lang="en-US" sz="1200" b="0" i="0" u="none" strike="noStrike" kern="1200" baseline="0" dirty="0" smtClean="0">
                <a:solidFill>
                  <a:schemeClr val="tx1"/>
                </a:solidFill>
                <a:effectLst/>
                <a:latin typeface="+mn-lt"/>
                <a:ea typeface="+mn-ea"/>
                <a:cs typeface="+mn-cs"/>
              </a:rPr>
              <a:t>Beta-</a:t>
            </a:r>
            <a:r>
              <a:rPr lang="en-US" sz="1200" b="0" i="0" u="none" strike="noStrike" kern="1200" baseline="0" dirty="0" err="1" smtClean="0">
                <a:solidFill>
                  <a:schemeClr val="tx1"/>
                </a:solidFill>
                <a:effectLst/>
                <a:latin typeface="+mn-lt"/>
                <a:ea typeface="+mn-ea"/>
                <a:cs typeface="+mn-cs"/>
              </a:rPr>
              <a:t>lph</a:t>
            </a:r>
            <a:r>
              <a:rPr lang="fa-IR" sz="1200" b="0" i="0" u="none" strike="noStrike" kern="1200" baseline="0" dirty="0" smtClean="0">
                <a:solidFill>
                  <a:schemeClr val="tx1"/>
                </a:solidFill>
                <a:effectLst/>
                <a:latin typeface="+mn-lt"/>
                <a:ea typeface="+mn-ea"/>
                <a:cs typeface="+mn-cs"/>
              </a:rPr>
              <a:t> فقط در هیپوفیز دیده میشود زیرا در بافتهای دیگر سریعا به </a:t>
            </a:r>
            <a:r>
              <a:rPr lang="en-US" sz="1200" b="0" i="0" u="none" strike="noStrike" kern="1200" baseline="0" dirty="0" err="1" smtClean="0">
                <a:solidFill>
                  <a:schemeClr val="tx1"/>
                </a:solidFill>
                <a:effectLst/>
                <a:latin typeface="+mn-lt"/>
                <a:ea typeface="+mn-ea"/>
                <a:cs typeface="+mn-cs"/>
              </a:rPr>
              <a:t>gama-lph</a:t>
            </a:r>
            <a:r>
              <a:rPr lang="fa-IR" sz="1200" b="0" i="0" u="none" strike="noStrike" kern="1200" baseline="0" dirty="0" smtClean="0">
                <a:solidFill>
                  <a:schemeClr val="tx1"/>
                </a:solidFill>
                <a:effectLst/>
                <a:latin typeface="+mn-lt"/>
                <a:ea typeface="+mn-ea"/>
                <a:cs typeface="+mn-cs"/>
              </a:rPr>
              <a:t> و بتا اندورفین تبدیل میشود.</a:t>
            </a:r>
          </a:p>
          <a:p>
            <a:pPr algn="r" rtl="1"/>
            <a:r>
              <a:rPr lang="en-US" sz="1200" b="0" i="0" u="none" strike="noStrike" kern="1200" baseline="0" dirty="0" smtClean="0">
                <a:solidFill>
                  <a:schemeClr val="tx1"/>
                </a:solidFill>
                <a:effectLst/>
                <a:latin typeface="+mn-lt"/>
                <a:ea typeface="+mn-ea"/>
                <a:cs typeface="+mn-cs"/>
              </a:rPr>
              <a:t>Beta-</a:t>
            </a:r>
            <a:r>
              <a:rPr lang="en-US" sz="1200" b="0" i="0" u="none" strike="noStrike" kern="1200" baseline="0" dirty="0" err="1" smtClean="0">
                <a:solidFill>
                  <a:schemeClr val="tx1"/>
                </a:solidFill>
                <a:effectLst/>
                <a:latin typeface="+mn-lt"/>
                <a:ea typeface="+mn-ea"/>
                <a:cs typeface="+mn-cs"/>
              </a:rPr>
              <a:t>lph</a:t>
            </a:r>
            <a:r>
              <a:rPr lang="fa-IR" sz="1200" b="0" i="0" u="none" strike="noStrike" kern="1200" baseline="0" dirty="0" smtClean="0">
                <a:solidFill>
                  <a:schemeClr val="tx1"/>
                </a:solidFill>
                <a:effectLst/>
                <a:latin typeface="+mn-lt"/>
                <a:ea typeface="+mn-ea"/>
                <a:cs typeface="+mn-cs"/>
              </a:rPr>
              <a:t> باعث تجزیه چربی و آزادی اسیدهای چرب میشود</a:t>
            </a:r>
          </a:p>
          <a:p>
            <a:pPr algn="r" rtl="1"/>
            <a:endParaRPr lang="fa-IR" sz="1200" b="0" i="0" u="none" strike="noStrike" kern="1200" baseline="0" dirty="0" smtClean="0">
              <a:solidFill>
                <a:schemeClr val="tx1"/>
              </a:solidFill>
              <a:effectLst/>
              <a:latin typeface="+mn-lt"/>
              <a:ea typeface="+mn-ea"/>
              <a:cs typeface="+mn-cs"/>
            </a:endParaRPr>
          </a:p>
          <a:p>
            <a:pPr algn="r" rtl="1"/>
            <a:r>
              <a:rPr lang="fa-IR" sz="1200" b="0" i="0" u="none" strike="noStrike" kern="1200" baseline="0" dirty="0" smtClean="0">
                <a:solidFill>
                  <a:schemeClr val="tx1"/>
                </a:solidFill>
                <a:effectLst/>
                <a:latin typeface="+mn-lt"/>
                <a:ea typeface="+mn-ea"/>
                <a:cs typeface="+mn-cs"/>
              </a:rPr>
              <a:t>بتا اندورفین از 31 اسید آمینه انتهایی </a:t>
            </a:r>
            <a:r>
              <a:rPr lang="en-US" sz="1200" b="0" i="0" u="none" strike="noStrike" kern="1200" baseline="0" dirty="0" smtClean="0">
                <a:solidFill>
                  <a:schemeClr val="tx1"/>
                </a:solidFill>
                <a:effectLst/>
                <a:latin typeface="+mn-lt"/>
                <a:ea typeface="+mn-ea"/>
                <a:cs typeface="+mn-cs"/>
              </a:rPr>
              <a:t>beta-</a:t>
            </a:r>
            <a:r>
              <a:rPr lang="en-US" sz="1200" b="0" i="0" u="none" strike="noStrike" kern="1200" baseline="0" dirty="0" err="1" smtClean="0">
                <a:solidFill>
                  <a:schemeClr val="tx1"/>
                </a:solidFill>
                <a:effectLst/>
                <a:latin typeface="+mn-lt"/>
                <a:ea typeface="+mn-ea"/>
                <a:cs typeface="+mn-cs"/>
              </a:rPr>
              <a:t>lph</a:t>
            </a:r>
            <a:r>
              <a:rPr lang="fa-IR" sz="1200" b="0" i="0" u="none" strike="noStrike" kern="1200" baseline="0" dirty="0" smtClean="0">
                <a:solidFill>
                  <a:schemeClr val="tx1"/>
                </a:solidFill>
                <a:effectLst/>
                <a:latin typeface="+mn-lt"/>
                <a:ea typeface="+mn-ea"/>
                <a:cs typeface="+mn-cs"/>
              </a:rPr>
              <a:t> ایجاد میشود</a:t>
            </a:r>
          </a:p>
          <a:p>
            <a:pPr algn="r" rtl="1"/>
            <a:r>
              <a:rPr lang="fa-IR" sz="1200" b="0" i="0" u="none" strike="noStrike" kern="1200" baseline="0" dirty="0" smtClean="0">
                <a:solidFill>
                  <a:schemeClr val="tx1"/>
                </a:solidFill>
                <a:effectLst/>
                <a:latin typeface="+mn-lt"/>
                <a:ea typeface="+mn-ea"/>
                <a:cs typeface="+mn-cs"/>
              </a:rPr>
              <a:t>اندورفین های آلفا و گاما از اندورفین بتا ایجاد میشود</a:t>
            </a:r>
          </a:p>
          <a:p>
            <a:pPr algn="r" rtl="1"/>
            <a:r>
              <a:rPr lang="fa-IR" sz="1200" b="0" i="0" u="none" strike="noStrike" kern="1200" baseline="0" dirty="0" smtClean="0">
                <a:solidFill>
                  <a:schemeClr val="tx1"/>
                </a:solidFill>
                <a:effectLst/>
                <a:latin typeface="+mn-lt"/>
                <a:ea typeface="+mn-ea"/>
                <a:cs typeface="+mn-cs"/>
              </a:rPr>
              <a:t>این پپتیدها در هیپوفیز به فرم استیله بوده و غیر فعال هستند ولی در دستگاه عصبی مرکزی به شکل یک میانجی عصبی تغییر میکنند</a:t>
            </a:r>
          </a:p>
          <a:p>
            <a:pPr algn="r" rtl="1"/>
            <a:r>
              <a:rPr lang="fa-IR" sz="1200" b="0" i="0" u="none" strike="noStrike" kern="1200" baseline="0" dirty="0" smtClean="0">
                <a:solidFill>
                  <a:schemeClr val="tx1"/>
                </a:solidFill>
                <a:effectLst/>
                <a:latin typeface="+mn-lt"/>
                <a:ea typeface="+mn-ea"/>
                <a:cs typeface="+mn-cs"/>
              </a:rPr>
              <a:t>اندورفینها در </a:t>
            </a:r>
            <a:r>
              <a:rPr lang="en-US" sz="1200" b="0" i="0" u="none" strike="noStrike" kern="1200" baseline="0" dirty="0" err="1" smtClean="0">
                <a:solidFill>
                  <a:schemeClr val="tx1"/>
                </a:solidFill>
                <a:effectLst/>
                <a:latin typeface="+mn-lt"/>
                <a:ea typeface="+mn-ea"/>
                <a:cs typeface="+mn-cs"/>
              </a:rPr>
              <a:t>cns</a:t>
            </a:r>
            <a:r>
              <a:rPr lang="fa-IR" sz="1200" b="0" i="0" u="none" strike="noStrike" kern="1200" baseline="0" dirty="0" smtClean="0">
                <a:solidFill>
                  <a:schemeClr val="tx1"/>
                </a:solidFill>
                <a:effectLst/>
                <a:latin typeface="+mn-lt"/>
                <a:ea typeface="+mn-ea"/>
                <a:cs typeface="+mn-cs"/>
              </a:rPr>
              <a:t> به گیرنده افیونها قابلیت اتصال دارند و احتمالا در کنترل درد ایفای نقش میکنند</a:t>
            </a:r>
          </a:p>
          <a:p>
            <a:pPr algn="r" rtl="1"/>
            <a:r>
              <a:rPr lang="fa-IR" sz="1200" b="0" i="0" u="none" strike="noStrike" kern="1200" baseline="0" dirty="0" smtClean="0">
                <a:solidFill>
                  <a:schemeClr val="tx1"/>
                </a:solidFill>
                <a:effectLst/>
                <a:latin typeface="+mn-lt"/>
                <a:ea typeface="+mn-ea"/>
                <a:cs typeface="+mn-cs"/>
              </a:rPr>
              <a:t>توالی انکفالین در </a:t>
            </a:r>
            <a:r>
              <a:rPr lang="en-US" sz="1200" b="0" i="0" u="none" strike="noStrike" kern="1200" baseline="0" dirty="0" err="1" smtClean="0">
                <a:solidFill>
                  <a:schemeClr val="tx1"/>
                </a:solidFill>
                <a:effectLst/>
                <a:latin typeface="+mn-lt"/>
                <a:ea typeface="+mn-ea"/>
                <a:cs typeface="+mn-cs"/>
              </a:rPr>
              <a:t>pomc</a:t>
            </a:r>
            <a:r>
              <a:rPr lang="fa-IR" sz="1200" b="0" i="0" u="none" strike="noStrike" kern="1200" baseline="0" dirty="0" smtClean="0">
                <a:solidFill>
                  <a:schemeClr val="tx1"/>
                </a:solidFill>
                <a:effectLst/>
                <a:latin typeface="+mn-lt"/>
                <a:ea typeface="+mn-ea"/>
                <a:cs typeface="+mn-cs"/>
              </a:rPr>
              <a:t> وجود دارد ولی قبل از آن اسید آمینه بازی وجود ندارد که بریده و آزاد شود</a:t>
            </a:r>
          </a:p>
          <a:p>
            <a:pPr algn="r" rtl="1"/>
            <a:endParaRPr lang="fa-IR" sz="1200" b="0" i="0" u="none" strike="noStrike" kern="1200" baseline="0" dirty="0" smtClean="0">
              <a:solidFill>
                <a:schemeClr val="tx1"/>
              </a:solidFill>
              <a:effectLst/>
              <a:latin typeface="+mn-lt"/>
              <a:ea typeface="+mn-ea"/>
              <a:cs typeface="+mn-cs"/>
            </a:endParaRPr>
          </a:p>
          <a:p>
            <a:pPr algn="r" rtl="1"/>
            <a:r>
              <a:rPr lang="fa-IR" sz="1200" b="0" i="0" u="none" strike="noStrike" kern="1200" baseline="0" dirty="0" smtClean="0">
                <a:solidFill>
                  <a:schemeClr val="tx1"/>
                </a:solidFill>
                <a:effectLst/>
                <a:latin typeface="+mn-lt"/>
                <a:ea typeface="+mn-ea"/>
                <a:cs typeface="+mn-cs"/>
              </a:rPr>
              <a:t>هورمون محرک ملانوسیت </a:t>
            </a:r>
            <a:r>
              <a:rPr lang="en-US" sz="1200" b="0" i="0" u="none" strike="noStrike" kern="1200" baseline="0" dirty="0" err="1"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a:t>
            </a:r>
          </a:p>
          <a:p>
            <a:pPr algn="r" rtl="1"/>
            <a:r>
              <a:rPr lang="fa-IR" sz="1200" b="0" i="0" u="none" strike="noStrike" kern="1200" baseline="0" dirty="0" smtClean="0">
                <a:solidFill>
                  <a:schemeClr val="tx1"/>
                </a:solidFill>
                <a:effectLst/>
                <a:latin typeface="+mn-lt"/>
                <a:ea typeface="+mn-ea"/>
                <a:cs typeface="+mn-cs"/>
              </a:rPr>
              <a:t>عمل تیره کردن پوست و پیگمنتاسیون را انجام میدهد</a:t>
            </a:r>
          </a:p>
          <a:p>
            <a:pPr algn="r" rtl="1"/>
            <a:r>
              <a:rPr lang="fa-IR" sz="1200" b="0" i="0" u="none" strike="noStrike" kern="1200" baseline="0" dirty="0" smtClean="0">
                <a:solidFill>
                  <a:schemeClr val="tx1"/>
                </a:solidFill>
                <a:effectLst/>
                <a:latin typeface="+mn-lt"/>
                <a:ea typeface="+mn-ea"/>
                <a:cs typeface="+mn-cs"/>
              </a:rPr>
              <a:t>سه نوع </a:t>
            </a:r>
            <a:r>
              <a:rPr lang="en-US" sz="1200" b="0" i="0" u="none" strike="noStrike" kern="1200" baseline="0" dirty="0" err="1"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در </a:t>
            </a:r>
            <a:r>
              <a:rPr lang="en-US" sz="1200" b="0" i="0" u="none" strike="noStrike" kern="1200" baseline="0" dirty="0" err="1" smtClean="0">
                <a:solidFill>
                  <a:schemeClr val="tx1"/>
                </a:solidFill>
                <a:effectLst/>
                <a:latin typeface="+mn-lt"/>
                <a:ea typeface="+mn-ea"/>
                <a:cs typeface="+mn-cs"/>
              </a:rPr>
              <a:t>pomc</a:t>
            </a:r>
            <a:r>
              <a:rPr lang="en-US" sz="1200" b="0" i="0" u="none" strike="noStrike" kern="1200" baseline="0" dirty="0" smtClean="0">
                <a:solidFill>
                  <a:schemeClr val="tx1"/>
                </a:solidFill>
                <a:effectLst/>
                <a:latin typeface="+mn-lt"/>
                <a:ea typeface="+mn-ea"/>
                <a:cs typeface="+mn-cs"/>
              </a:rPr>
              <a:t> </a:t>
            </a:r>
            <a:r>
              <a:rPr lang="fa-IR" sz="1200" b="0" i="0" u="none" strike="noStrike" kern="1200" baseline="0" dirty="0" smtClean="0">
                <a:solidFill>
                  <a:schemeClr val="tx1"/>
                </a:solidFill>
                <a:effectLst/>
                <a:latin typeface="+mn-lt"/>
                <a:ea typeface="+mn-ea"/>
                <a:cs typeface="+mn-cs"/>
              </a:rPr>
              <a:t> وجود دارد شامل آلفا، بتا و گاما</a:t>
            </a:r>
          </a:p>
          <a:p>
            <a:pPr algn="r" rtl="1"/>
            <a:r>
              <a:rPr lang="fa-IR" sz="1200" b="0" i="0" u="none" strike="noStrike" kern="1200" baseline="0" dirty="0" smtClean="0">
                <a:solidFill>
                  <a:schemeClr val="tx1"/>
                </a:solidFill>
                <a:effectLst/>
                <a:latin typeface="+mn-lt"/>
                <a:ea typeface="+mn-ea"/>
                <a:cs typeface="+mn-cs"/>
              </a:rPr>
              <a:t>در بیماران مبتلا به تولید ناکافی گلوکوکورتیکوئیدها (بیماری آدیسون) فعالیت </a:t>
            </a:r>
            <a:r>
              <a:rPr lang="en-US" sz="1200" b="0" i="0" u="none" strike="noStrike" kern="1200" baseline="0" dirty="0"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پلاسما افزایش میابد و هایپرپیگمناسیون ایجاد میشود.</a:t>
            </a:r>
          </a:p>
          <a:p>
            <a:pPr algn="r" rtl="1"/>
            <a:r>
              <a:rPr lang="fa-IR" sz="1200" b="0" i="0" u="none" strike="noStrike" kern="1200" baseline="0" dirty="0" smtClean="0">
                <a:solidFill>
                  <a:schemeClr val="tx1"/>
                </a:solidFill>
                <a:effectLst/>
                <a:latin typeface="+mn-lt"/>
                <a:ea typeface="+mn-ea"/>
                <a:cs typeface="+mn-cs"/>
              </a:rPr>
              <a:t>این علایم میتواند مربوط به </a:t>
            </a:r>
            <a:r>
              <a:rPr lang="en-US" sz="1200" b="0" i="0" u="none" strike="noStrike" kern="1200" baseline="0" dirty="0" smtClean="0">
                <a:solidFill>
                  <a:schemeClr val="tx1"/>
                </a:solidFill>
                <a:effectLst/>
                <a:latin typeface="+mn-lt"/>
                <a:ea typeface="+mn-ea"/>
                <a:cs typeface="+mn-cs"/>
              </a:rPr>
              <a:t>ACTH</a:t>
            </a:r>
            <a:r>
              <a:rPr lang="fa-IR" sz="1200" b="0" i="0" u="none" strike="noStrike" kern="1200" baseline="0" dirty="0" smtClean="0">
                <a:solidFill>
                  <a:schemeClr val="tx1"/>
                </a:solidFill>
                <a:effectLst/>
                <a:latin typeface="+mn-lt"/>
                <a:ea typeface="+mn-ea"/>
                <a:cs typeface="+mn-cs"/>
              </a:rPr>
              <a:t> نیز باشد چون میتواند فعالید </a:t>
            </a:r>
            <a:r>
              <a:rPr lang="en-US" sz="1200" b="0" i="0" u="none" strike="noStrike" kern="1200" baseline="0" dirty="0"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را تا حدودی انجام دهد ولی به احتمال بیشتر ناشی از اثرات بتا و گاما لیپوپروتئین باشد که مثل </a:t>
            </a:r>
            <a:r>
              <a:rPr lang="en-US" sz="1200" b="0" i="0" u="none" strike="noStrike" kern="1200" baseline="0" dirty="0" smtClean="0">
                <a:solidFill>
                  <a:schemeClr val="tx1"/>
                </a:solidFill>
                <a:effectLst/>
                <a:latin typeface="+mn-lt"/>
                <a:ea typeface="+mn-ea"/>
                <a:cs typeface="+mn-cs"/>
              </a:rPr>
              <a:t>ACTH</a:t>
            </a:r>
            <a:r>
              <a:rPr lang="fa-IR" sz="1200" b="0" i="0" u="none" strike="noStrike" kern="1200" baseline="0" dirty="0" smtClean="0">
                <a:solidFill>
                  <a:schemeClr val="tx1"/>
                </a:solidFill>
                <a:effectLst/>
                <a:latin typeface="+mn-lt"/>
                <a:ea typeface="+mn-ea"/>
                <a:cs typeface="+mn-cs"/>
              </a:rPr>
              <a:t> فعالیت </a:t>
            </a:r>
            <a:r>
              <a:rPr lang="en-US" sz="1200" b="0" i="0" u="none" strike="noStrike" kern="1200" baseline="0" dirty="0"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را از خود نشان میدهند</a:t>
            </a:r>
          </a:p>
          <a:p>
            <a:pPr algn="r" rtl="1"/>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31</a:t>
            </a:fld>
            <a:endParaRPr lang="en-US"/>
          </a:p>
        </p:txBody>
      </p:sp>
    </p:spTree>
    <p:extLst>
      <p:ext uri="{BB962C8B-B14F-4D97-AF65-F5344CB8AC3E}">
        <p14:creationId xmlns:p14="http://schemas.microsoft.com/office/powerpoint/2010/main" val="72245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0" i="0" u="none" strike="noStrike" kern="1200" baseline="0" dirty="0" err="1" smtClean="0">
                <a:solidFill>
                  <a:schemeClr val="tx1"/>
                </a:solidFill>
                <a:effectLst/>
                <a:latin typeface="+mn-lt"/>
                <a:ea typeface="+mn-ea"/>
                <a:cs typeface="+mn-cs"/>
              </a:rPr>
              <a:t>Acth</a:t>
            </a:r>
            <a:endParaRPr lang="en-US" sz="1200" b="0" i="0" u="none" strike="noStrike" kern="1200" baseline="0" dirty="0" smtClean="0">
              <a:solidFill>
                <a:schemeClr val="tx1"/>
              </a:solidFill>
              <a:effectLst/>
              <a:latin typeface="+mn-lt"/>
              <a:ea typeface="+mn-ea"/>
              <a:cs typeface="+mn-cs"/>
            </a:endParaRPr>
          </a:p>
          <a:p>
            <a:pPr algn="r" rtl="1"/>
            <a:r>
              <a:rPr lang="fa-IR" sz="1200" b="0" i="0" u="none" strike="noStrike" kern="1200" baseline="0" dirty="0" smtClean="0">
                <a:solidFill>
                  <a:schemeClr val="tx1"/>
                </a:solidFill>
                <a:effectLst/>
                <a:latin typeface="+mn-lt"/>
                <a:ea typeface="+mn-ea"/>
                <a:cs typeface="+mn-cs"/>
              </a:rPr>
              <a:t>سر کربوکسی متغیر بوده و عامل ایجاد پاسخ ایمنی است</a:t>
            </a:r>
          </a:p>
          <a:p>
            <a:pPr algn="r" rtl="1"/>
            <a:endParaRPr lang="fa-IR" sz="1200" b="0" i="0" u="none" strike="noStrike" kern="1200" baseline="0" dirty="0" smtClean="0">
              <a:solidFill>
                <a:schemeClr val="tx1"/>
              </a:solidFill>
              <a:effectLst/>
              <a:latin typeface="+mn-lt"/>
              <a:ea typeface="+mn-ea"/>
              <a:cs typeface="+mn-cs"/>
            </a:endParaRPr>
          </a:p>
          <a:p>
            <a:pPr algn="r" rtl="1"/>
            <a:r>
              <a:rPr lang="fa-IR" sz="1200" b="0" i="0" u="none" strike="noStrike" kern="1200" baseline="0" dirty="0" smtClean="0">
                <a:solidFill>
                  <a:schemeClr val="tx1"/>
                </a:solidFill>
                <a:effectLst/>
                <a:latin typeface="+mn-lt"/>
                <a:ea typeface="+mn-ea"/>
                <a:cs typeface="+mn-cs"/>
              </a:rPr>
              <a:t>تولید بیش از حد </a:t>
            </a:r>
            <a:r>
              <a:rPr lang="en-US" sz="1200" b="0" i="0" u="none" strike="noStrike" kern="1200" baseline="0" dirty="0" err="1" smtClean="0">
                <a:solidFill>
                  <a:schemeClr val="tx1"/>
                </a:solidFill>
                <a:effectLst/>
                <a:latin typeface="+mn-lt"/>
                <a:ea typeface="+mn-ea"/>
                <a:cs typeface="+mn-cs"/>
              </a:rPr>
              <a:t>acth</a:t>
            </a:r>
            <a:r>
              <a:rPr lang="fa-IR" sz="1200" b="0" i="0" u="none" strike="noStrike" kern="1200" baseline="0" dirty="0" smtClean="0">
                <a:solidFill>
                  <a:schemeClr val="tx1"/>
                </a:solidFill>
                <a:effectLst/>
                <a:latin typeface="+mn-lt"/>
                <a:ea typeface="+mn-ea"/>
                <a:cs typeface="+mn-cs"/>
              </a:rPr>
              <a:t> باعث ایجاد سندرم کوشینگ میشود</a:t>
            </a:r>
          </a:p>
          <a:p>
            <a:pPr algn="r" rtl="1"/>
            <a:r>
              <a:rPr lang="fa-IR" sz="1200" b="0" i="0" u="none" strike="noStrike" kern="1200" baseline="0" dirty="0" smtClean="0">
                <a:solidFill>
                  <a:schemeClr val="tx1"/>
                </a:solidFill>
                <a:effectLst/>
                <a:latin typeface="+mn-lt"/>
                <a:ea typeface="+mn-ea"/>
                <a:cs typeface="+mn-cs"/>
              </a:rPr>
              <a:t>به علت فعالیت شبه </a:t>
            </a:r>
            <a:r>
              <a:rPr lang="en-US" sz="1200" b="0" i="0" u="none" strike="noStrike" kern="1200" baseline="0" dirty="0" err="1"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ضعیف </a:t>
            </a:r>
            <a:r>
              <a:rPr lang="en-US" sz="1200" b="0" i="0" u="none" strike="noStrike" kern="1200" baseline="0" dirty="0" err="1" smtClean="0">
                <a:solidFill>
                  <a:schemeClr val="tx1"/>
                </a:solidFill>
                <a:effectLst/>
                <a:latin typeface="+mn-lt"/>
                <a:ea typeface="+mn-ea"/>
                <a:cs typeface="+mn-cs"/>
              </a:rPr>
              <a:t>acth</a:t>
            </a:r>
            <a:r>
              <a:rPr lang="fa-IR" sz="1200" b="0" i="0" u="none" strike="noStrike" kern="1200" baseline="0" dirty="0" smtClean="0">
                <a:solidFill>
                  <a:schemeClr val="tx1"/>
                </a:solidFill>
                <a:effectLst/>
                <a:latin typeface="+mn-lt"/>
                <a:ea typeface="+mn-ea"/>
                <a:cs typeface="+mn-cs"/>
              </a:rPr>
              <a:t> یا تولید توام </a:t>
            </a:r>
            <a:r>
              <a:rPr lang="en-US" sz="1200" b="0" i="0" u="none" strike="noStrike" kern="1200" baseline="0" dirty="0" smtClean="0">
                <a:solidFill>
                  <a:schemeClr val="tx1"/>
                </a:solidFill>
                <a:effectLst/>
                <a:latin typeface="+mn-lt"/>
                <a:ea typeface="+mn-ea"/>
                <a:cs typeface="+mn-cs"/>
              </a:rPr>
              <a:t>alpha or beta </a:t>
            </a:r>
            <a:r>
              <a:rPr lang="en-US" sz="1200" b="0" i="0" u="none" strike="noStrike" kern="1200" baseline="0" dirty="0" err="1"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تسرگی پوست مشاهده میشود.</a:t>
            </a: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1890C3-AA82-49BF-BE7E-C34B8A7C1AC4}" type="slidenum">
              <a:rPr lang="en-US" smtClean="0"/>
              <a:t>32</a:t>
            </a:fld>
            <a:endParaRPr lang="en-US"/>
          </a:p>
        </p:txBody>
      </p:sp>
    </p:spTree>
    <p:extLst>
      <p:ext uri="{BB962C8B-B14F-4D97-AF65-F5344CB8AC3E}">
        <p14:creationId xmlns:p14="http://schemas.microsoft.com/office/powerpoint/2010/main" val="1518669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kern="1200" baseline="0" dirty="0" smtClean="0">
                <a:solidFill>
                  <a:schemeClr val="tx1"/>
                </a:solidFill>
                <a:effectLst/>
                <a:latin typeface="+mn-lt"/>
                <a:ea typeface="+mn-ea"/>
                <a:cs typeface="+mn-cs"/>
              </a:rPr>
              <a:t>اندورفینها در </a:t>
            </a:r>
            <a:r>
              <a:rPr lang="en-US" sz="1200" b="0" i="0" u="none" strike="noStrike" kern="1200" baseline="0" dirty="0" err="1" smtClean="0">
                <a:solidFill>
                  <a:schemeClr val="tx1"/>
                </a:solidFill>
                <a:effectLst/>
                <a:latin typeface="+mn-lt"/>
                <a:ea typeface="+mn-ea"/>
                <a:cs typeface="+mn-cs"/>
              </a:rPr>
              <a:t>cns</a:t>
            </a:r>
            <a:r>
              <a:rPr lang="fa-IR" sz="1200" b="0" i="0" u="none" strike="noStrike" kern="1200" baseline="0" dirty="0" smtClean="0">
                <a:solidFill>
                  <a:schemeClr val="tx1"/>
                </a:solidFill>
                <a:effectLst/>
                <a:latin typeface="+mn-lt"/>
                <a:ea typeface="+mn-ea"/>
                <a:cs typeface="+mn-cs"/>
              </a:rPr>
              <a:t> به گیرنده افیونها قابلیت اتصال دارند و احتمالا در کنترل درد ایفای نقش میکنند</a:t>
            </a:r>
          </a:p>
          <a:p>
            <a:pPr algn="r" rtl="1"/>
            <a:r>
              <a:rPr lang="fa-IR" sz="1200" b="0" i="0" u="none" strike="noStrike" kern="1200" baseline="0" dirty="0" smtClean="0">
                <a:solidFill>
                  <a:schemeClr val="tx1"/>
                </a:solidFill>
                <a:effectLst/>
                <a:latin typeface="+mn-lt"/>
                <a:ea typeface="+mn-ea"/>
                <a:cs typeface="+mn-cs"/>
              </a:rPr>
              <a:t>توالی انکفالین در </a:t>
            </a:r>
            <a:r>
              <a:rPr lang="en-US" sz="1200" b="0" i="0" u="none" strike="noStrike" kern="1200" baseline="0" dirty="0" err="1" smtClean="0">
                <a:solidFill>
                  <a:schemeClr val="tx1"/>
                </a:solidFill>
                <a:effectLst/>
                <a:latin typeface="+mn-lt"/>
                <a:ea typeface="+mn-ea"/>
                <a:cs typeface="+mn-cs"/>
              </a:rPr>
              <a:t>pomc</a:t>
            </a:r>
            <a:r>
              <a:rPr lang="fa-IR" sz="1200" b="0" i="0" u="none" strike="noStrike" kern="1200" baseline="0" dirty="0" smtClean="0">
                <a:solidFill>
                  <a:schemeClr val="tx1"/>
                </a:solidFill>
                <a:effectLst/>
                <a:latin typeface="+mn-lt"/>
                <a:ea typeface="+mn-ea"/>
                <a:cs typeface="+mn-cs"/>
              </a:rPr>
              <a:t> وجود دارد ولی قبل از آن اسید آمینه بازی وجود ندارد که بریده و آزاد شود</a:t>
            </a:r>
          </a:p>
          <a:p>
            <a:pPr algn="r" rtl="1"/>
            <a:endParaRPr lang="fa-IR" sz="1200" b="0" i="0" u="none" strike="noStrike" kern="1200" baseline="0" dirty="0" smtClean="0">
              <a:solidFill>
                <a:schemeClr val="tx1"/>
              </a:solidFill>
              <a:effectLst/>
              <a:latin typeface="+mn-lt"/>
              <a:ea typeface="+mn-ea"/>
              <a:cs typeface="+mn-cs"/>
            </a:endParaRPr>
          </a:p>
          <a:p>
            <a:pPr algn="r" rtl="1"/>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33</a:t>
            </a:fld>
            <a:endParaRPr lang="en-US"/>
          </a:p>
        </p:txBody>
      </p:sp>
    </p:spTree>
    <p:extLst>
      <p:ext uri="{BB962C8B-B14F-4D97-AF65-F5344CB8AC3E}">
        <p14:creationId xmlns:p14="http://schemas.microsoft.com/office/powerpoint/2010/main" val="4278952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kern="1200" baseline="0" dirty="0" smtClean="0">
                <a:solidFill>
                  <a:schemeClr val="tx1"/>
                </a:solidFill>
                <a:effectLst/>
                <a:latin typeface="+mn-lt"/>
                <a:ea typeface="+mn-ea"/>
                <a:cs typeface="+mn-cs"/>
              </a:rPr>
              <a:t>هورمون محرک ملانوسیت </a:t>
            </a:r>
            <a:r>
              <a:rPr lang="en-US" sz="1200" b="0" i="0" u="none" strike="noStrike" kern="1200" baseline="0" dirty="0" err="1"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a:t>
            </a:r>
          </a:p>
          <a:p>
            <a:pPr algn="r" rtl="1"/>
            <a:r>
              <a:rPr lang="fa-IR" sz="1200" b="0" i="0" u="none" strike="noStrike" kern="1200" baseline="0" dirty="0" smtClean="0">
                <a:solidFill>
                  <a:schemeClr val="tx1"/>
                </a:solidFill>
                <a:effectLst/>
                <a:latin typeface="+mn-lt"/>
                <a:ea typeface="+mn-ea"/>
                <a:cs typeface="+mn-cs"/>
              </a:rPr>
              <a:t>عمل تیره کردن پوست و پیگمنتاسیون را انجام میدهد</a:t>
            </a:r>
          </a:p>
          <a:p>
            <a:pPr algn="r" rtl="1"/>
            <a:r>
              <a:rPr lang="fa-IR" sz="1200" b="0" i="0" u="none" strike="noStrike" kern="1200" baseline="0" dirty="0" smtClean="0">
                <a:solidFill>
                  <a:schemeClr val="tx1"/>
                </a:solidFill>
                <a:effectLst/>
                <a:latin typeface="+mn-lt"/>
                <a:ea typeface="+mn-ea"/>
                <a:cs typeface="+mn-cs"/>
              </a:rPr>
              <a:t>سه نوع </a:t>
            </a:r>
            <a:r>
              <a:rPr lang="en-US" sz="1200" b="0" i="0" u="none" strike="noStrike" kern="1200" baseline="0" dirty="0" err="1"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در </a:t>
            </a:r>
            <a:r>
              <a:rPr lang="en-US" sz="1200" b="0" i="0" u="none" strike="noStrike" kern="1200" baseline="0" dirty="0" err="1" smtClean="0">
                <a:solidFill>
                  <a:schemeClr val="tx1"/>
                </a:solidFill>
                <a:effectLst/>
                <a:latin typeface="+mn-lt"/>
                <a:ea typeface="+mn-ea"/>
                <a:cs typeface="+mn-cs"/>
              </a:rPr>
              <a:t>pomc</a:t>
            </a:r>
            <a:r>
              <a:rPr lang="en-US" sz="1200" b="0" i="0" u="none" strike="noStrike" kern="1200" baseline="0" dirty="0" smtClean="0">
                <a:solidFill>
                  <a:schemeClr val="tx1"/>
                </a:solidFill>
                <a:effectLst/>
                <a:latin typeface="+mn-lt"/>
                <a:ea typeface="+mn-ea"/>
                <a:cs typeface="+mn-cs"/>
              </a:rPr>
              <a:t> </a:t>
            </a:r>
            <a:r>
              <a:rPr lang="fa-IR" sz="1200" b="0" i="0" u="none" strike="noStrike" kern="1200" baseline="0" dirty="0" smtClean="0">
                <a:solidFill>
                  <a:schemeClr val="tx1"/>
                </a:solidFill>
                <a:effectLst/>
                <a:latin typeface="+mn-lt"/>
                <a:ea typeface="+mn-ea"/>
                <a:cs typeface="+mn-cs"/>
              </a:rPr>
              <a:t> وجود دارد شامل آلفا، بتا و گاما</a:t>
            </a:r>
          </a:p>
          <a:p>
            <a:pPr algn="r" rtl="1"/>
            <a:r>
              <a:rPr lang="fa-IR" sz="1200" b="0" i="0" u="none" strike="noStrike" kern="1200" baseline="0" dirty="0" smtClean="0">
                <a:solidFill>
                  <a:schemeClr val="tx1"/>
                </a:solidFill>
                <a:effectLst/>
                <a:latin typeface="+mn-lt"/>
                <a:ea typeface="+mn-ea"/>
                <a:cs typeface="+mn-cs"/>
              </a:rPr>
              <a:t>در بیماران مبتلا به تولید ناکافی گلوکوکورتیکوئیدها (بیماری آدیسون) فعالیت </a:t>
            </a:r>
            <a:r>
              <a:rPr lang="en-US" sz="1200" b="0" i="0" u="none" strike="noStrike" kern="1200" baseline="0" dirty="0"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پلاسما افزایش میابد و هایپرپیگمناسیون ایجاد میشود.</a:t>
            </a:r>
          </a:p>
          <a:p>
            <a:pPr algn="r" rtl="1"/>
            <a:r>
              <a:rPr lang="fa-IR" sz="1200" b="0" i="0" u="none" strike="noStrike" kern="1200" baseline="0" dirty="0" smtClean="0">
                <a:solidFill>
                  <a:schemeClr val="tx1"/>
                </a:solidFill>
                <a:effectLst/>
                <a:latin typeface="+mn-lt"/>
                <a:ea typeface="+mn-ea"/>
                <a:cs typeface="+mn-cs"/>
              </a:rPr>
              <a:t>این علایم میتواند مربوط به </a:t>
            </a:r>
            <a:r>
              <a:rPr lang="en-US" sz="1200" b="0" i="0" u="none" strike="noStrike" kern="1200" baseline="0" dirty="0" smtClean="0">
                <a:solidFill>
                  <a:schemeClr val="tx1"/>
                </a:solidFill>
                <a:effectLst/>
                <a:latin typeface="+mn-lt"/>
                <a:ea typeface="+mn-ea"/>
                <a:cs typeface="+mn-cs"/>
              </a:rPr>
              <a:t>ACTH</a:t>
            </a:r>
            <a:r>
              <a:rPr lang="fa-IR" sz="1200" b="0" i="0" u="none" strike="noStrike" kern="1200" baseline="0" dirty="0" smtClean="0">
                <a:solidFill>
                  <a:schemeClr val="tx1"/>
                </a:solidFill>
                <a:effectLst/>
                <a:latin typeface="+mn-lt"/>
                <a:ea typeface="+mn-ea"/>
                <a:cs typeface="+mn-cs"/>
              </a:rPr>
              <a:t> نیز باشد چون میتواند فعالید </a:t>
            </a:r>
            <a:r>
              <a:rPr lang="en-US" sz="1200" b="0" i="0" u="none" strike="noStrike" kern="1200" baseline="0" dirty="0"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را تا حدودی انجام دهد ولی به احتمال بیشتر ناشی از اثرات بتا و گاما لیپوپروتئین باشد که مثل </a:t>
            </a:r>
            <a:r>
              <a:rPr lang="en-US" sz="1200" b="0" i="0" u="none" strike="noStrike" kern="1200" baseline="0" dirty="0" smtClean="0">
                <a:solidFill>
                  <a:schemeClr val="tx1"/>
                </a:solidFill>
                <a:effectLst/>
                <a:latin typeface="+mn-lt"/>
                <a:ea typeface="+mn-ea"/>
                <a:cs typeface="+mn-cs"/>
              </a:rPr>
              <a:t>ACTH</a:t>
            </a:r>
            <a:r>
              <a:rPr lang="fa-IR" sz="1200" b="0" i="0" u="none" strike="noStrike" kern="1200" baseline="0" dirty="0" smtClean="0">
                <a:solidFill>
                  <a:schemeClr val="tx1"/>
                </a:solidFill>
                <a:effectLst/>
                <a:latin typeface="+mn-lt"/>
                <a:ea typeface="+mn-ea"/>
                <a:cs typeface="+mn-cs"/>
              </a:rPr>
              <a:t> فعالیت </a:t>
            </a:r>
            <a:r>
              <a:rPr lang="en-US" sz="1200" b="0" i="0" u="none" strike="noStrike" kern="1200" baseline="0" dirty="0" smtClean="0">
                <a:solidFill>
                  <a:schemeClr val="tx1"/>
                </a:solidFill>
                <a:effectLst/>
                <a:latin typeface="+mn-lt"/>
                <a:ea typeface="+mn-ea"/>
                <a:cs typeface="+mn-cs"/>
              </a:rPr>
              <a:t>MSH</a:t>
            </a:r>
            <a:r>
              <a:rPr lang="fa-IR" sz="1200" b="0" i="0" u="none" strike="noStrike" kern="1200" baseline="0" dirty="0" smtClean="0">
                <a:solidFill>
                  <a:schemeClr val="tx1"/>
                </a:solidFill>
                <a:effectLst/>
                <a:latin typeface="+mn-lt"/>
                <a:ea typeface="+mn-ea"/>
                <a:cs typeface="+mn-cs"/>
              </a:rPr>
              <a:t> را از خود نشان میدهند</a:t>
            </a:r>
          </a:p>
        </p:txBody>
      </p:sp>
      <p:sp>
        <p:nvSpPr>
          <p:cNvPr id="4" name="Slide Number Placeholder 3"/>
          <p:cNvSpPr>
            <a:spLocks noGrp="1"/>
          </p:cNvSpPr>
          <p:nvPr>
            <p:ph type="sldNum" sz="quarter" idx="10"/>
          </p:nvPr>
        </p:nvSpPr>
        <p:spPr/>
        <p:txBody>
          <a:bodyPr/>
          <a:lstStyle/>
          <a:p>
            <a:fld id="{AE1890C3-AA82-49BF-BE7E-C34B8A7C1AC4}" type="slidenum">
              <a:rPr lang="en-US" smtClean="0"/>
              <a:t>34</a:t>
            </a:fld>
            <a:endParaRPr lang="en-US"/>
          </a:p>
        </p:txBody>
      </p:sp>
    </p:spTree>
    <p:extLst>
      <p:ext uri="{BB962C8B-B14F-4D97-AF65-F5344CB8AC3E}">
        <p14:creationId xmlns:p14="http://schemas.microsoft.com/office/powerpoint/2010/main" val="3368139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mammalian adrenal cortex is composed of cells that are</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segregated into separate zones with distinct functions, the </a:t>
            </a:r>
            <a:r>
              <a:rPr lang="en-US" sz="1200" b="0" i="0" u="none" strike="noStrike" kern="1200" baseline="0" dirty="0" err="1" smtClean="0">
                <a:solidFill>
                  <a:schemeClr val="tx1"/>
                </a:solidFill>
                <a:latin typeface="+mn-lt"/>
                <a:ea typeface="+mn-ea"/>
                <a:cs typeface="+mn-cs"/>
              </a:rPr>
              <a:t>zona</a:t>
            </a:r>
            <a:r>
              <a:rPr lang="fa-IR"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glomerulosa</a:t>
            </a:r>
            <a:r>
              <a:rPr lang="en-US" sz="1200" b="0" i="0" u="none" strike="noStrike" kern="1200" baseline="0" dirty="0" smtClean="0">
                <a:solidFill>
                  <a:schemeClr val="tx1"/>
                </a:solidFill>
                <a:latin typeface="+mn-lt"/>
                <a:ea typeface="+mn-ea"/>
                <a:cs typeface="+mn-cs"/>
              </a:rPr>
              <a:t> (ZG), </a:t>
            </a:r>
            <a:r>
              <a:rPr lang="en-US" sz="1200" b="0" i="0" u="none" strike="noStrike" kern="1200" baseline="0" dirty="0" err="1" smtClean="0">
                <a:solidFill>
                  <a:schemeClr val="tx1"/>
                </a:solidFill>
                <a:latin typeface="+mn-lt"/>
                <a:ea typeface="+mn-ea"/>
                <a:cs typeface="+mn-cs"/>
              </a:rPr>
              <a:t>zona</a:t>
            </a:r>
            <a:r>
              <a:rPr lang="fa-IR"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fasciculata</a:t>
            </a:r>
            <a:r>
              <a:rPr lang="en-US" sz="1200" b="0" i="0" u="none" strike="noStrike" kern="1200" baseline="0" dirty="0" smtClean="0">
                <a:solidFill>
                  <a:schemeClr val="tx1"/>
                </a:solidFill>
                <a:latin typeface="+mn-lt"/>
                <a:ea typeface="+mn-ea"/>
                <a:cs typeface="+mn-cs"/>
              </a:rPr>
              <a:t> (ZF) and </a:t>
            </a:r>
            <a:r>
              <a:rPr lang="en-US" sz="1200" b="0" i="0" u="none" strike="noStrike" kern="1200" baseline="0" dirty="0" err="1" smtClean="0">
                <a:solidFill>
                  <a:schemeClr val="tx1"/>
                </a:solidFill>
                <a:latin typeface="+mn-lt"/>
                <a:ea typeface="+mn-ea"/>
                <a:cs typeface="+mn-cs"/>
              </a:rPr>
              <a:t>zona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reticularis</a:t>
            </a:r>
            <a:r>
              <a:rPr lang="en-US" sz="1200" b="0" i="0" u="none" strike="noStrike" kern="1200" baseline="0" dirty="0" smtClean="0">
                <a:solidFill>
                  <a:schemeClr val="tx1"/>
                </a:solidFill>
                <a:latin typeface="+mn-lt"/>
                <a:ea typeface="+mn-ea"/>
                <a:cs typeface="+mn-cs"/>
              </a:rPr>
              <a:t> (ZR), and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distinct sets of </a:t>
            </a:r>
            <a:r>
              <a:rPr lang="en-US" sz="1200" b="0" i="0" u="none" strike="noStrike" kern="1200" baseline="0" dirty="0" err="1" smtClean="0">
                <a:solidFill>
                  <a:schemeClr val="tx1"/>
                </a:solidFill>
                <a:latin typeface="+mn-lt"/>
                <a:ea typeface="+mn-ea"/>
                <a:cs typeface="+mn-cs"/>
              </a:rPr>
              <a:t>steroidogenic</a:t>
            </a:r>
            <a:r>
              <a:rPr lang="en-US" sz="1200" b="0" i="0" u="none" strike="noStrike" kern="1200" baseline="0" dirty="0" smtClean="0">
                <a:solidFill>
                  <a:schemeClr val="tx1"/>
                </a:solidFill>
                <a:latin typeface="+mn-lt"/>
                <a:ea typeface="+mn-ea"/>
                <a:cs typeface="+mn-cs"/>
              </a:rPr>
              <a:t> genes are expressed in each zone</a:t>
            </a:r>
            <a:r>
              <a:rPr lang="fa-IR"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GC is mainly produced in the ZF, where the ACTH receptor (ACTHR;</a:t>
            </a:r>
            <a:r>
              <a:rPr lang="fa-IR"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melanocortin</a:t>
            </a:r>
            <a:r>
              <a:rPr lang="en-US" sz="1200" b="0" i="0" u="none" strike="noStrike" kern="1200" baseline="0" dirty="0" smtClean="0">
                <a:solidFill>
                  <a:schemeClr val="tx1"/>
                </a:solidFill>
                <a:latin typeface="+mn-lt"/>
                <a:ea typeface="+mn-ea"/>
                <a:cs typeface="+mn-cs"/>
              </a:rPr>
              <a:t> receptor 2, MC2R) is also highly expressed.</a:t>
            </a:r>
            <a:endParaRPr lang="fa-IR"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35</a:t>
            </a:fld>
            <a:endParaRPr lang="en-US"/>
          </a:p>
        </p:txBody>
      </p:sp>
    </p:spTree>
    <p:extLst>
      <p:ext uri="{BB962C8B-B14F-4D97-AF65-F5344CB8AC3E}">
        <p14:creationId xmlns:p14="http://schemas.microsoft.com/office/powerpoint/2010/main" val="1310613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activation of the HPA axis, ACTH binds to the ACTHR, activates</a:t>
            </a:r>
            <a:r>
              <a:rPr lang="fa-IR"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heterotrimeric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Gs</a:t>
            </a:r>
            <a:r>
              <a:rPr lang="en-US" sz="1200" b="0" i="0" u="none" strike="noStrike" kern="1200" baseline="0" dirty="0" smtClean="0">
                <a:solidFill>
                  <a:schemeClr val="tx1"/>
                </a:solidFill>
                <a:latin typeface="+mn-lt"/>
                <a:ea typeface="+mn-ea"/>
                <a:cs typeface="+mn-cs"/>
              </a:rPr>
              <a:t> protein, and subsequently stimulates adenylyl</a:t>
            </a:r>
            <a:r>
              <a:rPr lang="fa-IR"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cyclase</a:t>
            </a:r>
            <a:endParaRPr lang="fa-I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Intracellular </a:t>
            </a:r>
            <a:r>
              <a:rPr lang="en-US" sz="1200" b="0" i="0" u="none" strike="noStrike" kern="1200" baseline="0" dirty="0" err="1" smtClean="0">
                <a:solidFill>
                  <a:schemeClr val="tx1"/>
                </a:solidFill>
                <a:latin typeface="+mn-lt"/>
                <a:ea typeface="+mn-ea"/>
                <a:cs typeface="+mn-cs"/>
              </a:rPr>
              <a:t>cAMP</a:t>
            </a:r>
            <a:r>
              <a:rPr lang="en-US" sz="1200" b="0" i="0" u="none" strike="noStrike" kern="1200" baseline="0" dirty="0" smtClean="0">
                <a:solidFill>
                  <a:schemeClr val="tx1"/>
                </a:solidFill>
                <a:latin typeface="+mn-lt"/>
                <a:ea typeface="+mn-ea"/>
                <a:cs typeface="+mn-cs"/>
              </a:rPr>
              <a:t> then activates protein kinase A</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(PKA) nuclear transcription factors, such as </a:t>
            </a:r>
            <a:r>
              <a:rPr lang="en-US" sz="1200" b="1" i="0" u="sng" strike="noStrike" kern="1200" baseline="0" dirty="0" err="1" smtClean="0">
                <a:solidFill>
                  <a:schemeClr val="tx1"/>
                </a:solidFill>
                <a:latin typeface="+mn-lt"/>
                <a:ea typeface="+mn-ea"/>
                <a:cs typeface="+mn-cs"/>
              </a:rPr>
              <a:t>cAMP</a:t>
            </a:r>
            <a:r>
              <a:rPr lang="en-US" sz="1200" b="1" i="0" u="sng" strike="noStrike" kern="1200" baseline="0" dirty="0" smtClean="0">
                <a:solidFill>
                  <a:schemeClr val="tx1"/>
                </a:solidFill>
                <a:latin typeface="+mn-lt"/>
                <a:ea typeface="+mn-ea"/>
                <a:cs typeface="+mn-cs"/>
              </a:rPr>
              <a:t> response element</a:t>
            </a:r>
            <a:r>
              <a:rPr lang="fa-IR" sz="1200" b="1" i="0" u="sng" strike="noStrike" kern="1200" baseline="0" dirty="0" smtClean="0">
                <a:solidFill>
                  <a:schemeClr val="tx1"/>
                </a:solidFill>
                <a:latin typeface="+mn-lt"/>
                <a:ea typeface="+mn-ea"/>
                <a:cs typeface="+mn-cs"/>
              </a:rPr>
              <a:t> </a:t>
            </a:r>
            <a:r>
              <a:rPr lang="en-US" sz="1200" b="1" i="0" u="sng" strike="noStrike" kern="1200" baseline="0" dirty="0" smtClean="0">
                <a:solidFill>
                  <a:schemeClr val="tx1"/>
                </a:solidFill>
                <a:latin typeface="+mn-lt"/>
                <a:ea typeface="+mn-ea"/>
                <a:cs typeface="+mn-cs"/>
              </a:rPr>
              <a:t>(CRE) binding protein (CREB) </a:t>
            </a:r>
            <a:r>
              <a:rPr lang="en-US" sz="1200" b="0" i="0" u="none" strike="noStrike" kern="1200" baseline="0" dirty="0" smtClean="0">
                <a:solidFill>
                  <a:schemeClr val="tx1"/>
                </a:solidFill>
                <a:latin typeface="+mn-lt"/>
                <a:ea typeface="+mn-ea"/>
                <a:cs typeface="+mn-cs"/>
              </a:rPr>
              <a:t>and </a:t>
            </a:r>
            <a:r>
              <a:rPr lang="en-US" sz="1200" b="1" i="0" u="sng" strike="noStrike" kern="1200" baseline="0" dirty="0" smtClean="0">
                <a:solidFill>
                  <a:schemeClr val="tx1"/>
                </a:solidFill>
                <a:latin typeface="+mn-lt"/>
                <a:ea typeface="+mn-ea"/>
                <a:cs typeface="+mn-cs"/>
              </a:rPr>
              <a:t>CRE modulator (CREM). </a:t>
            </a:r>
            <a:r>
              <a:rPr lang="en-US" sz="1200" b="0" i="0" u="none" strike="noStrike" kern="1200" baseline="0" dirty="0" smtClean="0">
                <a:solidFill>
                  <a:schemeClr val="tx1"/>
                </a:solidFill>
                <a:latin typeface="+mn-lt"/>
                <a:ea typeface="+mn-ea"/>
                <a:cs typeface="+mn-cs"/>
              </a:rPr>
              <a:t>These</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transcription factors modulate the expression of genes involved in</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adrenal GC biosynthesis by binding to the CRE residing in the</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promoter regions of those genes Various sets of </a:t>
            </a:r>
            <a:r>
              <a:rPr lang="en-US" sz="1200" b="0" i="0" u="none" strike="noStrike" kern="1200" baseline="0" dirty="0" err="1" smtClean="0">
                <a:solidFill>
                  <a:schemeClr val="tx1"/>
                </a:solidFill>
                <a:latin typeface="+mn-lt"/>
                <a:ea typeface="+mn-ea"/>
                <a:cs typeface="+mn-cs"/>
              </a:rPr>
              <a:t>steroidogenic</a:t>
            </a:r>
            <a:r>
              <a:rPr lang="en-US" sz="1200" b="0" i="0" u="none" strike="noStrike" kern="1200" baseline="0" dirty="0" smtClean="0">
                <a:solidFill>
                  <a:schemeClr val="tx1"/>
                </a:solidFill>
                <a:latin typeface="+mn-lt"/>
                <a:ea typeface="+mn-ea"/>
                <a:cs typeface="+mn-cs"/>
              </a:rPr>
              <a:t> genes are known to be involved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adrenal GC biosynthesis.</a:t>
            </a:r>
          </a:p>
          <a:p>
            <a:r>
              <a:rPr lang="en-US" sz="1200" b="0" i="0" u="none" strike="noStrike" kern="1200" baseline="0" dirty="0" smtClean="0">
                <a:solidFill>
                  <a:schemeClr val="tx1"/>
                </a:solidFill>
                <a:latin typeface="+mn-lt"/>
                <a:ea typeface="+mn-ea"/>
                <a:cs typeface="+mn-cs"/>
              </a:rPr>
              <a:t>First, cholesterol has to be transferred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from the cytosol to the inner mitochondrial membrane, where it</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can be converted to </a:t>
            </a:r>
            <a:r>
              <a:rPr lang="en-US" sz="1200" b="0" i="0" u="none" strike="noStrike" kern="1200" baseline="0" dirty="0" err="1" smtClean="0">
                <a:solidFill>
                  <a:schemeClr val="tx1"/>
                </a:solidFill>
                <a:latin typeface="+mn-lt"/>
                <a:ea typeface="+mn-ea"/>
                <a:cs typeface="+mn-cs"/>
              </a:rPr>
              <a:t>pregnenolone</a:t>
            </a:r>
            <a:r>
              <a:rPr lang="en-US" sz="1200" b="0" i="0" u="none" strike="noStrike" kern="1200" baseline="0" dirty="0" smtClean="0">
                <a:solidFill>
                  <a:schemeClr val="tx1"/>
                </a:solidFill>
                <a:latin typeface="+mn-lt"/>
                <a:ea typeface="+mn-ea"/>
                <a:cs typeface="+mn-cs"/>
              </a:rPr>
              <a:t>, a common steroid precursor.</a:t>
            </a:r>
            <a:endParaRPr lang="fa-IR" sz="1200" b="0" i="0" u="none" strike="noStrike" kern="1200" baseline="0" dirty="0" smtClean="0">
              <a:solidFill>
                <a:schemeClr val="tx1"/>
              </a:solidFill>
              <a:latin typeface="+mn-lt"/>
              <a:ea typeface="+mn-ea"/>
              <a:cs typeface="+mn-cs"/>
            </a:endParaRPr>
          </a:p>
          <a:p>
            <a:r>
              <a:rPr lang="en-US" sz="1200" b="1" i="0" u="sng" strike="noStrike" kern="1200" baseline="0" dirty="0" err="1" smtClean="0">
                <a:solidFill>
                  <a:schemeClr val="tx1"/>
                </a:solidFill>
                <a:latin typeface="+mn-lt"/>
                <a:ea typeface="+mn-ea"/>
                <a:cs typeface="+mn-cs"/>
              </a:rPr>
              <a:t>Steroidogenic</a:t>
            </a:r>
            <a:r>
              <a:rPr lang="en-US" sz="1200" b="1" i="0" u="sng" strike="noStrike" kern="1200" baseline="0" dirty="0" smtClean="0">
                <a:solidFill>
                  <a:schemeClr val="tx1"/>
                </a:solidFill>
                <a:latin typeface="+mn-lt"/>
                <a:ea typeface="+mn-ea"/>
                <a:cs typeface="+mn-cs"/>
              </a:rPr>
              <a:t> acute regulatory protein (</a:t>
            </a:r>
            <a:r>
              <a:rPr lang="en-US" sz="1200" b="1" i="0" u="sng" strike="noStrike" kern="1200" baseline="0" dirty="0" err="1" smtClean="0">
                <a:solidFill>
                  <a:schemeClr val="tx1"/>
                </a:solidFill>
                <a:latin typeface="+mn-lt"/>
                <a:ea typeface="+mn-ea"/>
                <a:cs typeface="+mn-cs"/>
              </a:rPr>
              <a:t>StAR</a:t>
            </a:r>
            <a:r>
              <a:rPr lang="en-US" sz="1200" b="1" i="0" u="sng"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expression of</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which rapidly responds to hormonal stimulation, mediates the</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delivery of cholesterol to the site of its first enzymatic conversion of</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cholesterol to </a:t>
            </a:r>
            <a:r>
              <a:rPr lang="en-US" sz="1200" b="0" i="0" u="none" strike="noStrike" kern="1200" baseline="0" dirty="0" err="1" smtClean="0">
                <a:solidFill>
                  <a:schemeClr val="tx1"/>
                </a:solidFill>
                <a:latin typeface="+mn-lt"/>
                <a:ea typeface="+mn-ea"/>
                <a:cs typeface="+mn-cs"/>
              </a:rPr>
              <a:t>pregnenolone</a:t>
            </a:r>
            <a:r>
              <a:rPr lang="en-US" sz="1200" b="0" i="0" u="none" strike="noStrike" kern="1200" baseline="0" dirty="0" smtClean="0">
                <a:solidFill>
                  <a:schemeClr val="tx1"/>
                </a:solidFill>
                <a:latin typeface="+mn-lt"/>
                <a:ea typeface="+mn-ea"/>
                <a:cs typeface="+mn-cs"/>
              </a:rPr>
              <a:t> by CYP11A1 (</a:t>
            </a:r>
            <a:r>
              <a:rPr lang="en-US" sz="1200" b="0" i="0" u="none" strike="noStrike" kern="1200" dirty="0" smtClean="0">
                <a:solidFill>
                  <a:schemeClr val="tx1"/>
                </a:solidFill>
                <a:effectLst/>
                <a:latin typeface="+mn-lt"/>
                <a:ea typeface="+mn-ea"/>
                <a:cs typeface="+mn-cs"/>
              </a:rPr>
              <a:t>Cytochrome P450 Family 11 Subfamily A Member 1)</a:t>
            </a:r>
            <a:r>
              <a:rPr lang="en-US" sz="1200" b="0" i="0" u="none" strike="noStrike" kern="1200" baseline="0" dirty="0" smtClean="0">
                <a:solidFill>
                  <a:schemeClr val="tx1"/>
                </a:solidFill>
                <a:latin typeface="+mn-lt"/>
                <a:ea typeface="+mn-ea"/>
                <a:cs typeface="+mn-cs"/>
              </a:rPr>
              <a:t>(cholesterol side chain</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cleavage </a:t>
            </a:r>
            <a:r>
              <a:rPr lang="en-US" sz="1200" b="0" i="0" u="none" strike="noStrike" kern="1200" baseline="0" dirty="0" err="1" smtClean="0">
                <a:solidFill>
                  <a:schemeClr val="tx1"/>
                </a:solidFill>
                <a:latin typeface="+mn-lt"/>
                <a:ea typeface="+mn-ea"/>
                <a:cs typeface="+mn-cs"/>
              </a:rPr>
              <a:t>monooxygenase</a:t>
            </a:r>
            <a:r>
              <a:rPr lang="en-US" sz="1200" b="0" i="0" u="none" strike="noStrike" kern="1200" baseline="0" dirty="0" smtClean="0">
                <a:solidFill>
                  <a:schemeClr val="tx1"/>
                </a:solidFill>
                <a:latin typeface="+mn-lt"/>
                <a:ea typeface="+mn-ea"/>
                <a:cs typeface="+mn-cs"/>
              </a:rPr>
              <a:t>).</a:t>
            </a:r>
            <a:endParaRPr lang="fa-IR"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36</a:t>
            </a:fld>
            <a:endParaRPr lang="en-US"/>
          </a:p>
        </p:txBody>
      </p:sp>
    </p:spTree>
    <p:extLst>
      <p:ext uri="{BB962C8B-B14F-4D97-AF65-F5344CB8AC3E}">
        <p14:creationId xmlns:p14="http://schemas.microsoft.com/office/powerpoint/2010/main" val="3390412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pregnenolone</a:t>
            </a:r>
            <a:r>
              <a:rPr lang="en-US" sz="1200" b="0" i="0" u="none" strike="noStrike" kern="1200" baseline="0" dirty="0" smtClean="0">
                <a:solidFill>
                  <a:schemeClr val="tx1"/>
                </a:solidFill>
                <a:latin typeface="+mn-lt"/>
                <a:ea typeface="+mn-ea"/>
                <a:cs typeface="+mn-cs"/>
              </a:rPr>
              <a:t> is then subjected to the sequential actions of</a:t>
            </a:r>
            <a:r>
              <a:rPr lang="fa-IR" sz="1200" b="0" i="0" u="none" strike="noStrike" kern="1200" baseline="0" dirty="0" smtClean="0">
                <a:solidFill>
                  <a:schemeClr val="tx1"/>
                </a:solidFill>
                <a:latin typeface="+mn-lt"/>
                <a:ea typeface="+mn-ea"/>
                <a:cs typeface="+mn-cs"/>
              </a:rPr>
              <a:t> </a:t>
            </a:r>
            <a:r>
              <a:rPr lang="en-US" sz="1200" b="1" i="0" u="sng" strike="noStrike" kern="1200" baseline="0" dirty="0" smtClean="0">
                <a:solidFill>
                  <a:schemeClr val="tx1"/>
                </a:solidFill>
                <a:latin typeface="+mn-lt"/>
                <a:ea typeface="+mn-ea"/>
                <a:cs typeface="+mn-cs"/>
              </a:rPr>
              <a:t>several steroid </a:t>
            </a:r>
            <a:r>
              <a:rPr lang="en-US" sz="1200" b="1" i="0" u="sng" strike="noStrike" kern="1200" baseline="0" dirty="0" err="1" smtClean="0">
                <a:solidFill>
                  <a:schemeClr val="tx1"/>
                </a:solidFill>
                <a:latin typeface="+mn-lt"/>
                <a:ea typeface="+mn-ea"/>
                <a:cs typeface="+mn-cs"/>
              </a:rPr>
              <a:t>hydrogenases</a:t>
            </a:r>
            <a:r>
              <a:rPr lang="en-US" sz="1200" b="1" i="0" u="sng"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
            </a:r>
            <a:r>
              <a:rPr lang="en-US" sz="1200" b="0" i="0" u="sng" strike="noStrike" kern="1200" baseline="0" dirty="0" smtClean="0">
                <a:solidFill>
                  <a:schemeClr val="tx1"/>
                </a:solidFill>
                <a:latin typeface="+mn-lt"/>
                <a:ea typeface="+mn-ea"/>
                <a:cs typeface="+mn-cs"/>
              </a:rPr>
              <a:t>cytochrome P450 and </a:t>
            </a:r>
            <a:r>
              <a:rPr lang="en-US" sz="1200" b="0" i="0" u="sng" strike="noStrike" kern="1200" baseline="0" dirty="0" err="1" smtClean="0">
                <a:solidFill>
                  <a:schemeClr val="tx1"/>
                </a:solidFill>
                <a:latin typeface="+mn-lt"/>
                <a:ea typeface="+mn-ea"/>
                <a:cs typeface="+mn-cs"/>
              </a:rPr>
              <a:t>heme</a:t>
            </a:r>
            <a:r>
              <a:rPr lang="en-US" sz="1200" b="0" i="0" u="sng" strike="noStrike" kern="1200" baseline="0" dirty="0" smtClean="0">
                <a:solidFill>
                  <a:schemeClr val="tx1"/>
                </a:solidFill>
                <a:latin typeface="+mn-lt"/>
                <a:ea typeface="+mn-ea"/>
                <a:cs typeface="+mn-cs"/>
              </a:rPr>
              <a:t>-containing</a:t>
            </a:r>
            <a:r>
              <a:rPr lang="fa-IR" sz="1200" b="0" i="0" u="sng" strike="noStrike" kern="1200" baseline="0" dirty="0" smtClean="0">
                <a:solidFill>
                  <a:schemeClr val="tx1"/>
                </a:solidFill>
                <a:latin typeface="+mn-lt"/>
                <a:ea typeface="+mn-ea"/>
                <a:cs typeface="+mn-cs"/>
              </a:rPr>
              <a:t> </a:t>
            </a:r>
            <a:r>
              <a:rPr lang="en-US" sz="1200" b="0" i="0" u="sng" strike="noStrike" kern="1200" baseline="0" dirty="0" smtClean="0">
                <a:solidFill>
                  <a:schemeClr val="tx1"/>
                </a:solidFill>
                <a:latin typeface="+mn-lt"/>
                <a:ea typeface="+mn-ea"/>
                <a:cs typeface="+mn-cs"/>
              </a:rPr>
              <a:t>proteins) </a:t>
            </a:r>
            <a:r>
              <a:rPr lang="en-US" sz="1200" b="0" i="0" u="none" strike="noStrike" kern="1200" baseline="0" dirty="0" smtClean="0">
                <a:solidFill>
                  <a:schemeClr val="tx1"/>
                </a:solidFill>
                <a:latin typeface="+mn-lt"/>
                <a:ea typeface="+mn-ea"/>
                <a:cs typeface="+mn-cs"/>
              </a:rPr>
              <a:t>and HSD3Bs (3</a:t>
            </a:r>
            <a:r>
              <a:rPr lang="el-GR" sz="1200" b="0" i="0" u="none" strike="noStrike" kern="1200" baseline="0" dirty="0" smtClean="0">
                <a:solidFill>
                  <a:schemeClr val="tx1"/>
                </a:solidFill>
                <a:latin typeface="+mn-lt"/>
                <a:ea typeface="+mn-ea"/>
                <a:cs typeface="+mn-cs"/>
              </a:rPr>
              <a:t>β-</a:t>
            </a:r>
            <a:r>
              <a:rPr lang="en-US" sz="1200" b="0" i="0" u="none" strike="noStrike" kern="1200" baseline="0" dirty="0" err="1" smtClean="0">
                <a:solidFill>
                  <a:schemeClr val="tx1"/>
                </a:solidFill>
                <a:latin typeface="+mn-lt"/>
                <a:ea typeface="+mn-ea"/>
                <a:cs typeface="+mn-cs"/>
              </a:rPr>
              <a:t>hydroxysteroid</a:t>
            </a:r>
            <a:r>
              <a:rPr lang="en-US" sz="1200" b="0" i="0" u="none" strike="noStrike" kern="1200" baseline="0" dirty="0" smtClean="0">
                <a:solidFill>
                  <a:schemeClr val="tx1"/>
                </a:solidFill>
                <a:latin typeface="+mn-lt"/>
                <a:ea typeface="+mn-ea"/>
                <a:cs typeface="+mn-cs"/>
              </a:rPr>
              <a:t> dehydrogenases), ultimately</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leading to GC production.</a:t>
            </a:r>
            <a:endParaRPr lang="fa-I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CYP17 (17</a:t>
            </a:r>
            <a:r>
              <a:rPr lang="el-GR" sz="1200" b="0" i="0" u="none" strike="noStrike" kern="1200" baseline="0" dirty="0" smtClean="0">
                <a:solidFill>
                  <a:schemeClr val="tx1"/>
                </a:solidFill>
                <a:latin typeface="+mn-lt"/>
                <a:ea typeface="+mn-ea"/>
                <a:cs typeface="+mn-cs"/>
              </a:rPr>
              <a:t>α-</a:t>
            </a:r>
            <a:r>
              <a:rPr lang="en-US" sz="1200" b="0" i="0" u="none" strike="noStrike" kern="1200" baseline="0" dirty="0" smtClean="0">
                <a:solidFill>
                  <a:schemeClr val="tx1"/>
                </a:solidFill>
                <a:latin typeface="+mn-lt"/>
                <a:ea typeface="+mn-ea"/>
                <a:cs typeface="+mn-cs"/>
              </a:rPr>
              <a:t>hydroxylase) is present</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only in cortisol-producing species such as humans but not in</a:t>
            </a:r>
            <a:r>
              <a:rPr lang="fa-IR"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corticosterone</a:t>
            </a:r>
            <a:r>
              <a:rPr lang="en-US" sz="1200" b="0" i="0" u="none" strike="noStrike" kern="1200" baseline="0" dirty="0" smtClean="0">
                <a:solidFill>
                  <a:schemeClr val="tx1"/>
                </a:solidFill>
                <a:latin typeface="+mn-lt"/>
                <a:ea typeface="+mn-ea"/>
                <a:cs typeface="+mn-cs"/>
              </a:rPr>
              <a:t>-producing species such as rats and mice.</a:t>
            </a:r>
            <a:endParaRPr lang="fa-I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CYP21 enzymatic activity is done in SER.</a:t>
            </a:r>
            <a:endParaRPr lang="fa-IR" sz="1200" b="0" i="0" u="none" strike="noStrike" kern="1200" baseline="0" dirty="0" smtClean="0">
              <a:solidFill>
                <a:schemeClr val="tx1"/>
              </a:solidFill>
              <a:latin typeface="+mn-lt"/>
              <a:ea typeface="+mn-ea"/>
              <a:cs typeface="+mn-cs"/>
            </a:endParaRPr>
          </a:p>
          <a:p>
            <a:endParaRPr lang="fa-IR"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37</a:t>
            </a:fld>
            <a:endParaRPr lang="en-US"/>
          </a:p>
        </p:txBody>
      </p:sp>
    </p:spTree>
    <p:extLst>
      <p:ext uri="{BB962C8B-B14F-4D97-AF65-F5344CB8AC3E}">
        <p14:creationId xmlns:p14="http://schemas.microsoft.com/office/powerpoint/2010/main" val="274725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0" i="0" u="none" strike="noStrike" kern="1200" dirty="0" smtClean="0">
                <a:solidFill>
                  <a:schemeClr val="tx1"/>
                </a:solidFill>
                <a:effectLst/>
                <a:latin typeface="+mn-lt"/>
                <a:ea typeface="+mn-ea"/>
                <a:cs typeface="+mn-cs"/>
              </a:rPr>
              <a:t>سیستم لیمبیک یا سامانهٔ عصبی احساسی، مجموعهٔ پیچیده‌ای از سازه‌های عصبی است که زیر </a:t>
            </a:r>
            <a:r>
              <a:rPr lang="fa-IR" sz="1200" b="0" i="0" u="none" strike="noStrike" kern="1200" dirty="0" smtClean="0">
                <a:solidFill>
                  <a:schemeClr val="tx1"/>
                </a:solidFill>
                <a:effectLst/>
                <a:latin typeface="+mn-lt"/>
                <a:ea typeface="+mn-ea"/>
                <a:cs typeface="+mn-cs"/>
                <a:hlinkClick r:id="rId3" tooltip="مخ"/>
              </a:rPr>
              <a:t>مخ</a:t>
            </a:r>
            <a:r>
              <a:rPr lang="fa-IR" sz="1200" b="0" i="0" u="none" strike="noStrike" kern="1200" dirty="0" smtClean="0">
                <a:solidFill>
                  <a:schemeClr val="tx1"/>
                </a:solidFill>
                <a:effectLst/>
                <a:latin typeface="+mn-lt"/>
                <a:ea typeface="+mn-ea"/>
                <a:cs typeface="+mn-cs"/>
              </a:rPr>
              <a:t> و در دو طرف نهنج (</a:t>
            </a:r>
            <a:r>
              <a:rPr lang="fa-IR" sz="1200" b="0" i="0" u="none" strike="noStrike" kern="1200" dirty="0" smtClean="0">
                <a:solidFill>
                  <a:schemeClr val="tx1"/>
                </a:solidFill>
                <a:effectLst/>
                <a:latin typeface="+mn-lt"/>
                <a:ea typeface="+mn-ea"/>
                <a:cs typeface="+mn-cs"/>
                <a:hlinkClick r:id="rId4" tooltip="تالاموس"/>
              </a:rPr>
              <a:t>تالاموس</a:t>
            </a:r>
            <a:r>
              <a:rPr lang="fa-IR" sz="1200" b="0" i="0" u="none" strike="noStrike" kern="1200" dirty="0" smtClean="0">
                <a:solidFill>
                  <a:schemeClr val="tx1"/>
                </a:solidFill>
                <a:effectLst/>
                <a:latin typeface="+mn-lt"/>
                <a:ea typeface="+mn-ea"/>
                <a:cs typeface="+mn-cs"/>
              </a:rPr>
              <a:t>) یافت می‌شود. دستگاه کناره‌ای مجموعه‌ای از ساختارهای مغزی است که در تمام پستانداران وجود دارد و در انجام عمل بویایی و فعالیت‌های دیگر مانند اَعمال خودفرمان و بروز هیجان و سایر رفتارها دخالت دارد. </a:t>
            </a:r>
          </a:p>
          <a:p>
            <a:r>
              <a:rPr lang="fa-IR" sz="1200" b="0" i="0" u="none" strike="noStrike" kern="1200" dirty="0" smtClean="0">
                <a:solidFill>
                  <a:schemeClr val="tx1"/>
                </a:solidFill>
                <a:effectLst/>
                <a:latin typeface="+mn-lt"/>
                <a:ea typeface="+mn-ea"/>
                <a:cs typeface="+mn-cs"/>
              </a:rPr>
              <a:t>این دستگاه عامل زندگی احساسی ما و فعالیت‌های مغزی، مانند یادگیری و شکل گرفتن خاطره‌ها می‌باشد. دستگاه کناره‌ای چرایی لذت بخش بودن برخی چیزها، مانند غذا خوردن، و علت برخی بیماری‌ها در اثر فشار روانی، همچون فشار خون بالا را توجیه می‌کند. همچنین این دستگاه تالاموس را به بخشهایی از مخ متصل می‌کند این دستگاه از دو سازهٔ اصلی و چند سازهٔ کوچک‌تر به شرح زیر پایه‌ریزی می‌شود: </a:t>
            </a: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3</a:t>
            </a:fld>
            <a:endParaRPr lang="en-US"/>
          </a:p>
        </p:txBody>
      </p:sp>
    </p:spTree>
    <p:extLst>
      <p:ext uri="{BB962C8B-B14F-4D97-AF65-F5344CB8AC3E}">
        <p14:creationId xmlns:p14="http://schemas.microsoft.com/office/powerpoint/2010/main" val="922845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smtClean="0">
                <a:solidFill>
                  <a:schemeClr val="tx1"/>
                </a:solidFill>
                <a:effectLst/>
                <a:latin typeface="+mn-lt"/>
                <a:ea typeface="+mn-ea"/>
                <a:cs typeface="+mn-cs"/>
              </a:rPr>
              <a:t>GnRH</a:t>
            </a:r>
            <a:r>
              <a:rPr lang="en-US" sz="1200" b="0" i="0" u="none" strike="noStrike" kern="1200" baseline="0" dirty="0" smtClean="0">
                <a:solidFill>
                  <a:schemeClr val="tx1"/>
                </a:solidFill>
                <a:effectLst/>
                <a:latin typeface="+mn-lt"/>
                <a:ea typeface="+mn-ea"/>
                <a:cs typeface="+mn-cs"/>
              </a:rPr>
              <a:t> is a peptide consists of 10 amino acids</a:t>
            </a:r>
            <a:endParaRPr lang="fa-IR"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 initial phase of </a:t>
            </a:r>
            <a:r>
              <a:rPr lang="en-US" sz="1200" b="0" i="0" u="none" strike="noStrike" kern="1200" dirty="0" err="1" smtClean="0">
                <a:solidFill>
                  <a:schemeClr val="tx1"/>
                </a:solidFill>
                <a:effectLst/>
                <a:latin typeface="+mn-lt"/>
                <a:ea typeface="+mn-ea"/>
                <a:cs typeface="+mn-cs"/>
              </a:rPr>
              <a:t>GnRH</a:t>
            </a:r>
            <a:r>
              <a:rPr lang="en-US" sz="1200" b="0" i="0" u="none" strike="noStrike" kern="1200" dirty="0" smtClean="0">
                <a:solidFill>
                  <a:schemeClr val="tx1"/>
                </a:solidFill>
                <a:effectLst/>
                <a:latin typeface="+mn-lt"/>
                <a:ea typeface="+mn-ea"/>
                <a:cs typeface="+mn-cs"/>
              </a:rPr>
              <a:t> action involves </a:t>
            </a:r>
            <a:r>
              <a:rPr lang="en-US" sz="1200" b="0" i="0" u="none" strike="noStrike" kern="1200" dirty="0" err="1" smtClean="0">
                <a:solidFill>
                  <a:schemeClr val="tx1"/>
                </a:solidFill>
                <a:effectLst/>
                <a:latin typeface="+mn-lt"/>
                <a:ea typeface="+mn-ea"/>
                <a:cs typeface="+mn-cs"/>
              </a:rPr>
              <a:t>Gq</a:t>
            </a:r>
            <a:r>
              <a:rPr lang="en-US" sz="1200" b="0" i="0" u="none" strike="noStrike" kern="1200" dirty="0" smtClean="0">
                <a:solidFill>
                  <a:schemeClr val="tx1"/>
                </a:solidFill>
                <a:effectLst/>
                <a:latin typeface="+mn-lt"/>
                <a:ea typeface="+mn-ea"/>
                <a:cs typeface="+mn-cs"/>
              </a:rPr>
              <a:t>-protein-mediated stimulation of phospholipase C</a:t>
            </a:r>
            <a:r>
              <a:rPr lang="el-GR" sz="1200" b="0" i="0" u="none" strike="noStrike" kern="1200" dirty="0" smtClean="0">
                <a:solidFill>
                  <a:schemeClr val="tx1"/>
                </a:solidFill>
                <a:effectLst/>
                <a:latin typeface="+mn-lt"/>
                <a:ea typeface="+mn-ea"/>
                <a:cs typeface="+mn-cs"/>
              </a:rPr>
              <a:t>β (</a:t>
            </a:r>
            <a:r>
              <a:rPr lang="en-US" sz="1200" b="0" i="0" u="none" strike="noStrike" kern="1200" dirty="0" smtClean="0">
                <a:solidFill>
                  <a:schemeClr val="tx1"/>
                </a:solidFill>
                <a:effectLst/>
                <a:latin typeface="+mn-lt"/>
                <a:ea typeface="+mn-ea"/>
                <a:cs typeface="+mn-cs"/>
              </a:rPr>
              <a:t>PLC</a:t>
            </a:r>
            <a:r>
              <a:rPr lang="el-GR" sz="1200" b="0" i="0" u="none" strike="noStrike" kern="1200" dirty="0" smtClean="0">
                <a:solidFill>
                  <a:schemeClr val="tx1"/>
                </a:solidFill>
                <a:effectLst/>
                <a:latin typeface="+mn-lt"/>
                <a:ea typeface="+mn-ea"/>
                <a:cs typeface="+mn-cs"/>
              </a:rPr>
              <a:t>β), </a:t>
            </a:r>
            <a:r>
              <a:rPr lang="en-US" sz="1200" b="0" i="0" u="none" strike="noStrike" kern="1200" dirty="0" smtClean="0">
                <a:solidFill>
                  <a:schemeClr val="tx1"/>
                </a:solidFill>
                <a:effectLst/>
                <a:latin typeface="+mn-lt"/>
                <a:ea typeface="+mn-ea"/>
                <a:cs typeface="+mn-cs"/>
              </a:rPr>
              <a:t>leading to the formation of 1,4,5-triphosphate (IP3) and </a:t>
            </a:r>
            <a:r>
              <a:rPr lang="en-US" sz="1200" b="0" i="0" u="none" strike="noStrike" kern="1200" dirty="0" err="1" smtClean="0">
                <a:solidFill>
                  <a:schemeClr val="tx1"/>
                </a:solidFill>
                <a:effectLst/>
                <a:latin typeface="+mn-lt"/>
                <a:ea typeface="+mn-ea"/>
                <a:cs typeface="+mn-cs"/>
              </a:rPr>
              <a:t>diacylglycerol</a:t>
            </a:r>
            <a:r>
              <a:rPr lang="en-US" sz="1200" b="0" i="0" u="none" strike="noStrike" kern="1200" dirty="0" smtClean="0">
                <a:solidFill>
                  <a:schemeClr val="tx1"/>
                </a:solidFill>
                <a:effectLst/>
                <a:latin typeface="+mn-lt"/>
                <a:ea typeface="+mn-ea"/>
                <a:cs typeface="+mn-cs"/>
              </a:rPr>
              <a:t> (DG). IP3 induces the release of intracellular calcium from endoplasmic reticulum, and DG activates protein kinase C (PKC), which ultimately activates </a:t>
            </a:r>
            <a:r>
              <a:rPr lang="en-US" sz="1200" b="1" i="1" u="sng" strike="noStrike" kern="1200" dirty="0" smtClean="0">
                <a:solidFill>
                  <a:schemeClr val="tx1"/>
                </a:solidFill>
                <a:effectLst/>
                <a:latin typeface="+mn-lt"/>
                <a:ea typeface="+mn-ea"/>
                <a:cs typeface="+mn-cs"/>
              </a:rPr>
              <a:t>extracellular signal-regulated kinase (ERK). </a:t>
            </a:r>
            <a:r>
              <a:rPr lang="en-US" sz="1200" b="0" i="0" u="none" strike="noStrike" kern="1200" dirty="0" smtClean="0">
                <a:solidFill>
                  <a:schemeClr val="tx1"/>
                </a:solidFill>
                <a:effectLst/>
                <a:latin typeface="+mn-lt"/>
                <a:ea typeface="+mn-ea"/>
                <a:cs typeface="+mn-cs"/>
              </a:rPr>
              <a:t>P38 MAPK, c-Jun N-terminal kinase (JNK), and calcium-</a:t>
            </a:r>
            <a:r>
              <a:rPr lang="en-US" sz="1200" b="0" i="0" u="none" strike="noStrike" kern="1200" dirty="0" err="1" smtClean="0">
                <a:solidFill>
                  <a:schemeClr val="tx1"/>
                </a:solidFill>
                <a:effectLst/>
                <a:latin typeface="+mn-lt"/>
                <a:ea typeface="+mn-ea"/>
                <a:cs typeface="+mn-cs"/>
              </a:rPr>
              <a:t>calmodulin</a:t>
            </a:r>
            <a:r>
              <a:rPr lang="en-US" sz="1200" b="0" i="0" u="none" strike="noStrike" kern="1200" dirty="0" smtClean="0">
                <a:solidFill>
                  <a:schemeClr val="tx1"/>
                </a:solidFill>
                <a:effectLst/>
                <a:latin typeface="+mn-lt"/>
                <a:ea typeface="+mn-ea"/>
                <a:cs typeface="+mn-cs"/>
              </a:rPr>
              <a:t> kinase II (</a:t>
            </a:r>
            <a:r>
              <a:rPr lang="en-US" sz="1200" b="0" i="0" u="none" strike="noStrike" kern="1200" dirty="0" err="1" smtClean="0">
                <a:solidFill>
                  <a:schemeClr val="tx1"/>
                </a:solidFill>
                <a:effectLst/>
                <a:latin typeface="+mn-lt"/>
                <a:ea typeface="+mn-ea"/>
                <a:cs typeface="+mn-cs"/>
              </a:rPr>
              <a:t>CaMK</a:t>
            </a:r>
            <a:r>
              <a:rPr lang="en-US" sz="1200" b="0" i="0" u="none" strike="noStrike" kern="1200" dirty="0" smtClean="0">
                <a:solidFill>
                  <a:schemeClr val="tx1"/>
                </a:solidFill>
                <a:effectLst/>
                <a:latin typeface="+mn-lt"/>
                <a:ea typeface="+mn-ea"/>
                <a:cs typeface="+mn-cs"/>
              </a:rPr>
              <a:t> II) are also activated by </a:t>
            </a:r>
            <a:r>
              <a:rPr lang="en-US" sz="1200" b="0" i="0" u="none" strike="noStrike" kern="1200" dirty="0" err="1" smtClean="0">
                <a:solidFill>
                  <a:schemeClr val="tx1"/>
                </a:solidFill>
                <a:effectLst/>
                <a:latin typeface="+mn-lt"/>
                <a:ea typeface="+mn-ea"/>
                <a:cs typeface="+mn-cs"/>
              </a:rPr>
              <a:t>GnRH</a:t>
            </a:r>
            <a:r>
              <a:rPr lang="en-US" sz="1200" b="0" i="0" u="none" strike="noStrike" kern="1200" dirty="0" smtClean="0">
                <a:solidFill>
                  <a:schemeClr val="tx1"/>
                </a:solidFill>
                <a:effectLst/>
                <a:latin typeface="+mn-lt"/>
                <a:ea typeface="+mn-ea"/>
                <a:cs typeface="+mn-cs"/>
              </a:rPr>
              <a:t>. Not predominant, but </a:t>
            </a:r>
            <a:r>
              <a:rPr lang="en-US" sz="1200" b="0" i="0" u="none" strike="noStrike" kern="1200" dirty="0" err="1" smtClean="0">
                <a:solidFill>
                  <a:schemeClr val="tx1"/>
                </a:solidFill>
                <a:effectLst/>
                <a:latin typeface="+mn-lt"/>
                <a:ea typeface="+mn-ea"/>
                <a:cs typeface="+mn-cs"/>
              </a:rPr>
              <a:t>GnRH</a:t>
            </a:r>
            <a:r>
              <a:rPr lang="en-US" sz="1200" b="0" i="0" u="none" strike="noStrike" kern="1200" dirty="0" smtClean="0">
                <a:solidFill>
                  <a:schemeClr val="tx1"/>
                </a:solidFill>
                <a:effectLst/>
                <a:latin typeface="+mn-lt"/>
                <a:ea typeface="+mn-ea"/>
                <a:cs typeface="+mn-cs"/>
              </a:rPr>
              <a:t> also couples to </a:t>
            </a:r>
            <a:r>
              <a:rPr lang="en-US" sz="1200" b="0" i="0" u="none" strike="noStrike" kern="1200" dirty="0" err="1" smtClean="0">
                <a:solidFill>
                  <a:schemeClr val="tx1"/>
                </a:solidFill>
                <a:effectLst/>
                <a:latin typeface="+mn-lt"/>
                <a:ea typeface="+mn-ea"/>
                <a:cs typeface="+mn-cs"/>
              </a:rPr>
              <a:t>Gs</a:t>
            </a:r>
            <a:r>
              <a:rPr lang="en-US" sz="1200" b="0" i="0" u="none" strike="noStrike" kern="1200" dirty="0" smtClean="0">
                <a:solidFill>
                  <a:schemeClr val="tx1"/>
                </a:solidFill>
                <a:effectLst/>
                <a:latin typeface="+mn-lt"/>
                <a:ea typeface="+mn-ea"/>
                <a:cs typeface="+mn-cs"/>
              </a:rPr>
              <a:t> protein which are linked with </a:t>
            </a:r>
            <a:r>
              <a:rPr lang="en-US" sz="1200" b="0" i="0" u="none" strike="noStrike" kern="1200" dirty="0" err="1" smtClean="0">
                <a:solidFill>
                  <a:schemeClr val="tx1"/>
                </a:solidFill>
                <a:effectLst/>
                <a:latin typeface="+mn-lt"/>
                <a:ea typeface="+mn-ea"/>
                <a:cs typeface="+mn-cs"/>
              </a:rPr>
              <a:t>adenylate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cyclase</a:t>
            </a:r>
            <a:r>
              <a:rPr lang="en-US" sz="1200" b="0" i="0" u="none" strike="noStrike" kern="1200" dirty="0" smtClean="0">
                <a:solidFill>
                  <a:schemeClr val="tx1"/>
                </a:solidFill>
                <a:effectLst/>
                <a:latin typeface="+mn-lt"/>
                <a:ea typeface="+mn-ea"/>
                <a:cs typeface="+mn-cs"/>
              </a:rPr>
              <a:t> and induces rapid </a:t>
            </a:r>
            <a:r>
              <a:rPr lang="en-US" sz="1200" b="0" i="0" u="none" strike="noStrike" kern="1200" dirty="0" err="1" smtClean="0">
                <a:solidFill>
                  <a:schemeClr val="tx1"/>
                </a:solidFill>
                <a:effectLst/>
                <a:latin typeface="+mn-lt"/>
                <a:ea typeface="+mn-ea"/>
                <a:cs typeface="+mn-cs"/>
              </a:rPr>
              <a:t>cAMP</a:t>
            </a:r>
            <a:r>
              <a:rPr lang="en-US" sz="1200" b="0" i="0" u="none" strike="noStrike" kern="1200" dirty="0" smtClean="0">
                <a:solidFill>
                  <a:schemeClr val="tx1"/>
                </a:solidFill>
                <a:effectLst/>
                <a:latin typeface="+mn-lt"/>
                <a:ea typeface="+mn-ea"/>
                <a:cs typeface="+mn-cs"/>
              </a:rPr>
              <a:t> production, which ultimately activates protein kinase A (PKA). MAP kinase phosphatase 1/2 (MKP1/2) inactivates ERK by </a:t>
            </a:r>
            <a:r>
              <a:rPr lang="en-US" sz="1200" b="0" i="0" u="none" strike="noStrike" kern="1200" dirty="0" err="1" smtClean="0">
                <a:solidFill>
                  <a:schemeClr val="tx1"/>
                </a:solidFill>
                <a:effectLst/>
                <a:latin typeface="+mn-lt"/>
                <a:ea typeface="+mn-ea"/>
                <a:cs typeface="+mn-cs"/>
              </a:rPr>
              <a:t>dephosphorylation</a:t>
            </a:r>
            <a:r>
              <a:rPr lang="en-US" sz="1200" b="0" i="0" u="none" strike="noStrike" kern="1200" dirty="0" smtClean="0">
                <a:solidFill>
                  <a:schemeClr val="tx1"/>
                </a:solidFill>
                <a:effectLst/>
                <a:latin typeface="+mn-lt"/>
                <a:ea typeface="+mn-ea"/>
                <a:cs typeface="+mn-cs"/>
              </a:rPr>
              <a:t>.</a:t>
            </a:r>
            <a:endParaRPr lang="en-US" dirty="0" smtClean="0"/>
          </a:p>
          <a:p>
            <a:r>
              <a:rPr lang="en-US" dirty="0" smtClean="0"/>
              <a:t>https://www.researchgate.net/publication/221738700_Extracellular_Signal-Regulated_Kinase_ERK_Activation_and_Mitogen-Activated_Protein_Kinase_Phosphatase_1_Induction_by_Pulsatile_Gonadotropin-Releasing_Hormone_in_Pituitary_Gonadotrophs/figures?lo=1</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39</a:t>
            </a:fld>
            <a:endParaRPr lang="en-US"/>
          </a:p>
        </p:txBody>
      </p:sp>
    </p:spTree>
    <p:extLst>
      <p:ext uri="{BB962C8B-B14F-4D97-AF65-F5344CB8AC3E}">
        <p14:creationId xmlns:p14="http://schemas.microsoft.com/office/powerpoint/2010/main" val="1612656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At the onset of puberty, the hypothalamus causes the release of FSH and LH into the male system for the first time. FSH enters the testes and stimulates the </a:t>
            </a:r>
            <a:r>
              <a:rPr lang="en-US" sz="1200" b="1" i="0" u="none" strike="noStrike" kern="1200" dirty="0" err="1" smtClean="0">
                <a:solidFill>
                  <a:schemeClr val="tx1"/>
                </a:solidFill>
                <a:effectLst/>
                <a:latin typeface="+mn-lt"/>
                <a:ea typeface="+mn-ea"/>
                <a:cs typeface="+mn-cs"/>
              </a:rPr>
              <a:t>Sertoli</a:t>
            </a:r>
            <a:r>
              <a:rPr lang="en-US" sz="1200" b="1" i="0" u="none" strike="noStrike" kern="1200" dirty="0" smtClean="0">
                <a:solidFill>
                  <a:schemeClr val="tx1"/>
                </a:solidFill>
                <a:effectLst/>
                <a:latin typeface="+mn-lt"/>
                <a:ea typeface="+mn-ea"/>
                <a:cs typeface="+mn-cs"/>
              </a:rPr>
              <a:t> cells</a:t>
            </a:r>
            <a:r>
              <a:rPr lang="en-US" sz="1200" b="0" i="0" u="none" strike="noStrike" kern="1200" dirty="0" smtClean="0">
                <a:solidFill>
                  <a:schemeClr val="tx1"/>
                </a:solidFill>
                <a:effectLst/>
                <a:latin typeface="+mn-lt"/>
                <a:ea typeface="+mn-ea"/>
                <a:cs typeface="+mn-cs"/>
              </a:rPr>
              <a:t> to begin facilitating spermatogenesis using negative feedback, as illustrated in</a:t>
            </a:r>
          </a:p>
          <a:p>
            <a:r>
              <a:rPr lang="en-US" sz="1200" b="0" i="0" u="sng" strike="noStrike" kern="1200" dirty="0" smtClean="0">
                <a:solidFill>
                  <a:schemeClr val="tx1"/>
                </a:solidFill>
                <a:effectLst/>
                <a:latin typeface="+mn-lt"/>
                <a:ea typeface="+mn-ea"/>
                <a:cs typeface="+mn-cs"/>
                <a:hlinkClick r:id="rId3" tooltip="Figure 43.14. "/>
              </a:rPr>
              <a:t>Figure 24.14</a:t>
            </a:r>
            <a:r>
              <a:rPr lang="en-US" sz="1200" b="0" i="0" u="none" strike="noStrike" kern="1200" dirty="0" smtClean="0">
                <a:solidFill>
                  <a:schemeClr val="tx1"/>
                </a:solidFill>
                <a:effectLst/>
                <a:latin typeface="+mn-lt"/>
                <a:ea typeface="+mn-ea"/>
                <a:cs typeface="+mn-cs"/>
              </a:rPr>
              <a:t>. LH also enters the testes and stimulates the </a:t>
            </a:r>
            <a:r>
              <a:rPr lang="en-US" sz="1200" b="1" i="0" u="none" strike="noStrike" kern="1200" dirty="0" smtClean="0">
                <a:solidFill>
                  <a:schemeClr val="tx1"/>
                </a:solidFill>
                <a:effectLst/>
                <a:latin typeface="+mn-lt"/>
                <a:ea typeface="+mn-ea"/>
                <a:cs typeface="+mn-cs"/>
              </a:rPr>
              <a:t>interstitial cells of </a:t>
            </a:r>
            <a:r>
              <a:rPr lang="en-US" sz="1200" b="1" i="0" u="none" strike="noStrike" kern="1200" dirty="0" err="1" smtClean="0">
                <a:solidFill>
                  <a:schemeClr val="tx1"/>
                </a:solidFill>
                <a:effectLst/>
                <a:latin typeface="+mn-lt"/>
                <a:ea typeface="+mn-ea"/>
                <a:cs typeface="+mn-cs"/>
              </a:rPr>
              <a:t>Leydig</a:t>
            </a:r>
            <a:r>
              <a:rPr lang="en-US" sz="1200" b="0" i="0" u="none" strike="noStrike" kern="1200" dirty="0" smtClean="0">
                <a:solidFill>
                  <a:schemeClr val="tx1"/>
                </a:solidFill>
                <a:effectLst/>
                <a:latin typeface="+mn-lt"/>
                <a:ea typeface="+mn-ea"/>
                <a:cs typeface="+mn-cs"/>
              </a:rPr>
              <a:t> to make and release testosterone into the testes and the blood.</a:t>
            </a:r>
          </a:p>
          <a:p>
            <a:r>
              <a:rPr lang="en-US" sz="1200" b="1" i="0" u="none" strike="noStrike" kern="1200" dirty="0" smtClean="0">
                <a:solidFill>
                  <a:schemeClr val="tx1"/>
                </a:solidFill>
                <a:effectLst/>
                <a:latin typeface="+mn-lt"/>
                <a:ea typeface="+mn-ea"/>
                <a:cs typeface="+mn-cs"/>
              </a:rPr>
              <a:t>Testosterone</a:t>
            </a:r>
            <a:r>
              <a:rPr lang="en-US" sz="1200" b="0" i="0" u="none" strike="noStrike" kern="1200" dirty="0" smtClean="0">
                <a:solidFill>
                  <a:schemeClr val="tx1"/>
                </a:solidFill>
                <a:effectLst/>
                <a:latin typeface="+mn-lt"/>
                <a:ea typeface="+mn-ea"/>
                <a:cs typeface="+mn-cs"/>
              </a:rPr>
              <a:t>, the hormone responsible for the secondary sexual characteristics that develop in the male during adolescence, stimulates spermatogenesis. These secondary sex characteristics include a deepening of the voice, the growth of facial, axillary, and pubic hair, and the beginnings of the sex drive</a:t>
            </a:r>
          </a:p>
          <a:p>
            <a:r>
              <a:rPr lang="en-US" sz="1200" b="0" i="0" u="none" strike="noStrike" kern="1200" dirty="0" smtClean="0">
                <a:solidFill>
                  <a:schemeClr val="tx1"/>
                </a:solidFill>
                <a:effectLst/>
                <a:latin typeface="+mn-lt"/>
                <a:ea typeface="+mn-ea"/>
                <a:cs typeface="+mn-cs"/>
              </a:rPr>
              <a:t>A negative feedback system occurs in the male with rising levels of testosterone acting on the hypothalamus and anterior pituitary to inhibit the release of </a:t>
            </a:r>
            <a:r>
              <a:rPr lang="en-US" sz="1200" b="0" i="0" u="none" strike="noStrike" kern="1200" dirty="0" err="1" smtClean="0">
                <a:solidFill>
                  <a:schemeClr val="tx1"/>
                </a:solidFill>
                <a:effectLst/>
                <a:latin typeface="+mn-lt"/>
                <a:ea typeface="+mn-ea"/>
                <a:cs typeface="+mn-cs"/>
              </a:rPr>
              <a:t>GnRH</a:t>
            </a:r>
            <a:r>
              <a:rPr lang="en-US" sz="1200" b="0" i="0" u="none" strike="noStrike" kern="1200" dirty="0" smtClean="0">
                <a:solidFill>
                  <a:schemeClr val="tx1"/>
                </a:solidFill>
                <a:effectLst/>
                <a:latin typeface="+mn-lt"/>
                <a:ea typeface="+mn-ea"/>
                <a:cs typeface="+mn-cs"/>
              </a:rPr>
              <a:t>, FSH, and LH. The </a:t>
            </a:r>
            <a:r>
              <a:rPr lang="en-US" sz="1200" b="0" i="0" u="none" strike="noStrike" kern="1200" dirty="0" err="1" smtClean="0">
                <a:solidFill>
                  <a:schemeClr val="tx1"/>
                </a:solidFill>
                <a:effectLst/>
                <a:latin typeface="+mn-lt"/>
                <a:ea typeface="+mn-ea"/>
                <a:cs typeface="+mn-cs"/>
              </a:rPr>
              <a:t>Sertoli</a:t>
            </a:r>
            <a:r>
              <a:rPr lang="en-US" sz="1200" b="0" i="0" u="none" strike="noStrike" kern="1200" dirty="0" smtClean="0">
                <a:solidFill>
                  <a:schemeClr val="tx1"/>
                </a:solidFill>
                <a:effectLst/>
                <a:latin typeface="+mn-lt"/>
                <a:ea typeface="+mn-ea"/>
                <a:cs typeface="+mn-cs"/>
              </a:rPr>
              <a:t> cells produce the hormone </a:t>
            </a:r>
            <a:r>
              <a:rPr lang="en-US" sz="1200" b="1" i="0" u="none" strike="noStrike" kern="1200" dirty="0" err="1" smtClean="0">
                <a:solidFill>
                  <a:schemeClr val="tx1"/>
                </a:solidFill>
                <a:effectLst/>
                <a:latin typeface="+mn-lt"/>
                <a:ea typeface="+mn-ea"/>
                <a:cs typeface="+mn-cs"/>
              </a:rPr>
              <a:t>inhibin</a:t>
            </a:r>
            <a:r>
              <a:rPr lang="en-US" sz="1200" b="0" i="0" u="none" strike="noStrike" kern="1200" dirty="0" smtClean="0">
                <a:solidFill>
                  <a:schemeClr val="tx1"/>
                </a:solidFill>
                <a:effectLst/>
                <a:latin typeface="+mn-lt"/>
                <a:ea typeface="+mn-ea"/>
                <a:cs typeface="+mn-cs"/>
              </a:rPr>
              <a:t>, which is released into the blood when the sperm count is too high. This inhibits the release of </a:t>
            </a:r>
            <a:r>
              <a:rPr lang="en-US" sz="1200" b="0" i="0" u="none" strike="noStrike" kern="1200" dirty="0" err="1" smtClean="0">
                <a:solidFill>
                  <a:schemeClr val="tx1"/>
                </a:solidFill>
                <a:effectLst/>
                <a:latin typeface="+mn-lt"/>
                <a:ea typeface="+mn-ea"/>
                <a:cs typeface="+mn-cs"/>
              </a:rPr>
              <a:t>GnRH</a:t>
            </a:r>
            <a:r>
              <a:rPr lang="en-US" sz="1200" b="0" i="0" u="none" strike="noStrike" kern="1200" dirty="0" smtClean="0">
                <a:solidFill>
                  <a:schemeClr val="tx1"/>
                </a:solidFill>
                <a:effectLst/>
                <a:latin typeface="+mn-lt"/>
                <a:ea typeface="+mn-ea"/>
                <a:cs typeface="+mn-cs"/>
              </a:rPr>
              <a:t> and FSH, which will cause spermatogenesis to slow down. If the sperm count reaches 20 million/ml, the </a:t>
            </a:r>
            <a:r>
              <a:rPr lang="en-US" sz="1200" b="0" i="0" u="none" strike="noStrike" kern="1200" dirty="0" err="1" smtClean="0">
                <a:solidFill>
                  <a:schemeClr val="tx1"/>
                </a:solidFill>
                <a:effectLst/>
                <a:latin typeface="+mn-lt"/>
                <a:ea typeface="+mn-ea"/>
                <a:cs typeface="+mn-cs"/>
              </a:rPr>
              <a:t>Sertoli</a:t>
            </a:r>
            <a:r>
              <a:rPr lang="en-US" sz="1200" b="0" i="0" u="none" strike="noStrike" kern="1200" dirty="0" smtClean="0">
                <a:solidFill>
                  <a:schemeClr val="tx1"/>
                </a:solidFill>
                <a:effectLst/>
                <a:latin typeface="+mn-lt"/>
                <a:ea typeface="+mn-ea"/>
                <a:cs typeface="+mn-cs"/>
              </a:rPr>
              <a:t> cells cease the release of </a:t>
            </a:r>
            <a:r>
              <a:rPr lang="en-US" sz="1200" b="0" i="0" u="none" strike="noStrike" kern="1200" dirty="0" err="1" smtClean="0">
                <a:solidFill>
                  <a:schemeClr val="tx1"/>
                </a:solidFill>
                <a:effectLst/>
                <a:latin typeface="+mn-lt"/>
                <a:ea typeface="+mn-ea"/>
                <a:cs typeface="+mn-cs"/>
              </a:rPr>
              <a:t>inhibin</a:t>
            </a:r>
            <a:r>
              <a:rPr lang="en-US" sz="1200" b="0" i="0" u="none" strike="noStrike" kern="1200" dirty="0" smtClean="0">
                <a:solidFill>
                  <a:schemeClr val="tx1"/>
                </a:solidFill>
                <a:effectLst/>
                <a:latin typeface="+mn-lt"/>
                <a:ea typeface="+mn-ea"/>
                <a:cs typeface="+mn-cs"/>
              </a:rPr>
              <a:t>, and the sperm count increases.</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40</a:t>
            </a:fld>
            <a:endParaRPr lang="en-US"/>
          </a:p>
        </p:txBody>
      </p:sp>
    </p:spTree>
    <p:extLst>
      <p:ext uri="{BB962C8B-B14F-4D97-AF65-F5344CB8AC3E}">
        <p14:creationId xmlns:p14="http://schemas.microsoft.com/office/powerpoint/2010/main" val="934499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 As with the male, the anterior pituitary hormones cause the release of the hormones FSH and LH. In addition, estrogens and progesterone are released from the developing follicles. </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41</a:t>
            </a:fld>
            <a:endParaRPr lang="en-US"/>
          </a:p>
        </p:txBody>
      </p:sp>
    </p:spTree>
    <p:extLst>
      <p:ext uri="{BB962C8B-B14F-4D97-AF65-F5344CB8AC3E}">
        <p14:creationId xmlns:p14="http://schemas.microsoft.com/office/powerpoint/2010/main" val="3575383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42</a:t>
            </a:fld>
            <a:endParaRPr lang="en-US"/>
          </a:p>
        </p:txBody>
      </p:sp>
    </p:spTree>
    <p:extLst>
      <p:ext uri="{BB962C8B-B14F-4D97-AF65-F5344CB8AC3E}">
        <p14:creationId xmlns:p14="http://schemas.microsoft.com/office/powerpoint/2010/main" val="2988449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first half of the ovarian cycle is the follicular phase shown in </a:t>
            </a:r>
            <a:r>
              <a:rPr lang="en-US" sz="1200" b="0" i="0" u="sng" kern="1200" dirty="0" smtClean="0">
                <a:solidFill>
                  <a:schemeClr val="tx1"/>
                </a:solidFill>
                <a:effectLst/>
                <a:latin typeface="+mn-lt"/>
                <a:ea typeface="+mn-ea"/>
                <a:cs typeface="+mn-cs"/>
                <a:hlinkClick r:id="rId3" tooltip="Figure 43.15. "/>
              </a:rPr>
              <a:t>Figure 24.15</a:t>
            </a:r>
            <a:r>
              <a:rPr lang="en-US" sz="1200" b="0" i="0" u="none" strike="noStrike" kern="1200" dirty="0" smtClean="0">
                <a:solidFill>
                  <a:schemeClr val="tx1"/>
                </a:solidFill>
                <a:effectLst/>
                <a:latin typeface="+mn-lt"/>
                <a:ea typeface="+mn-ea"/>
                <a:cs typeface="+mn-cs"/>
              </a:rPr>
              <a:t>. Slowly rising levels of FSH and LH cause the growth of follicles on the surface of the ovary. This process prepares the egg for ovulation. As the follicles grow, they begin releasing estrogens and a low level of progesterone. Progesterone maintains the endometrium to help ensure pregnancy. After about five days, estrogen levels rise and the menstrual cycle enters the proliferative phase. The endometrium begins to regrow, replacing the blood vessels and glands that deteriorated during the end of the last cycle.</a:t>
            </a:r>
          </a:p>
          <a:p>
            <a:r>
              <a:rPr lang="en-US" sz="1200" b="0" i="0" u="none" strike="noStrike" kern="1200" dirty="0" smtClean="0">
                <a:solidFill>
                  <a:schemeClr val="tx1"/>
                </a:solidFill>
                <a:effectLst/>
                <a:latin typeface="+mn-lt"/>
                <a:ea typeface="+mn-ea"/>
                <a:cs typeface="+mn-cs"/>
              </a:rPr>
              <a:t>Just prior to the middle of the cycle (approximately day 14), the high level of estrogen causes FSH and especially LH to rise rapidly, then fall. The spike in LH causes </a:t>
            </a:r>
            <a:r>
              <a:rPr lang="en-US" sz="1200" b="1" i="0" u="none" strike="noStrike" kern="1200" dirty="0" smtClean="0">
                <a:solidFill>
                  <a:schemeClr val="tx1"/>
                </a:solidFill>
                <a:effectLst/>
                <a:latin typeface="+mn-lt"/>
                <a:ea typeface="+mn-ea"/>
                <a:cs typeface="+mn-cs"/>
              </a:rPr>
              <a:t>ovulation</a:t>
            </a:r>
            <a:r>
              <a:rPr lang="en-US" sz="1200" b="0" i="0" u="none" strike="noStrike" kern="1200" dirty="0" smtClean="0">
                <a:solidFill>
                  <a:schemeClr val="tx1"/>
                </a:solidFill>
                <a:effectLst/>
                <a:latin typeface="+mn-lt"/>
                <a:ea typeface="+mn-ea"/>
                <a:cs typeface="+mn-cs"/>
              </a:rPr>
              <a:t>: the most mature follicle, like that shown in </a:t>
            </a:r>
            <a:r>
              <a:rPr lang="en-US" sz="1200" b="0" i="0" u="sng" kern="1200" dirty="0" smtClean="0">
                <a:solidFill>
                  <a:schemeClr val="tx1"/>
                </a:solidFill>
                <a:effectLst/>
                <a:latin typeface="+mn-lt"/>
                <a:ea typeface="+mn-ea"/>
                <a:cs typeface="+mn-cs"/>
                <a:hlinkClick r:id="rId4" tooltip="Figure 43.16. "/>
              </a:rPr>
              <a:t>Figure 24.16</a:t>
            </a:r>
            <a:r>
              <a:rPr lang="en-US" sz="1200" b="0" i="0" u="none" strike="noStrike" kern="1200" dirty="0" smtClean="0">
                <a:solidFill>
                  <a:schemeClr val="tx1"/>
                </a:solidFill>
                <a:effectLst/>
                <a:latin typeface="+mn-lt"/>
                <a:ea typeface="+mn-ea"/>
                <a:cs typeface="+mn-cs"/>
              </a:rPr>
              <a:t>, ruptures and releases its egg. The follicles that did not rupture degenerate and their eggs are lost. The level of estrogen decreases when the extra follicles degenerate.</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43</a:t>
            </a:fld>
            <a:endParaRPr lang="en-US"/>
          </a:p>
        </p:txBody>
      </p:sp>
    </p:spTree>
    <p:extLst>
      <p:ext uri="{BB962C8B-B14F-4D97-AF65-F5344CB8AC3E}">
        <p14:creationId xmlns:p14="http://schemas.microsoft.com/office/powerpoint/2010/main" val="2425542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Following ovulation, the ovarian cycle enters its luteal phase, illustrated in </a:t>
            </a:r>
            <a:r>
              <a:rPr lang="en-US" sz="1200" b="0" i="0" u="sng" strike="noStrike" kern="1200" dirty="0" smtClean="0">
                <a:solidFill>
                  <a:schemeClr val="tx1"/>
                </a:solidFill>
                <a:effectLst/>
                <a:latin typeface="+mn-lt"/>
                <a:ea typeface="+mn-ea"/>
                <a:cs typeface="+mn-cs"/>
                <a:hlinkClick r:id="rId3" tooltip="Figure 43.15. "/>
              </a:rPr>
              <a:t>Figure 24.15</a:t>
            </a:r>
            <a:r>
              <a:rPr lang="en-US" sz="1200" b="0" i="0" u="none" strike="noStrike" kern="1200" dirty="0" smtClean="0">
                <a:solidFill>
                  <a:schemeClr val="tx1"/>
                </a:solidFill>
                <a:effectLst/>
                <a:latin typeface="+mn-lt"/>
                <a:ea typeface="+mn-ea"/>
                <a:cs typeface="+mn-cs"/>
              </a:rPr>
              <a:t> and the menstrual cycle enters its secretory phase, both of which run from about day 15 to 28. The luteal and secretory phases refer to changes in the ruptured follicle. The cells in the follicle undergo physical changes and produce a structure called a corpus </a:t>
            </a:r>
            <a:r>
              <a:rPr lang="en-US" sz="1200" b="0" i="0" u="none" strike="noStrike" kern="1200" dirty="0" err="1" smtClean="0">
                <a:solidFill>
                  <a:schemeClr val="tx1"/>
                </a:solidFill>
                <a:effectLst/>
                <a:latin typeface="+mn-lt"/>
                <a:ea typeface="+mn-ea"/>
                <a:cs typeface="+mn-cs"/>
              </a:rPr>
              <a:t>luteum</a:t>
            </a:r>
            <a:r>
              <a:rPr lang="en-US" sz="1200" b="0" i="0" u="none" strike="noStrike" kern="1200" dirty="0" smtClean="0">
                <a:solidFill>
                  <a:schemeClr val="tx1"/>
                </a:solidFill>
                <a:effectLst/>
                <a:latin typeface="+mn-lt"/>
                <a:ea typeface="+mn-ea"/>
                <a:cs typeface="+mn-cs"/>
              </a:rPr>
              <a:t>. The corpus </a:t>
            </a:r>
            <a:r>
              <a:rPr lang="en-US" sz="1200" b="0" i="0" u="none" strike="noStrike" kern="1200" dirty="0" err="1" smtClean="0">
                <a:solidFill>
                  <a:schemeClr val="tx1"/>
                </a:solidFill>
                <a:effectLst/>
                <a:latin typeface="+mn-lt"/>
                <a:ea typeface="+mn-ea"/>
                <a:cs typeface="+mn-cs"/>
              </a:rPr>
              <a:t>luteum</a:t>
            </a:r>
            <a:r>
              <a:rPr lang="en-US" sz="1200" b="0" i="0" u="none" strike="noStrike" kern="1200" dirty="0" smtClean="0">
                <a:solidFill>
                  <a:schemeClr val="tx1"/>
                </a:solidFill>
                <a:effectLst/>
                <a:latin typeface="+mn-lt"/>
                <a:ea typeface="+mn-ea"/>
                <a:cs typeface="+mn-cs"/>
              </a:rPr>
              <a:t> produces estrogen and progesterone. The progesterone facilitates the regrowth of the uterine lining and inhibits the release of further FSH and LH. The uterus is being prepared to accept a fertilized egg, should it occur during this cycle. The inhibition of FSH and LH prevents any further eggs and follicles from developing, while the progesterone is elevated. The level of estrogen produced by the corpus </a:t>
            </a:r>
            <a:r>
              <a:rPr lang="en-US" sz="1200" b="0" i="0" u="none" strike="noStrike" kern="1200" dirty="0" err="1" smtClean="0">
                <a:solidFill>
                  <a:schemeClr val="tx1"/>
                </a:solidFill>
                <a:effectLst/>
                <a:latin typeface="+mn-lt"/>
                <a:ea typeface="+mn-ea"/>
                <a:cs typeface="+mn-cs"/>
              </a:rPr>
              <a:t>luteum</a:t>
            </a:r>
            <a:r>
              <a:rPr lang="en-US" sz="1200" b="0" i="0" u="none" strike="noStrike" kern="1200" dirty="0" smtClean="0">
                <a:solidFill>
                  <a:schemeClr val="tx1"/>
                </a:solidFill>
                <a:effectLst/>
                <a:latin typeface="+mn-lt"/>
                <a:ea typeface="+mn-ea"/>
                <a:cs typeface="+mn-cs"/>
              </a:rPr>
              <a:t> increases to a steady level for the next few days.</a:t>
            </a:r>
          </a:p>
          <a:p>
            <a:r>
              <a:rPr lang="en-US" sz="1200" b="0" i="0" u="none" strike="noStrike" kern="1200" dirty="0" smtClean="0">
                <a:solidFill>
                  <a:schemeClr val="tx1"/>
                </a:solidFill>
                <a:effectLst/>
                <a:latin typeface="+mn-lt"/>
                <a:ea typeface="+mn-ea"/>
                <a:cs typeface="+mn-cs"/>
              </a:rPr>
              <a:t>If no fertilized egg is implanted into the uterus, the corpus </a:t>
            </a:r>
            <a:r>
              <a:rPr lang="en-US" sz="1200" b="0" i="0" u="none" strike="noStrike" kern="1200" dirty="0" err="1" smtClean="0">
                <a:solidFill>
                  <a:schemeClr val="tx1"/>
                </a:solidFill>
                <a:effectLst/>
                <a:latin typeface="+mn-lt"/>
                <a:ea typeface="+mn-ea"/>
                <a:cs typeface="+mn-cs"/>
              </a:rPr>
              <a:t>luteum</a:t>
            </a:r>
            <a:r>
              <a:rPr lang="en-US" sz="1200" b="0" i="0" u="none" strike="noStrike" kern="1200" dirty="0" smtClean="0">
                <a:solidFill>
                  <a:schemeClr val="tx1"/>
                </a:solidFill>
                <a:effectLst/>
                <a:latin typeface="+mn-lt"/>
                <a:ea typeface="+mn-ea"/>
                <a:cs typeface="+mn-cs"/>
              </a:rPr>
              <a:t> degenerates and the levels of estrogen and progesterone decrease. The endometrium begins to degenerate as the progesterone levels drop, initiating the next menstrual cycle. The decrease in progesterone also allows the hypothalamus to send </a:t>
            </a:r>
            <a:r>
              <a:rPr lang="en-US" sz="1200" b="0" i="0" u="none" strike="noStrike" kern="1200" dirty="0" err="1" smtClean="0">
                <a:solidFill>
                  <a:schemeClr val="tx1"/>
                </a:solidFill>
                <a:effectLst/>
                <a:latin typeface="+mn-lt"/>
                <a:ea typeface="+mn-ea"/>
                <a:cs typeface="+mn-cs"/>
              </a:rPr>
              <a:t>GnRH</a:t>
            </a:r>
            <a:r>
              <a:rPr lang="en-US" sz="1200" b="0" i="0" u="none" strike="noStrike" kern="1200" dirty="0" smtClean="0">
                <a:solidFill>
                  <a:schemeClr val="tx1"/>
                </a:solidFill>
                <a:effectLst/>
                <a:latin typeface="+mn-lt"/>
                <a:ea typeface="+mn-ea"/>
                <a:cs typeface="+mn-cs"/>
              </a:rPr>
              <a:t> to the anterior pituitary, releasing FSH and LH and starting the cycles again. </a:t>
            </a:r>
            <a:r>
              <a:rPr lang="en-US" sz="1200" b="0" i="0" u="sng" strike="noStrike" kern="1200" dirty="0" smtClean="0">
                <a:solidFill>
                  <a:schemeClr val="tx1"/>
                </a:solidFill>
                <a:effectLst/>
                <a:latin typeface="+mn-lt"/>
                <a:ea typeface="+mn-ea"/>
                <a:cs typeface="+mn-cs"/>
                <a:hlinkClick r:id="rId4" tooltip="Figure 43.17. "/>
              </a:rPr>
              <a:t>Figure 24.17</a:t>
            </a:r>
            <a:r>
              <a:rPr lang="en-US" sz="1200" b="0" i="0" u="none" strike="noStrike" kern="1200" dirty="0" smtClean="0">
                <a:solidFill>
                  <a:schemeClr val="tx1"/>
                </a:solidFill>
                <a:effectLst/>
                <a:latin typeface="+mn-lt"/>
                <a:ea typeface="+mn-ea"/>
                <a:cs typeface="+mn-cs"/>
              </a:rPr>
              <a:t> visually compares the ovarian and uterine cycles as well as the commensurate hormone levels.</a:t>
            </a: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44</a:t>
            </a:fld>
            <a:endParaRPr lang="en-US"/>
          </a:p>
        </p:txBody>
      </p:sp>
    </p:spTree>
    <p:extLst>
      <p:ext uri="{BB962C8B-B14F-4D97-AF65-F5344CB8AC3E}">
        <p14:creationId xmlns:p14="http://schemas.microsoft.com/office/powerpoint/2010/main" val="1940032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LH binding (A) has a greater impact (thicker arrow) on AKT and extracellular signal-regulated protein kinase (ERK1/2) phosphorylation</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45</a:t>
            </a:fld>
            <a:endParaRPr lang="en-US"/>
          </a:p>
        </p:txBody>
      </p:sp>
    </p:spTree>
    <p:extLst>
      <p:ext uri="{BB962C8B-B14F-4D97-AF65-F5344CB8AC3E}">
        <p14:creationId xmlns:p14="http://schemas.microsoft.com/office/powerpoint/2010/main" val="3097308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FSH signaling. Activation of FSHR by FSH leads to increase in intracellular </a:t>
            </a:r>
            <a:r>
              <a:rPr lang="en-US" sz="1200" b="0" i="0" u="none" strike="noStrike" kern="1200" dirty="0" err="1" smtClean="0">
                <a:solidFill>
                  <a:schemeClr val="tx1"/>
                </a:solidFill>
                <a:effectLst/>
                <a:latin typeface="+mn-lt"/>
                <a:ea typeface="+mn-ea"/>
                <a:cs typeface="+mn-cs"/>
              </a:rPr>
              <a:t>cAMP</a:t>
            </a:r>
            <a:r>
              <a:rPr lang="en-US" sz="1200" b="0" i="0" u="none" strike="noStrike" kern="1200" dirty="0" smtClean="0">
                <a:solidFill>
                  <a:schemeClr val="tx1"/>
                </a:solidFill>
                <a:effectLst/>
                <a:latin typeface="+mn-lt"/>
                <a:ea typeface="+mn-ea"/>
                <a:cs typeface="+mn-cs"/>
              </a:rPr>
              <a:t> through </a:t>
            </a:r>
            <a:r>
              <a:rPr lang="en-US" sz="1200" b="0" i="0" u="none" strike="noStrike" kern="1200" dirty="0" err="1" smtClean="0">
                <a:solidFill>
                  <a:schemeClr val="tx1"/>
                </a:solidFill>
                <a:effectLst/>
                <a:latin typeface="+mn-lt"/>
                <a:ea typeface="+mn-ea"/>
                <a:cs typeface="+mn-cs"/>
              </a:rPr>
              <a:t>Gs-adenylate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cyclase</a:t>
            </a:r>
            <a:r>
              <a:rPr lang="en-US" sz="1200" b="0" i="0" u="none" strike="noStrike" kern="1200" dirty="0" smtClean="0">
                <a:solidFill>
                  <a:schemeClr val="tx1"/>
                </a:solidFill>
                <a:effectLst/>
                <a:latin typeface="+mn-lt"/>
                <a:ea typeface="+mn-ea"/>
                <a:cs typeface="+mn-cs"/>
              </a:rPr>
              <a:t>. Increased </a:t>
            </a:r>
            <a:r>
              <a:rPr lang="en-US" sz="1200" b="0" i="0" u="none" strike="noStrike" kern="1200" dirty="0" err="1" smtClean="0">
                <a:solidFill>
                  <a:schemeClr val="tx1"/>
                </a:solidFill>
                <a:effectLst/>
                <a:latin typeface="+mn-lt"/>
                <a:ea typeface="+mn-ea"/>
                <a:cs typeface="+mn-cs"/>
              </a:rPr>
              <a:t>cAMP</a:t>
            </a:r>
            <a:r>
              <a:rPr lang="en-US" sz="1200" b="0" i="0" u="none" strike="noStrike" kern="1200" dirty="0" smtClean="0">
                <a:solidFill>
                  <a:schemeClr val="tx1"/>
                </a:solidFill>
                <a:effectLst/>
                <a:latin typeface="+mn-lt"/>
                <a:ea typeface="+mn-ea"/>
                <a:cs typeface="+mn-cs"/>
              </a:rPr>
              <a:t> leads to PKA activation, which regulate expression of several genes through phosphorylation of transcription factors like CREBP. FSH also causes increase in </a:t>
            </a:r>
            <a:r>
              <a:rPr lang="en-US" sz="1200" b="0" i="0" u="none" strike="noStrike" kern="1200" dirty="0" err="1" smtClean="0">
                <a:solidFill>
                  <a:schemeClr val="tx1"/>
                </a:solidFill>
                <a:effectLst/>
                <a:latin typeface="+mn-lt"/>
                <a:ea typeface="+mn-ea"/>
                <a:cs typeface="+mn-cs"/>
              </a:rPr>
              <a:t>Ca</a:t>
            </a:r>
            <a:r>
              <a:rPr lang="en-US" sz="1200" b="0" i="0" u="none" strike="noStrike" kern="1200" dirty="0" smtClean="0">
                <a:solidFill>
                  <a:schemeClr val="tx1"/>
                </a:solidFill>
                <a:effectLst/>
                <a:latin typeface="+mn-lt"/>
                <a:ea typeface="+mn-ea"/>
                <a:cs typeface="+mn-cs"/>
              </a:rPr>
              <a:t> 2+ by depolarization of </a:t>
            </a:r>
            <a:r>
              <a:rPr lang="en-US" sz="1200" b="0" i="0" u="none" strike="noStrike" kern="1200" dirty="0" err="1" smtClean="0">
                <a:solidFill>
                  <a:schemeClr val="tx1"/>
                </a:solidFill>
                <a:effectLst/>
                <a:latin typeface="+mn-lt"/>
                <a:ea typeface="+mn-ea"/>
                <a:cs typeface="+mn-cs"/>
              </a:rPr>
              <a:t>Ca</a:t>
            </a:r>
            <a:r>
              <a:rPr lang="en-US" sz="1200" b="0" i="0" u="none" strike="noStrike" kern="1200" dirty="0" smtClean="0">
                <a:solidFill>
                  <a:schemeClr val="tx1"/>
                </a:solidFill>
                <a:effectLst/>
                <a:latin typeface="+mn-lt"/>
                <a:ea typeface="+mn-ea"/>
                <a:cs typeface="+mn-cs"/>
              </a:rPr>
              <a:t> channels. Increased </a:t>
            </a:r>
            <a:r>
              <a:rPr lang="en-US" sz="1200" b="0" i="0" u="none" strike="noStrike" kern="1200" dirty="0" err="1" smtClean="0">
                <a:solidFill>
                  <a:schemeClr val="tx1"/>
                </a:solidFill>
                <a:effectLst/>
                <a:latin typeface="+mn-lt"/>
                <a:ea typeface="+mn-ea"/>
                <a:cs typeface="+mn-cs"/>
              </a:rPr>
              <a:t>Ca</a:t>
            </a:r>
            <a:r>
              <a:rPr lang="en-US" sz="1200" b="0" i="0" u="none" strike="noStrike" kern="1200" dirty="0" smtClean="0">
                <a:solidFill>
                  <a:schemeClr val="tx1"/>
                </a:solidFill>
                <a:effectLst/>
                <a:latin typeface="+mn-lt"/>
                <a:ea typeface="+mn-ea"/>
                <a:cs typeface="+mn-cs"/>
              </a:rPr>
              <a:t> 2+ can </a:t>
            </a:r>
            <a:r>
              <a:rPr lang="en-US" sz="1200" b="0" i="0" u="none" strike="noStrike" kern="1200" dirty="0" err="1" smtClean="0">
                <a:solidFill>
                  <a:schemeClr val="tx1"/>
                </a:solidFill>
                <a:effectLst/>
                <a:latin typeface="+mn-lt"/>
                <a:ea typeface="+mn-ea"/>
                <a:cs typeface="+mn-cs"/>
              </a:rPr>
              <a:t>upregulate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calmodulin</a:t>
            </a:r>
            <a:r>
              <a:rPr lang="en-US" sz="1200" b="0" i="0" u="none" strike="noStrike" kern="1200" dirty="0" smtClean="0">
                <a:solidFill>
                  <a:schemeClr val="tx1"/>
                </a:solidFill>
                <a:effectLst/>
                <a:latin typeface="+mn-lt"/>
                <a:ea typeface="+mn-ea"/>
                <a:cs typeface="+mn-cs"/>
              </a:rPr>
              <a:t> kinase leading to modulation of downstream effectors. In addition to </a:t>
            </a:r>
            <a:r>
              <a:rPr lang="en-US" sz="1200" b="0" i="0" u="none" strike="noStrike" kern="1200" dirty="0" err="1" smtClean="0">
                <a:solidFill>
                  <a:schemeClr val="tx1"/>
                </a:solidFill>
                <a:effectLst/>
                <a:latin typeface="+mn-lt"/>
                <a:ea typeface="+mn-ea"/>
                <a:cs typeface="+mn-cs"/>
              </a:rPr>
              <a:t>cAMP</a:t>
            </a:r>
            <a:r>
              <a:rPr lang="en-US" sz="1200" b="0" i="0" u="none" strike="noStrike" kern="1200" dirty="0" smtClean="0">
                <a:solidFill>
                  <a:schemeClr val="tx1"/>
                </a:solidFill>
                <a:effectLst/>
                <a:latin typeface="+mn-lt"/>
                <a:ea typeface="+mn-ea"/>
                <a:cs typeface="+mn-cs"/>
              </a:rPr>
              <a:t>, FSH has also been shown to </a:t>
            </a:r>
            <a:r>
              <a:rPr lang="en-US" sz="1200" b="1" i="0" u="sng" strike="noStrike" kern="1200" dirty="0" smtClean="0">
                <a:solidFill>
                  <a:schemeClr val="tx1"/>
                </a:solidFill>
                <a:effectLst/>
                <a:latin typeface="+mn-lt"/>
                <a:ea typeface="+mn-ea"/>
                <a:cs typeface="+mn-cs"/>
              </a:rPr>
              <a:t>modulate PLA, </a:t>
            </a:r>
            <a:r>
              <a:rPr lang="en-US" sz="1200" b="1" i="0" u="sng" strike="noStrike" kern="1200" dirty="0" err="1" smtClean="0">
                <a:solidFill>
                  <a:schemeClr val="tx1"/>
                </a:solidFill>
                <a:effectLst/>
                <a:latin typeface="+mn-lt"/>
                <a:ea typeface="+mn-ea"/>
                <a:cs typeface="+mn-cs"/>
              </a:rPr>
              <a:t>Erk</a:t>
            </a:r>
            <a:r>
              <a:rPr lang="en-US" sz="1200" b="1" i="0" u="sng" strike="noStrike" kern="1200" dirty="0" smtClean="0">
                <a:solidFill>
                  <a:schemeClr val="tx1"/>
                </a:solidFill>
                <a:effectLst/>
                <a:latin typeface="+mn-lt"/>
                <a:ea typeface="+mn-ea"/>
                <a:cs typeface="+mn-cs"/>
              </a:rPr>
              <a:t>, p38 MAPK, and PI3Kinase pathways. </a:t>
            </a:r>
            <a:r>
              <a:rPr lang="en-US" sz="1200" b="0" i="0" u="none" strike="noStrike" kern="1200" dirty="0" smtClean="0">
                <a:solidFill>
                  <a:schemeClr val="tx1"/>
                </a:solidFill>
                <a:effectLst/>
                <a:latin typeface="+mn-lt"/>
                <a:ea typeface="+mn-ea"/>
                <a:cs typeface="+mn-cs"/>
              </a:rPr>
              <a:t>Activated FSHR is phosphorylated by BARK, which in turn recruits β-</a:t>
            </a:r>
            <a:r>
              <a:rPr lang="en-US" sz="1200" b="0" i="0" u="none" strike="noStrike" kern="1200" dirty="0" err="1" smtClean="0">
                <a:solidFill>
                  <a:schemeClr val="tx1"/>
                </a:solidFill>
                <a:effectLst/>
                <a:latin typeface="+mn-lt"/>
                <a:ea typeface="+mn-ea"/>
                <a:cs typeface="+mn-cs"/>
              </a:rPr>
              <a:t>arrestin</a:t>
            </a:r>
            <a:r>
              <a:rPr lang="en-US" sz="1200" b="0" i="0" u="none" strike="noStrike" kern="1200" dirty="0" smtClean="0">
                <a:solidFill>
                  <a:schemeClr val="tx1"/>
                </a:solidFill>
                <a:effectLst/>
                <a:latin typeface="+mn-lt"/>
                <a:ea typeface="+mn-ea"/>
                <a:cs typeface="+mn-cs"/>
              </a:rPr>
              <a:t> to the receptor and lead to down regulation of FSHR, in addition, β-</a:t>
            </a:r>
            <a:r>
              <a:rPr lang="en-US" sz="1200" b="0" i="0" u="none" strike="noStrike" kern="1200" dirty="0" err="1" smtClean="0">
                <a:solidFill>
                  <a:schemeClr val="tx1"/>
                </a:solidFill>
                <a:effectLst/>
                <a:latin typeface="+mn-lt"/>
                <a:ea typeface="+mn-ea"/>
                <a:cs typeface="+mn-cs"/>
              </a:rPr>
              <a:t>arrestin</a:t>
            </a:r>
            <a:r>
              <a:rPr lang="en-US" sz="1200" b="0" i="0" u="none" strike="noStrike" kern="1200" dirty="0" smtClean="0">
                <a:solidFill>
                  <a:schemeClr val="tx1"/>
                </a:solidFill>
                <a:effectLst/>
                <a:latin typeface="+mn-lt"/>
                <a:ea typeface="+mn-ea"/>
                <a:cs typeface="+mn-cs"/>
              </a:rPr>
              <a:t> independently can activate </a:t>
            </a:r>
            <a:r>
              <a:rPr lang="en-US" sz="1200" b="0" i="0" u="none" strike="noStrike" kern="1200" dirty="0" err="1" smtClean="0">
                <a:solidFill>
                  <a:schemeClr val="tx1"/>
                </a:solidFill>
                <a:effectLst/>
                <a:latin typeface="+mn-lt"/>
                <a:ea typeface="+mn-ea"/>
                <a:cs typeface="+mn-cs"/>
              </a:rPr>
              <a:t>Erk</a:t>
            </a:r>
            <a:r>
              <a:rPr lang="en-US" sz="1200" b="0" i="0" u="none" strike="noStrike" kern="1200" dirty="0" smtClean="0">
                <a:solidFill>
                  <a:schemeClr val="tx1"/>
                </a:solidFill>
                <a:effectLst/>
                <a:latin typeface="+mn-lt"/>
                <a:ea typeface="+mn-ea"/>
                <a:cs typeface="+mn-cs"/>
              </a:rPr>
              <a:t> pathway</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46</a:t>
            </a:fld>
            <a:endParaRPr lang="en-US"/>
          </a:p>
        </p:txBody>
      </p:sp>
    </p:spTree>
    <p:extLst>
      <p:ext uri="{BB962C8B-B14F-4D97-AF65-F5344CB8AC3E}">
        <p14:creationId xmlns:p14="http://schemas.microsoft.com/office/powerpoint/2010/main" val="477407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hormone is a 44 AA peptide</a:t>
            </a:r>
          </a:p>
          <a:p>
            <a:r>
              <a:rPr lang="en-US" dirty="0" smtClean="0"/>
              <a:t>https://www.qiagen.com/mx/shop/genes-and-pathways/pathway-details/?pwid=199</a:t>
            </a: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48</a:t>
            </a:fld>
            <a:endParaRPr lang="en-US"/>
          </a:p>
        </p:txBody>
      </p:sp>
    </p:spTree>
    <p:extLst>
      <p:ext uri="{BB962C8B-B14F-4D97-AF65-F5344CB8AC3E}">
        <p14:creationId xmlns:p14="http://schemas.microsoft.com/office/powerpoint/2010/main" val="2151925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order to maintain a normal balanced hormone production, growth hormone-releasing hormone, </a:t>
            </a:r>
            <a:r>
              <a:rPr lang="en-US" sz="1200" b="0" i="0" u="none" strike="noStrike" kern="1200" dirty="0" err="1" smtClean="0">
                <a:solidFill>
                  <a:schemeClr val="tx1"/>
                </a:solidFill>
                <a:effectLst/>
                <a:latin typeface="+mn-lt"/>
                <a:ea typeface="+mn-ea"/>
                <a:cs typeface="+mn-cs"/>
              </a:rPr>
              <a:t>somatostatin</a:t>
            </a:r>
            <a:r>
              <a:rPr lang="en-US" sz="1200" b="0" i="0" u="none" strike="noStrike" kern="1200" dirty="0" smtClean="0">
                <a:solidFill>
                  <a:schemeClr val="tx1"/>
                </a:solidFill>
                <a:effectLst/>
                <a:latin typeface="+mn-lt"/>
                <a:ea typeface="+mn-ea"/>
                <a:cs typeface="+mn-cs"/>
              </a:rPr>
              <a:t>, growth hormone and insulin-like growth factor 1 levels are regulated by each other. The consequence of growth hormone-releasing hormone action is an increase in the circulating levels of growth hormone and insulin-like growth factor 1 which, in turn, act back on the hypothalamus to prevent growth hormone-releasing hormone production and to stimulate </a:t>
            </a:r>
            <a:r>
              <a:rPr lang="en-US" sz="1200" b="0" i="0" u="none" strike="noStrike" kern="1200" dirty="0" err="1" smtClean="0">
                <a:solidFill>
                  <a:schemeClr val="tx1"/>
                </a:solidFill>
                <a:effectLst/>
                <a:latin typeface="+mn-lt"/>
                <a:ea typeface="+mn-ea"/>
                <a:cs typeface="+mn-cs"/>
              </a:rPr>
              <a:t>somatostatin</a:t>
            </a:r>
            <a:r>
              <a:rPr lang="en-US" sz="1200" b="0" i="0" u="none" strike="noStrike" kern="1200" dirty="0" smtClean="0">
                <a:solidFill>
                  <a:schemeClr val="tx1"/>
                </a:solidFill>
                <a:effectLst/>
                <a:latin typeface="+mn-lt"/>
                <a:ea typeface="+mn-ea"/>
                <a:cs typeface="+mn-cs"/>
              </a:rPr>
              <a:t> secretion. </a:t>
            </a:r>
            <a:r>
              <a:rPr lang="en-US" sz="1200" b="0" i="0" u="none" strike="noStrike" kern="1200" dirty="0" err="1" smtClean="0">
                <a:solidFill>
                  <a:schemeClr val="tx1"/>
                </a:solidFill>
                <a:effectLst/>
                <a:latin typeface="+mn-lt"/>
                <a:ea typeface="+mn-ea"/>
                <a:cs typeface="+mn-cs"/>
              </a:rPr>
              <a:t>Somatostatin</a:t>
            </a:r>
            <a:r>
              <a:rPr lang="en-US" sz="1200" b="0" i="0" u="none" strike="noStrike" kern="1200" dirty="0" smtClean="0">
                <a:solidFill>
                  <a:schemeClr val="tx1"/>
                </a:solidFill>
                <a:effectLst/>
                <a:latin typeface="+mn-lt"/>
                <a:ea typeface="+mn-ea"/>
                <a:cs typeface="+mn-cs"/>
              </a:rPr>
              <a:t> then prevents the release of growth hormone from the pituitary gland and growth hormone-releasing hormone production by the hypothalamus, therefore acting as a powerful suppressor of growth hormone secretion.</a:t>
            </a:r>
          </a:p>
          <a:p>
            <a:r>
              <a:rPr lang="en-US" sz="1200" b="0" i="0" u="none" strike="noStrike" kern="1200" dirty="0" smtClean="0">
                <a:solidFill>
                  <a:schemeClr val="tx1"/>
                </a:solidFill>
                <a:effectLst/>
                <a:latin typeface="+mn-lt"/>
                <a:ea typeface="+mn-ea"/>
                <a:cs typeface="+mn-cs"/>
              </a:rPr>
              <a:t>Many other factors and </a:t>
            </a:r>
            <a:r>
              <a:rPr lang="en-US" sz="1200" b="0" i="0" u="none" strike="noStrike" kern="1200" dirty="0" smtClean="0">
                <a:solidFill>
                  <a:schemeClr val="tx1"/>
                </a:solidFill>
                <a:effectLst/>
                <a:latin typeface="+mn-lt"/>
                <a:ea typeface="+mn-ea"/>
                <a:cs typeface="+mn-cs"/>
                <a:hlinkClick r:id="rId3"/>
              </a:rPr>
              <a:t>physiological</a:t>
            </a:r>
            <a:r>
              <a:rPr lang="en-US" sz="1200" b="0" i="0" u="none" strike="noStrike" kern="1200" dirty="0" smtClean="0">
                <a:solidFill>
                  <a:schemeClr val="tx1"/>
                </a:solidFill>
                <a:effectLst/>
                <a:latin typeface="+mn-lt"/>
                <a:ea typeface="+mn-ea"/>
                <a:cs typeface="+mn-cs"/>
              </a:rPr>
              <a:t> conditions such as sleep, stress, exercise and food intake also affect the hypothalamic release of growth hormone-releasing hormone and </a:t>
            </a:r>
            <a:r>
              <a:rPr lang="en-US" sz="1200" b="0" i="0" u="none" strike="noStrike" kern="1200" dirty="0" err="1" smtClean="0">
                <a:solidFill>
                  <a:schemeClr val="tx1"/>
                </a:solidFill>
                <a:effectLst/>
                <a:latin typeface="+mn-lt"/>
                <a:ea typeface="+mn-ea"/>
                <a:cs typeface="+mn-cs"/>
              </a:rPr>
              <a:t>somatostatin</a:t>
            </a:r>
            <a:r>
              <a:rPr lang="en-US" sz="1200" b="0" i="0" u="none" strike="noStrike"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50</a:t>
            </a:fld>
            <a:endParaRPr lang="en-US"/>
          </a:p>
        </p:txBody>
      </p:sp>
    </p:spTree>
    <p:extLst>
      <p:ext uri="{BB962C8B-B14F-4D97-AF65-F5344CB8AC3E}">
        <p14:creationId xmlns:p14="http://schemas.microsoft.com/office/powerpoint/2010/main" val="297486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a typeface="ＭＳ Ｐゴシック" panose="020B0600070205080204" pitchFamily="34" charset="-128"/>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37931725" indent="-37474525">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fld id="{1839184D-EB97-4878-8F76-856D8D9227F9}" type="slidenum">
              <a:rPr lang="en-US" altLang="en-US" b="0"/>
              <a:pPr/>
              <a:t>6</a:t>
            </a:fld>
            <a:endParaRPr lang="en-US" altLang="en-US" b="0"/>
          </a:p>
        </p:txBody>
      </p:sp>
    </p:spTree>
    <p:extLst>
      <p:ext uri="{BB962C8B-B14F-4D97-AF65-F5344CB8AC3E}">
        <p14:creationId xmlns:p14="http://schemas.microsoft.com/office/powerpoint/2010/main" val="803594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Liver is a major target organ for the action of GH, in large part because it is the major source of circulating IGF-1</a:t>
            </a:r>
          </a:p>
          <a:p>
            <a:r>
              <a:rPr lang="en-US" sz="1200" b="0" i="0" u="none" strike="noStrike" kern="1200" baseline="0" dirty="0" smtClean="0">
                <a:solidFill>
                  <a:schemeClr val="tx1"/>
                </a:solidFill>
                <a:latin typeface="+mn-lt"/>
                <a:ea typeface="+mn-ea"/>
                <a:cs typeface="+mn-cs"/>
              </a:rPr>
              <a:t>GH acts as a </a:t>
            </a:r>
            <a:r>
              <a:rPr lang="en-US" sz="1200" b="0" i="0" u="none" strike="noStrike" kern="1200" baseline="0" dirty="0" err="1" smtClean="0">
                <a:solidFill>
                  <a:schemeClr val="tx1"/>
                </a:solidFill>
                <a:latin typeface="+mn-lt"/>
                <a:ea typeface="+mn-ea"/>
                <a:cs typeface="+mn-cs"/>
              </a:rPr>
              <a:t>counterregulatory</a:t>
            </a:r>
            <a:r>
              <a:rPr lang="en-US" sz="1200" b="0" i="0" u="none" strike="noStrike" kern="1200" baseline="0" dirty="0" smtClean="0">
                <a:solidFill>
                  <a:schemeClr val="tx1"/>
                </a:solidFill>
                <a:latin typeface="+mn-lt"/>
                <a:ea typeface="+mn-ea"/>
                <a:cs typeface="+mn-cs"/>
              </a:rPr>
              <a:t> hormone to increase glucose levels in the setting of hypoglycemia by increasing hepatic glucose production via both </a:t>
            </a:r>
            <a:r>
              <a:rPr lang="en-US" sz="1200" b="0" i="0" u="none" strike="noStrike" kern="1200" baseline="0" dirty="0" err="1" smtClean="0">
                <a:solidFill>
                  <a:schemeClr val="tx1"/>
                </a:solidFill>
                <a:latin typeface="+mn-lt"/>
                <a:ea typeface="+mn-ea"/>
                <a:cs typeface="+mn-cs"/>
              </a:rPr>
              <a:t>glycogenolysis</a:t>
            </a:r>
            <a:r>
              <a:rPr lang="en-US" sz="1200" b="0" i="0" u="none" strike="noStrike" kern="1200" baseline="0" dirty="0" smtClean="0">
                <a:solidFill>
                  <a:schemeClr val="tx1"/>
                </a:solidFill>
                <a:latin typeface="+mn-lt"/>
                <a:ea typeface="+mn-ea"/>
                <a:cs typeface="+mn-cs"/>
              </a:rPr>
              <a:t> and gluconeogenesis</a:t>
            </a:r>
          </a:p>
          <a:p>
            <a:r>
              <a:rPr lang="en-US" sz="1200" b="0" i="0" u="none" strike="noStrike" kern="1200" baseline="0" dirty="0" smtClean="0">
                <a:solidFill>
                  <a:schemeClr val="tx1"/>
                </a:solidFill>
                <a:latin typeface="+mn-lt"/>
                <a:ea typeface="+mn-ea"/>
                <a:cs typeface="+mn-cs"/>
              </a:rPr>
              <a:t>GH also effects lipid metabolism in liver through multiple mechanisms.</a:t>
            </a:r>
          </a:p>
          <a:p>
            <a:r>
              <a:rPr lang="en-US" sz="1200" b="0" i="0" u="none" strike="noStrike" kern="1200" baseline="0" dirty="0" smtClean="0">
                <a:solidFill>
                  <a:schemeClr val="tx1"/>
                </a:solidFill>
                <a:latin typeface="+mn-lt"/>
                <a:ea typeface="+mn-ea"/>
                <a:cs typeface="+mn-cs"/>
              </a:rPr>
              <a:t>A primary role of GH on adipose tissue is in stimulating lipolysis, with an acute rise in free fatty acids regarded as a standard for assessing an appropriate in vivo GH effect</a:t>
            </a:r>
          </a:p>
          <a:p>
            <a:r>
              <a:rPr lang="en-US" sz="1200" b="0" i="0" u="none" strike="noStrike" kern="1200" baseline="0" dirty="0" smtClean="0">
                <a:solidFill>
                  <a:schemeClr val="tx1"/>
                </a:solidFill>
                <a:latin typeface="+mn-lt"/>
                <a:ea typeface="+mn-ea"/>
                <a:cs typeface="+mn-cs"/>
              </a:rPr>
              <a:t>GH and IGF-1 together promote skeletal muscle growth, maintenance, repair, and regeneration</a:t>
            </a:r>
          </a:p>
          <a:p>
            <a:r>
              <a:rPr lang="en-US" sz="1200" b="0" i="0" u="none" strike="noStrike" kern="1200" baseline="0" dirty="0" smtClean="0">
                <a:solidFill>
                  <a:schemeClr val="tx1"/>
                </a:solidFill>
                <a:latin typeface="+mn-lt"/>
                <a:ea typeface="+mn-ea"/>
                <a:cs typeface="+mn-cs"/>
              </a:rPr>
              <a:t>Aside from the actions of the GH-IGF-1 axis at the growth plate to promote longitudinal growth, the axis also functions to regulate skeletal development and mineral acquisition</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53</a:t>
            </a:fld>
            <a:endParaRPr lang="en-US"/>
          </a:p>
        </p:txBody>
      </p:sp>
    </p:spTree>
    <p:extLst>
      <p:ext uri="{BB962C8B-B14F-4D97-AF65-F5344CB8AC3E}">
        <p14:creationId xmlns:p14="http://schemas.microsoft.com/office/powerpoint/2010/main" val="2005479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GHRis</a:t>
            </a:r>
            <a:r>
              <a:rPr lang="en-US" sz="1200" b="0" i="0" u="none" strike="noStrike" kern="1200" baseline="0" dirty="0" smtClean="0">
                <a:solidFill>
                  <a:schemeClr val="tx1"/>
                </a:solidFill>
                <a:latin typeface="+mn-lt"/>
                <a:ea typeface="+mn-ea"/>
                <a:cs typeface="+mn-cs"/>
              </a:rPr>
              <a:t> a member of the class I cytokine receptor superfamily with a single </a:t>
            </a:r>
            <a:r>
              <a:rPr lang="en-US" sz="1200" b="0" i="0" u="none" strike="noStrike" kern="1200" baseline="0" dirty="0" err="1" smtClean="0">
                <a:solidFill>
                  <a:schemeClr val="tx1"/>
                </a:solidFill>
                <a:latin typeface="+mn-lt"/>
                <a:ea typeface="+mn-ea"/>
                <a:cs typeface="+mn-cs"/>
              </a:rPr>
              <a:t>transmembrane</a:t>
            </a:r>
            <a:r>
              <a:rPr lang="en-US" sz="1200" b="0" i="0" u="none" strike="noStrike" kern="1200" baseline="0" dirty="0" smtClean="0">
                <a:solidFill>
                  <a:schemeClr val="tx1"/>
                </a:solidFill>
                <a:latin typeface="+mn-lt"/>
                <a:ea typeface="+mn-ea"/>
                <a:cs typeface="+mn-cs"/>
              </a:rPr>
              <a:t> domain. It exists as a preformed </a:t>
            </a:r>
            <a:r>
              <a:rPr lang="en-US" sz="1200" b="0" i="0" u="none" strike="noStrike" kern="1200" baseline="0" dirty="0" err="1" smtClean="0">
                <a:solidFill>
                  <a:schemeClr val="tx1"/>
                </a:solidFill>
                <a:latin typeface="+mn-lt"/>
                <a:ea typeface="+mn-ea"/>
                <a:cs typeface="+mn-cs"/>
              </a:rPr>
              <a:t>homodimer</a:t>
            </a:r>
            <a:r>
              <a:rPr lang="en-US" sz="1200" b="0" i="0" u="none" strike="noStrike" kern="1200" baseline="0" dirty="0" smtClean="0">
                <a:solidFill>
                  <a:schemeClr val="tx1"/>
                </a:solidFill>
                <a:latin typeface="+mn-lt"/>
                <a:ea typeface="+mn-ea"/>
                <a:cs typeface="+mn-cs"/>
              </a:rPr>
              <a:t> in its inactive state and subsequently undergoes conformational change upon binding of a single GH molecule to the high-affinity sites of each of the 2 GHR molecules. GHR itself has no intrinsic tyrosine kinase activity; however, the tyrosine kinase JAK2 is associated with the Box1 sequence in the cytoplasmic domain of the receptor and </a:t>
            </a:r>
            <a:r>
              <a:rPr lang="en-US" sz="1200" b="0" i="0" u="none" strike="noStrike" kern="1200" baseline="0" dirty="0" err="1" smtClean="0">
                <a:solidFill>
                  <a:schemeClr val="tx1"/>
                </a:solidFill>
                <a:latin typeface="+mn-lt"/>
                <a:ea typeface="+mn-ea"/>
                <a:cs typeface="+mn-cs"/>
              </a:rPr>
              <a:t>transphosphorylates</a:t>
            </a:r>
            <a:r>
              <a:rPr lang="en-US" sz="1200" b="0" i="0" u="none" strike="noStrike" kern="1200" baseline="0" dirty="0" smtClean="0">
                <a:solidFill>
                  <a:schemeClr val="tx1"/>
                </a:solidFill>
                <a:latin typeface="+mn-lt"/>
                <a:ea typeface="+mn-ea"/>
                <a:cs typeface="+mn-cs"/>
              </a:rPr>
              <a:t> following GH binding (55). Activated JAK2 then phosphorylates other tyrosine residues of the cytoplasmic domain of GHR. These </a:t>
            </a:r>
            <a:r>
              <a:rPr lang="en-US" sz="1200" b="0" i="0" u="none" strike="noStrike" kern="1200" baseline="0" dirty="0" err="1" smtClean="0">
                <a:solidFill>
                  <a:schemeClr val="tx1"/>
                </a:solidFill>
                <a:latin typeface="+mn-lt"/>
                <a:ea typeface="+mn-ea"/>
                <a:cs typeface="+mn-cs"/>
              </a:rPr>
              <a:t>phospho</a:t>
            </a:r>
            <a:r>
              <a:rPr lang="en-US" sz="1200" b="0" i="0" u="none" strike="noStrike" kern="1200" baseline="0" dirty="0" smtClean="0">
                <a:solidFill>
                  <a:schemeClr val="tx1"/>
                </a:solidFill>
                <a:latin typeface="+mn-lt"/>
                <a:ea typeface="+mn-ea"/>
                <a:cs typeface="+mn-cs"/>
              </a:rPr>
              <a:t>-tyrosine residues function as docking sites for intracellular proteins with </a:t>
            </a:r>
            <a:r>
              <a:rPr lang="en-US" sz="1200" b="0" i="0" u="none" strike="noStrike" kern="1200" baseline="0" dirty="0" err="1" smtClean="0">
                <a:solidFill>
                  <a:schemeClr val="tx1"/>
                </a:solidFill>
                <a:latin typeface="+mn-lt"/>
                <a:ea typeface="+mn-ea"/>
                <a:cs typeface="+mn-cs"/>
              </a:rPr>
              <a:t>Src</a:t>
            </a:r>
            <a:r>
              <a:rPr lang="en-US" sz="1200" b="0" i="0" u="none" strike="noStrike" kern="1200" baseline="0" dirty="0" smtClean="0">
                <a:solidFill>
                  <a:schemeClr val="tx1"/>
                </a:solidFill>
                <a:latin typeface="+mn-lt"/>
                <a:ea typeface="+mn-ea"/>
                <a:cs typeface="+mn-cs"/>
              </a:rPr>
              <a:t> homology 2 (SH2) or </a:t>
            </a:r>
            <a:r>
              <a:rPr lang="en-US" sz="1200" b="0" i="0" u="none" strike="noStrike" kern="1200" baseline="0" dirty="0" err="1" smtClean="0">
                <a:solidFill>
                  <a:schemeClr val="tx1"/>
                </a:solidFill>
                <a:latin typeface="+mn-lt"/>
                <a:ea typeface="+mn-ea"/>
                <a:cs typeface="+mn-cs"/>
              </a:rPr>
              <a:t>phospho</a:t>
            </a:r>
            <a:r>
              <a:rPr lang="en-US" sz="1200" b="0" i="0" u="none" strike="noStrike" kern="1200" baseline="0" dirty="0" smtClean="0">
                <a:solidFill>
                  <a:schemeClr val="tx1"/>
                </a:solidFill>
                <a:latin typeface="+mn-lt"/>
                <a:ea typeface="+mn-ea"/>
                <a:cs typeface="+mn-cs"/>
              </a:rPr>
              <a:t>-tyrosine binding domains and these proteins become targets for phosphorylation by JAK2</a:t>
            </a:r>
          </a:p>
          <a:p>
            <a:r>
              <a:rPr lang="en-US" sz="1200" b="0" i="0" u="none" strike="noStrike" kern="1200" baseline="0" dirty="0" smtClean="0">
                <a:solidFill>
                  <a:schemeClr val="tx1"/>
                </a:solidFill>
                <a:latin typeface="+mn-lt"/>
                <a:ea typeface="+mn-ea"/>
                <a:cs typeface="+mn-cs"/>
              </a:rPr>
              <a:t>The best characterized targets of JAK phosphorylation are members of the Stat family of transcription factors . All Stat family members share a similar  organization that includes a SH2 domain and a conserved tyrosine residue near the C terminus. Upon recruitment to the GHR-JAK2 complex, the Stat proteins are phosphorylated at the conserved tyrosine residue, dissociate from the membrane-bound complex, and form dimers with other phosphorylated Stat proteins via reciprocal interactions of SH2 domains and </a:t>
            </a:r>
            <a:r>
              <a:rPr lang="en-US" sz="1200" b="0" i="0" u="none" strike="noStrike" kern="1200" baseline="0" dirty="0" err="1" smtClean="0">
                <a:solidFill>
                  <a:schemeClr val="tx1"/>
                </a:solidFill>
                <a:latin typeface="+mn-lt"/>
                <a:ea typeface="+mn-ea"/>
                <a:cs typeface="+mn-cs"/>
              </a:rPr>
              <a:t>phospho</a:t>
            </a:r>
            <a:r>
              <a:rPr lang="en-US" sz="1200" b="0" i="0" u="none" strike="noStrike" kern="1200" baseline="0" dirty="0" smtClean="0">
                <a:solidFill>
                  <a:schemeClr val="tx1"/>
                </a:solidFill>
                <a:latin typeface="+mn-lt"/>
                <a:ea typeface="+mn-ea"/>
                <a:cs typeface="+mn-cs"/>
              </a:rPr>
              <a:t>-tyrosine residues. They then translocate to the nucleus where they bind to specific recognition sequences and influence gene transcription. Stats 1, 3, 5a, and 5b are all phosphorylated with GH signaling, and Stat5b is regarded as the major</a:t>
            </a:r>
          </a:p>
          <a:p>
            <a:r>
              <a:rPr lang="en-US" sz="1200" b="0" i="0" u="none" strike="noStrike" kern="1200" baseline="0" dirty="0" smtClean="0">
                <a:solidFill>
                  <a:schemeClr val="tx1"/>
                </a:solidFill>
                <a:latin typeface="+mn-lt"/>
                <a:ea typeface="+mn-ea"/>
                <a:cs typeface="+mn-cs"/>
              </a:rPr>
              <a:t>mediator of GH action.</a:t>
            </a:r>
          </a:p>
          <a:p>
            <a:r>
              <a:rPr lang="en-US" sz="1200" b="0" i="0" u="none" strike="noStrike" kern="1200" baseline="0" dirty="0" smtClean="0">
                <a:solidFill>
                  <a:schemeClr val="tx1"/>
                </a:solidFill>
                <a:latin typeface="+mn-lt"/>
                <a:ea typeface="+mn-ea"/>
                <a:cs typeface="+mn-cs"/>
              </a:rPr>
              <a:t>Two well-known signal transduction pathways that also act downstream of GH are the MAPK and the phosphatidylinositol 3-kinase (PI3K) pathways. Conventional models hold that these pathways are activated by tyrosine phosphorylation of a signaling molecule by JAK2. With the MAPK pathway, the adaptor protein </a:t>
            </a:r>
            <a:r>
              <a:rPr lang="en-US" sz="1200" b="0" i="0" u="none" strike="noStrike" kern="1200" baseline="0" dirty="0" err="1" smtClean="0">
                <a:solidFill>
                  <a:schemeClr val="tx1"/>
                </a:solidFill>
                <a:latin typeface="+mn-lt"/>
                <a:ea typeface="+mn-ea"/>
                <a:cs typeface="+mn-cs"/>
              </a:rPr>
              <a:t>Shc</a:t>
            </a:r>
            <a:r>
              <a:rPr lang="en-US" sz="1200" b="0" i="0" u="none" strike="noStrike" kern="1200" baseline="0" dirty="0" smtClean="0">
                <a:solidFill>
                  <a:schemeClr val="tx1"/>
                </a:solidFill>
                <a:latin typeface="+mn-lt"/>
                <a:ea typeface="+mn-ea"/>
                <a:cs typeface="+mn-cs"/>
              </a:rPr>
              <a:t> is phosphorylated by JAK2 and then acts via Grb2 and SOS to signal a phosphorylation cascade through </a:t>
            </a:r>
            <a:r>
              <a:rPr lang="en-US" sz="1200" b="0" i="0" u="none" strike="noStrike" kern="1200" baseline="0" dirty="0" err="1" smtClean="0">
                <a:solidFill>
                  <a:schemeClr val="tx1"/>
                </a:solidFill>
                <a:latin typeface="+mn-lt"/>
                <a:ea typeface="+mn-ea"/>
                <a:cs typeface="+mn-cs"/>
              </a:rPr>
              <a:t>Ras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Raf</a:t>
            </a:r>
            <a:r>
              <a:rPr lang="en-US" sz="1200" b="0" i="0" u="none" strike="noStrike" kern="1200" baseline="0" dirty="0" smtClean="0">
                <a:solidFill>
                  <a:schemeClr val="tx1"/>
                </a:solidFill>
                <a:latin typeface="+mn-lt"/>
                <a:ea typeface="+mn-ea"/>
                <a:cs typeface="+mn-cs"/>
              </a:rPr>
              <a:t>, MAPK kinase, and ERK (67). The PI3K pathway is activated through phosphorylation of insulin receptor substrate 1 (68), thus using the same effectors as </a:t>
            </a:r>
            <a:r>
              <a:rPr lang="en-US" sz="1200" b="0" i="0" u="none" strike="noStrike" kern="1200" baseline="0" dirty="0" err="1" smtClean="0">
                <a:solidFill>
                  <a:schemeClr val="tx1"/>
                </a:solidFill>
                <a:latin typeface="+mn-lt"/>
                <a:ea typeface="+mn-ea"/>
                <a:cs typeface="+mn-cs"/>
              </a:rPr>
              <a:t>insulinand</a:t>
            </a:r>
            <a:r>
              <a:rPr lang="en-US" sz="1200" b="0" i="0" u="none" strike="noStrike" kern="1200" baseline="0" dirty="0" smtClean="0">
                <a:solidFill>
                  <a:schemeClr val="tx1"/>
                </a:solidFill>
                <a:latin typeface="+mn-lt"/>
                <a:ea typeface="+mn-ea"/>
                <a:cs typeface="+mn-cs"/>
              </a:rPr>
              <a:t> IGF-1 in signal transduction.</a:t>
            </a:r>
          </a:p>
          <a:p>
            <a:r>
              <a:rPr lang="en-US" sz="1200" b="0" i="0" u="none" strike="noStrike" kern="1200" baseline="0" dirty="0" err="1" smtClean="0">
                <a:solidFill>
                  <a:schemeClr val="tx1"/>
                </a:solidFill>
                <a:latin typeface="+mn-lt"/>
                <a:ea typeface="+mn-ea"/>
                <a:cs typeface="+mn-cs"/>
              </a:rPr>
              <a:t>Noncanonical</a:t>
            </a:r>
            <a:r>
              <a:rPr lang="en-US" sz="1200" b="0" i="0" u="none" strike="noStrike" kern="1200" baseline="0" dirty="0" smtClean="0">
                <a:solidFill>
                  <a:schemeClr val="tx1"/>
                </a:solidFill>
                <a:latin typeface="+mn-lt"/>
                <a:ea typeface="+mn-ea"/>
                <a:cs typeface="+mn-cs"/>
              </a:rPr>
              <a:t> signaling </a:t>
            </a:r>
            <a:r>
              <a:rPr lang="en-US" sz="1200" b="0" i="0" u="none" strike="noStrike" kern="1200" baseline="0" smtClean="0">
                <a:solidFill>
                  <a:schemeClr val="tx1"/>
                </a:solidFill>
                <a:latin typeface="+mn-lt"/>
                <a:ea typeface="+mn-ea"/>
                <a:cs typeface="+mn-cs"/>
              </a:rPr>
              <a:t>independent of JAK2 through SRC (yellow) leading to activation of ERK has also been demonstrated.</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54</a:t>
            </a:fld>
            <a:endParaRPr lang="en-US"/>
          </a:p>
        </p:txBody>
      </p:sp>
    </p:spTree>
    <p:extLst>
      <p:ext uri="{BB962C8B-B14F-4D97-AF65-F5344CB8AC3E}">
        <p14:creationId xmlns:p14="http://schemas.microsoft.com/office/powerpoint/2010/main" val="3523844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https://www.researchgate.net/publication/266151586_Pharmacological_Overview_of_Galactogogues/figures?lo=1</a:t>
            </a:r>
          </a:p>
          <a:p>
            <a:pPr algn="r" rtl="1"/>
            <a:r>
              <a:rPr lang="fa-IR" dirty="0" smtClean="0"/>
              <a:t>هورمون پرولاکتین از سلولهای لاکتوتروپ</a:t>
            </a:r>
            <a:r>
              <a:rPr lang="fa-IR" baseline="0" dirty="0" smtClean="0"/>
              <a:t> هیپوفیز قدامی ترشح میشود. تعداد و اندازه این سلولها هنگام بارداری افزایش میابد</a:t>
            </a:r>
          </a:p>
          <a:p>
            <a:pPr algn="r" rtl="1"/>
            <a:r>
              <a:rPr lang="fa-IR" baseline="0" dirty="0" smtClean="0"/>
              <a:t>گیرنده هورمون پرولاکتین تقریبا هم اندازه گیرنده هورمون رشد میباشد و مکانیسم انتقال پیام تقریبا مشابه مکانیسم انتقال پیام در گیرنده هورمون رشد میباشد.</a:t>
            </a:r>
          </a:p>
          <a:p>
            <a:pPr algn="r" rtl="1"/>
            <a:r>
              <a:rPr lang="fa-IR" baseline="0" dirty="0" smtClean="0"/>
              <a:t>این هورمون در شیردهی (شروع و حفظ آن) نقش دارد. منتهی باید ابتدا بافتپستانی توسط هورمونهای جنسی زنانه آماده شده باشد تا غلظتهای فیزیولوژیک پرولاکتین کارساز باشد. </a:t>
            </a:r>
          </a:p>
        </p:txBody>
      </p:sp>
      <p:sp>
        <p:nvSpPr>
          <p:cNvPr id="4" name="Slide Number Placeholder 3"/>
          <p:cNvSpPr>
            <a:spLocks noGrp="1"/>
          </p:cNvSpPr>
          <p:nvPr>
            <p:ph type="sldNum" sz="quarter" idx="10"/>
          </p:nvPr>
        </p:nvSpPr>
        <p:spPr/>
        <p:txBody>
          <a:bodyPr/>
          <a:lstStyle/>
          <a:p>
            <a:fld id="{AE1890C3-AA82-49BF-BE7E-C34B8A7C1AC4}" type="slidenum">
              <a:rPr lang="en-US" smtClean="0"/>
              <a:t>55</a:t>
            </a:fld>
            <a:endParaRPr lang="en-US"/>
          </a:p>
        </p:txBody>
      </p:sp>
    </p:spTree>
    <p:extLst>
      <p:ext uri="{BB962C8B-B14F-4D97-AF65-F5344CB8AC3E}">
        <p14:creationId xmlns:p14="http://schemas.microsoft.com/office/powerpoint/2010/main" val="88337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a:t>
            </a:r>
            <a:r>
              <a:rPr lang="en-US" sz="1200" b="1" i="0" u="none" strike="noStrike" kern="1200" dirty="0" err="1" smtClean="0">
                <a:solidFill>
                  <a:schemeClr val="tx1"/>
                </a:solidFill>
                <a:effectLst/>
                <a:latin typeface="+mn-lt"/>
                <a:ea typeface="+mn-ea"/>
                <a:cs typeface="+mn-cs"/>
              </a:rPr>
              <a:t>paraventricular</a:t>
            </a:r>
            <a:r>
              <a:rPr lang="en-US" sz="1200" b="1" i="0" u="none" strike="noStrike" kern="1200" dirty="0" smtClean="0">
                <a:solidFill>
                  <a:schemeClr val="tx1"/>
                </a:solidFill>
                <a:effectLst/>
                <a:latin typeface="+mn-lt"/>
                <a:ea typeface="+mn-ea"/>
                <a:cs typeface="+mn-cs"/>
              </a:rPr>
              <a:t> nucleus</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PVN</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PVA</a:t>
            </a:r>
            <a:r>
              <a:rPr lang="en-US" sz="1200" b="0" i="0" u="none" strike="noStrike" kern="1200" dirty="0" smtClean="0">
                <a:solidFill>
                  <a:schemeClr val="tx1"/>
                </a:solidFill>
                <a:effectLst/>
                <a:latin typeface="+mn-lt"/>
                <a:ea typeface="+mn-ea"/>
                <a:cs typeface="+mn-cs"/>
              </a:rPr>
              <a:t>, or </a:t>
            </a:r>
            <a:r>
              <a:rPr lang="en-US" sz="1200" b="1" i="0" u="none" strike="noStrike" kern="1200" dirty="0" smtClean="0">
                <a:solidFill>
                  <a:schemeClr val="tx1"/>
                </a:solidFill>
                <a:effectLst/>
                <a:latin typeface="+mn-lt"/>
                <a:ea typeface="+mn-ea"/>
                <a:cs typeface="+mn-cs"/>
              </a:rPr>
              <a:t>PVH</a:t>
            </a:r>
            <a:r>
              <a:rPr lang="en-US" sz="1200" b="0" i="0" u="none" strike="noStrike" kern="1200" dirty="0" smtClean="0">
                <a:solidFill>
                  <a:schemeClr val="tx1"/>
                </a:solidFill>
                <a:effectLst/>
                <a:latin typeface="+mn-lt"/>
                <a:ea typeface="+mn-ea"/>
                <a:cs typeface="+mn-cs"/>
              </a:rPr>
              <a:t>) is a </a:t>
            </a:r>
            <a:r>
              <a:rPr lang="en-US" sz="1200" b="0" i="0" u="none" strike="noStrike" kern="1200" dirty="0" smtClean="0">
                <a:solidFill>
                  <a:schemeClr val="tx1"/>
                </a:solidFill>
                <a:effectLst/>
                <a:latin typeface="+mn-lt"/>
                <a:ea typeface="+mn-ea"/>
                <a:cs typeface="+mn-cs"/>
                <a:hlinkClick r:id="rId3" tooltip="Nucleus (neuroanatomy)"/>
              </a:rPr>
              <a:t>nucleus</a:t>
            </a:r>
            <a:r>
              <a:rPr lang="en-US" sz="1200" b="0" i="0" u="none" strike="noStrike" kern="1200" dirty="0" smtClean="0">
                <a:solidFill>
                  <a:schemeClr val="tx1"/>
                </a:solidFill>
                <a:effectLst/>
                <a:latin typeface="+mn-lt"/>
                <a:ea typeface="+mn-ea"/>
                <a:cs typeface="+mn-cs"/>
              </a:rPr>
              <a:t> in the </a:t>
            </a:r>
            <a:r>
              <a:rPr lang="en-US" sz="1200" b="0" i="0" u="none" strike="noStrike" kern="1200" dirty="0" smtClean="0">
                <a:solidFill>
                  <a:schemeClr val="tx1"/>
                </a:solidFill>
                <a:effectLst/>
                <a:latin typeface="+mn-lt"/>
                <a:ea typeface="+mn-ea"/>
                <a:cs typeface="+mn-cs"/>
                <a:hlinkClick r:id="rId4" tooltip="Hypothalamus"/>
              </a:rPr>
              <a:t>hypothalamus</a:t>
            </a:r>
            <a:r>
              <a:rPr lang="en-US" sz="1200" b="0" i="0" u="none" strike="noStrike"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5"/>
              </a:rPr>
              <a:t>[1]</a:t>
            </a:r>
            <a:r>
              <a:rPr lang="en-US" sz="1200" b="0" i="0" u="none" strike="noStrike" kern="1200" dirty="0" smtClean="0">
                <a:solidFill>
                  <a:schemeClr val="tx1"/>
                </a:solidFill>
                <a:effectLst/>
                <a:latin typeface="+mn-lt"/>
                <a:ea typeface="+mn-ea"/>
                <a:cs typeface="+mn-cs"/>
              </a:rPr>
              <a:t> It is a group of </a:t>
            </a:r>
            <a:r>
              <a:rPr lang="en-US" sz="1200" b="0" i="0" u="none" strike="noStrike" kern="1200" dirty="0" smtClean="0">
                <a:solidFill>
                  <a:schemeClr val="tx1"/>
                </a:solidFill>
                <a:effectLst/>
                <a:latin typeface="+mn-lt"/>
                <a:ea typeface="+mn-ea"/>
                <a:cs typeface="+mn-cs"/>
                <a:hlinkClick r:id="rId6" tooltip="Neuron"/>
              </a:rPr>
              <a:t>neurons</a:t>
            </a:r>
            <a:r>
              <a:rPr lang="en-US" sz="1200" b="0" i="0" u="none" strike="noStrike" kern="1200" dirty="0" smtClean="0">
                <a:solidFill>
                  <a:schemeClr val="tx1"/>
                </a:solidFill>
                <a:effectLst/>
                <a:latin typeface="+mn-lt"/>
                <a:ea typeface="+mn-ea"/>
                <a:cs typeface="+mn-cs"/>
              </a:rPr>
              <a:t> that can be activated by </a:t>
            </a:r>
            <a:r>
              <a:rPr lang="en-US" sz="1200" b="0" i="0" u="none" strike="noStrike" kern="1200" dirty="0" smtClean="0">
                <a:solidFill>
                  <a:schemeClr val="tx1"/>
                </a:solidFill>
                <a:effectLst/>
                <a:latin typeface="+mn-lt"/>
                <a:ea typeface="+mn-ea"/>
                <a:cs typeface="+mn-cs"/>
                <a:hlinkClick r:id="rId7" tooltip="Physiology"/>
              </a:rPr>
              <a:t>physiological changes</a:t>
            </a:r>
            <a:r>
              <a:rPr lang="en-US" sz="1200" b="0" i="0" u="none" strike="noStrike" kern="1200" dirty="0" smtClean="0">
                <a:solidFill>
                  <a:schemeClr val="tx1"/>
                </a:solidFill>
                <a:effectLst/>
                <a:latin typeface="+mn-lt"/>
                <a:ea typeface="+mn-ea"/>
                <a:cs typeface="+mn-cs"/>
              </a:rPr>
              <a:t> including </a:t>
            </a:r>
            <a:r>
              <a:rPr lang="en-US" sz="1200" b="0" i="0" u="none" strike="noStrike" kern="1200" dirty="0" smtClean="0">
                <a:solidFill>
                  <a:schemeClr val="tx1"/>
                </a:solidFill>
                <a:effectLst/>
                <a:latin typeface="+mn-lt"/>
                <a:ea typeface="+mn-ea"/>
                <a:cs typeface="+mn-cs"/>
                <a:hlinkClick r:id="rId8" tooltip="Stress (biology)"/>
              </a:rPr>
              <a:t>stress</a:t>
            </a:r>
            <a:r>
              <a:rPr lang="en-US" sz="1200" b="0" i="0" u="none" strike="noStrike" kern="1200" dirty="0" smtClean="0">
                <a:solidFill>
                  <a:schemeClr val="tx1"/>
                </a:solidFill>
                <a:effectLst/>
                <a:latin typeface="+mn-lt"/>
                <a:ea typeface="+mn-ea"/>
                <a:cs typeface="+mn-cs"/>
              </a:rPr>
              <a:t>. Many PVN neurons project directly to the </a:t>
            </a:r>
            <a:r>
              <a:rPr lang="en-US" sz="1200" b="0" i="0" u="none" strike="noStrike" kern="1200" dirty="0" smtClean="0">
                <a:solidFill>
                  <a:schemeClr val="tx1"/>
                </a:solidFill>
                <a:effectLst/>
                <a:latin typeface="+mn-lt"/>
                <a:ea typeface="+mn-ea"/>
                <a:cs typeface="+mn-cs"/>
                <a:hlinkClick r:id="rId9" tooltip="Posterior pituitary"/>
              </a:rPr>
              <a:t>posterior pituitary</a:t>
            </a:r>
            <a:r>
              <a:rPr lang="en-US" sz="1200" b="0" i="0" u="none" strike="noStrike" kern="1200" dirty="0" smtClean="0">
                <a:solidFill>
                  <a:schemeClr val="tx1"/>
                </a:solidFill>
                <a:effectLst/>
                <a:latin typeface="+mn-lt"/>
                <a:ea typeface="+mn-ea"/>
                <a:cs typeface="+mn-cs"/>
              </a:rPr>
              <a:t> where they release </a:t>
            </a:r>
            <a:r>
              <a:rPr lang="en-US" sz="1200" b="0" i="0" u="none" strike="noStrike" kern="1200" dirty="0" smtClean="0">
                <a:solidFill>
                  <a:schemeClr val="tx1"/>
                </a:solidFill>
                <a:effectLst/>
                <a:latin typeface="+mn-lt"/>
                <a:ea typeface="+mn-ea"/>
                <a:cs typeface="+mn-cs"/>
                <a:hlinkClick r:id="rId10" tooltip="Oxytocin"/>
              </a:rPr>
              <a:t>oxytocin</a:t>
            </a:r>
            <a:r>
              <a:rPr lang="en-US" sz="1200" b="0" i="0" u="none" strike="noStrike" kern="1200" dirty="0" smtClean="0">
                <a:solidFill>
                  <a:schemeClr val="tx1"/>
                </a:solidFill>
                <a:effectLst/>
                <a:latin typeface="+mn-lt"/>
                <a:ea typeface="+mn-ea"/>
                <a:cs typeface="+mn-cs"/>
              </a:rPr>
              <a:t> into the general circulation. While the </a:t>
            </a:r>
            <a:r>
              <a:rPr lang="en-US" sz="1200" b="0" i="0" u="none" strike="noStrike" kern="1200" dirty="0" err="1" smtClean="0">
                <a:solidFill>
                  <a:schemeClr val="tx1"/>
                </a:solidFill>
                <a:effectLst/>
                <a:latin typeface="+mn-lt"/>
                <a:ea typeface="+mn-ea"/>
                <a:cs typeface="+mn-cs"/>
                <a:hlinkClick r:id="rId11" tooltip="Supraoptic nucleus"/>
              </a:rPr>
              <a:t>supraoptic</a:t>
            </a:r>
            <a:r>
              <a:rPr lang="en-US" sz="1200" b="0" i="0" u="none" strike="noStrike" kern="1200" dirty="0" smtClean="0">
                <a:solidFill>
                  <a:schemeClr val="tx1"/>
                </a:solidFill>
                <a:effectLst/>
                <a:latin typeface="+mn-lt"/>
                <a:ea typeface="+mn-ea"/>
                <a:cs typeface="+mn-cs"/>
                <a:hlinkClick r:id="rId11" tooltip="Supraoptic nucleus"/>
              </a:rPr>
              <a:t> nucleus</a:t>
            </a:r>
            <a:r>
              <a:rPr lang="en-US" sz="1200" b="0" i="0" u="none" strike="noStrike" kern="1200" dirty="0" smtClean="0">
                <a:solidFill>
                  <a:schemeClr val="tx1"/>
                </a:solidFill>
                <a:effectLst/>
                <a:latin typeface="+mn-lt"/>
                <a:ea typeface="+mn-ea"/>
                <a:cs typeface="+mn-cs"/>
              </a:rPr>
              <a:t> releases </a:t>
            </a:r>
            <a:r>
              <a:rPr lang="en-US" sz="1200" b="0" i="0" u="none" strike="noStrike" kern="1200" dirty="0" smtClean="0">
                <a:solidFill>
                  <a:schemeClr val="tx1"/>
                </a:solidFill>
                <a:effectLst/>
                <a:latin typeface="+mn-lt"/>
                <a:ea typeface="+mn-ea"/>
                <a:cs typeface="+mn-cs"/>
                <a:hlinkClick r:id="rId12" tooltip="Vasopressin"/>
              </a:rPr>
              <a:t>vasopressin</a:t>
            </a:r>
            <a:r>
              <a:rPr lang="en-US" sz="1200" b="0" i="0" u="none" strike="noStrike" kern="1200" dirty="0" smtClean="0">
                <a:solidFill>
                  <a:schemeClr val="tx1"/>
                </a:solidFill>
                <a:effectLst/>
                <a:latin typeface="+mn-lt"/>
                <a:ea typeface="+mn-ea"/>
                <a:cs typeface="+mn-cs"/>
              </a:rPr>
              <a:t>. Both the PVN and the </a:t>
            </a:r>
            <a:r>
              <a:rPr lang="en-US" sz="1200" b="0" i="0" u="none" strike="noStrike" kern="1200" dirty="0" err="1" smtClean="0">
                <a:solidFill>
                  <a:schemeClr val="tx1"/>
                </a:solidFill>
                <a:effectLst/>
                <a:latin typeface="+mn-lt"/>
                <a:ea typeface="+mn-ea"/>
                <a:cs typeface="+mn-cs"/>
              </a:rPr>
              <a:t>supraoptic</a:t>
            </a:r>
            <a:r>
              <a:rPr lang="en-US" sz="1200" b="0" i="0" u="none" strike="noStrike" kern="1200" dirty="0" smtClean="0">
                <a:solidFill>
                  <a:schemeClr val="tx1"/>
                </a:solidFill>
                <a:effectLst/>
                <a:latin typeface="+mn-lt"/>
                <a:ea typeface="+mn-ea"/>
                <a:cs typeface="+mn-cs"/>
              </a:rPr>
              <a:t> nucleus do produce small amounts of the other hormone, ADH and Oxytocin respectively. Other PVN neurons control various </a:t>
            </a:r>
            <a:r>
              <a:rPr lang="en-US" sz="1200" b="0" i="0" u="none" strike="noStrike" kern="1200" dirty="0" smtClean="0">
                <a:solidFill>
                  <a:schemeClr val="tx1"/>
                </a:solidFill>
                <a:effectLst/>
                <a:latin typeface="+mn-lt"/>
                <a:ea typeface="+mn-ea"/>
                <a:cs typeface="+mn-cs"/>
                <a:hlinkClick r:id="rId13" tooltip="Anterior pituitary"/>
              </a:rPr>
              <a:t>anterior pituitary</a:t>
            </a:r>
            <a:r>
              <a:rPr lang="en-US" sz="1200" b="0" i="0" u="none" strike="noStrike" kern="1200" dirty="0" smtClean="0">
                <a:solidFill>
                  <a:schemeClr val="tx1"/>
                </a:solidFill>
                <a:effectLst/>
                <a:latin typeface="+mn-lt"/>
                <a:ea typeface="+mn-ea"/>
                <a:cs typeface="+mn-cs"/>
              </a:rPr>
              <a:t> functions.</a:t>
            </a:r>
          </a:p>
          <a:p>
            <a:pPr marL="0" marR="0" indent="0" algn="l" defTabSz="914400" rtl="0" eaLnBrk="1" fontAlgn="auto" latinLnBrk="0" hangingPunct="1">
              <a:lnSpc>
                <a:spcPct val="100000"/>
              </a:lnSpc>
              <a:spcBef>
                <a:spcPts val="0"/>
              </a:spcBef>
              <a:spcAft>
                <a:spcPts val="0"/>
              </a:spcAft>
              <a:buClrTx/>
              <a:buSzTx/>
              <a:buFontTx/>
              <a:buNone/>
              <a:tabLst/>
              <a:defRPr/>
            </a:pPr>
            <a:r>
              <a:rPr lang="fa-IR" altLang="en-US" sz="1200" b="0" i="0" u="none" strike="noStrike" kern="1200" dirty="0" smtClean="0">
                <a:solidFill>
                  <a:schemeClr val="tx1"/>
                </a:solidFill>
                <a:effectLst/>
                <a:latin typeface="+mn-lt"/>
                <a:ea typeface="+mn-ea"/>
                <a:cs typeface="+mn-cs"/>
              </a:rPr>
              <a:t>هورمونهای هیپوفیز</a:t>
            </a:r>
            <a:r>
              <a:rPr lang="fa-IR" altLang="en-US" sz="1200" b="0" i="0" u="none" strike="noStrike" kern="1200" baseline="0" dirty="0" smtClean="0">
                <a:solidFill>
                  <a:schemeClr val="tx1"/>
                </a:solidFill>
                <a:effectLst/>
                <a:latin typeface="+mn-lt"/>
                <a:ea typeface="+mn-ea"/>
                <a:cs typeface="+mn-cs"/>
              </a:rPr>
              <a:t> خلفی پس از ترشح در هسته های خاص عصبی از طریق پروتئینهای خاص حامل به نام نوروفیزین های یک و دو به ترتیب برای اکسی توسین و وازوپرسین به هیپوفیز خلفی منتقل میشوند.</a:t>
            </a:r>
            <a:endParaRPr lang="en-US" altLang="en-US" dirty="0" smtClean="0">
              <a:latin typeface="Calibri" panose="020F050202020403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56</a:t>
            </a:fld>
            <a:endParaRPr lang="en-US"/>
          </a:p>
        </p:txBody>
      </p:sp>
    </p:spTree>
    <p:extLst>
      <p:ext uri="{BB962C8B-B14F-4D97-AF65-F5344CB8AC3E}">
        <p14:creationId xmlns:p14="http://schemas.microsoft.com/office/powerpoint/2010/main" val="368275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این</a:t>
            </a:r>
            <a:r>
              <a:rPr lang="fa-IR" baseline="0" dirty="0" smtClean="0"/>
              <a:t> هورمونها از طریق هیپوفیز خلفی به جریان خون آزاد میشوند. در جریان خون به صورت مستقل از پروتئینهای حامل میباشند. به همین دلیل نیمه عمر پایینی دارند.</a:t>
            </a:r>
          </a:p>
          <a:p>
            <a:pPr algn="r" rtl="1"/>
            <a:r>
              <a:rPr lang="fa-IR" baseline="0" dirty="0" smtClean="0"/>
              <a:t>ساختار هر دو پروتئین شبیه به هم میباشد و به صورت پپتیدی میباشند.هر یک از اینها یک نانوپپتید میباشدکه داراری دو ریشه سیستئین در موقعیتهای یک و شش میباشند که که توسط پیوند دی سولفیدی به یکدیگر متصل میباشند. </a:t>
            </a:r>
          </a:p>
          <a:p>
            <a:pPr algn="r" rtl="1"/>
            <a:r>
              <a:rPr lang="fa-IR" baseline="0" dirty="0" smtClean="0"/>
              <a:t>با توجه به شباهت ساختاری که دارند تا حدودی عملکرد یکدیگر را تقلید میکنند.</a:t>
            </a:r>
          </a:p>
          <a:p>
            <a:pPr algn="r" rtl="1"/>
            <a:r>
              <a:rPr lang="fa-IR" baseline="0" dirty="0" smtClean="0"/>
              <a:t>محل متابولیزه شدن این هورمونها عمدتا در کبد میباشد.</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57</a:t>
            </a:fld>
            <a:endParaRPr lang="en-US"/>
          </a:p>
        </p:txBody>
      </p:sp>
    </p:spTree>
    <p:extLst>
      <p:ext uri="{BB962C8B-B14F-4D97-AF65-F5344CB8AC3E}">
        <p14:creationId xmlns:p14="http://schemas.microsoft.com/office/powerpoint/2010/main" val="1511190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u="none" strike="noStrike" kern="1200" dirty="0" smtClean="0">
                <a:solidFill>
                  <a:schemeClr val="tx1"/>
                </a:solidFill>
                <a:effectLst/>
                <a:latin typeface="+mn-lt"/>
                <a:ea typeface="+mn-ea"/>
                <a:cs typeface="+mn-cs"/>
              </a:rPr>
              <a:t>The </a:t>
            </a:r>
            <a:r>
              <a:rPr lang="en-US" sz="1200" b="1" i="0" u="none" strike="noStrike" kern="1200" dirty="0" err="1" smtClean="0">
                <a:solidFill>
                  <a:schemeClr val="tx1"/>
                </a:solidFill>
                <a:effectLst/>
                <a:latin typeface="+mn-lt"/>
                <a:ea typeface="+mn-ea"/>
                <a:cs typeface="+mn-cs"/>
              </a:rPr>
              <a:t>paraventricular</a:t>
            </a:r>
            <a:r>
              <a:rPr lang="en-US" sz="1200" b="1" i="0" u="none" strike="noStrike" kern="1200" dirty="0" smtClean="0">
                <a:solidFill>
                  <a:schemeClr val="tx1"/>
                </a:solidFill>
                <a:effectLst/>
                <a:latin typeface="+mn-lt"/>
                <a:ea typeface="+mn-ea"/>
                <a:cs typeface="+mn-cs"/>
              </a:rPr>
              <a:t> nucleus</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PVN</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PVA</a:t>
            </a:r>
            <a:r>
              <a:rPr lang="en-US" sz="1200" b="0" i="0" u="none" strike="noStrike" kern="1200" dirty="0" smtClean="0">
                <a:solidFill>
                  <a:schemeClr val="tx1"/>
                </a:solidFill>
                <a:effectLst/>
                <a:latin typeface="+mn-lt"/>
                <a:ea typeface="+mn-ea"/>
                <a:cs typeface="+mn-cs"/>
              </a:rPr>
              <a:t>, or </a:t>
            </a:r>
            <a:r>
              <a:rPr lang="en-US" sz="1200" b="1" i="0" u="none" strike="noStrike" kern="1200" dirty="0" smtClean="0">
                <a:solidFill>
                  <a:schemeClr val="tx1"/>
                </a:solidFill>
                <a:effectLst/>
                <a:latin typeface="+mn-lt"/>
                <a:ea typeface="+mn-ea"/>
                <a:cs typeface="+mn-cs"/>
              </a:rPr>
              <a:t>PVH</a:t>
            </a:r>
            <a:r>
              <a:rPr lang="en-US" sz="1200" b="0" i="0" u="none" strike="noStrike" kern="1200" dirty="0" smtClean="0">
                <a:solidFill>
                  <a:schemeClr val="tx1"/>
                </a:solidFill>
                <a:effectLst/>
                <a:latin typeface="+mn-lt"/>
                <a:ea typeface="+mn-ea"/>
                <a:cs typeface="+mn-cs"/>
              </a:rPr>
              <a:t>) is a </a:t>
            </a:r>
            <a:r>
              <a:rPr lang="en-US" sz="1200" b="0" i="0" u="none" strike="noStrike" kern="1200" dirty="0" smtClean="0">
                <a:solidFill>
                  <a:schemeClr val="tx1"/>
                </a:solidFill>
                <a:effectLst/>
                <a:latin typeface="+mn-lt"/>
                <a:ea typeface="+mn-ea"/>
                <a:cs typeface="+mn-cs"/>
                <a:hlinkClick r:id="rId3" tooltip="Nucleus (neuroanatomy)"/>
              </a:rPr>
              <a:t>nucleus</a:t>
            </a:r>
            <a:r>
              <a:rPr lang="en-US" sz="1200" b="0" i="0" u="none" strike="noStrike" kern="1200" dirty="0" smtClean="0">
                <a:solidFill>
                  <a:schemeClr val="tx1"/>
                </a:solidFill>
                <a:effectLst/>
                <a:latin typeface="+mn-lt"/>
                <a:ea typeface="+mn-ea"/>
                <a:cs typeface="+mn-cs"/>
              </a:rPr>
              <a:t> in the </a:t>
            </a:r>
            <a:r>
              <a:rPr lang="en-US" sz="1200" b="0" i="0" u="none" strike="noStrike" kern="1200" dirty="0" smtClean="0">
                <a:solidFill>
                  <a:schemeClr val="tx1"/>
                </a:solidFill>
                <a:effectLst/>
                <a:latin typeface="+mn-lt"/>
                <a:ea typeface="+mn-ea"/>
                <a:cs typeface="+mn-cs"/>
                <a:hlinkClick r:id="rId4" tooltip="Hypothalamus"/>
              </a:rPr>
              <a:t>hypothalamus</a:t>
            </a:r>
            <a:r>
              <a:rPr lang="en-US" sz="1200" b="0" i="0" u="none" strike="noStrike"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5"/>
              </a:rPr>
              <a:t>[1]</a:t>
            </a:r>
            <a:r>
              <a:rPr lang="en-US" sz="1200" b="0" i="0" u="none" strike="noStrike" kern="1200" dirty="0" smtClean="0">
                <a:solidFill>
                  <a:schemeClr val="tx1"/>
                </a:solidFill>
                <a:effectLst/>
                <a:latin typeface="+mn-lt"/>
                <a:ea typeface="+mn-ea"/>
                <a:cs typeface="+mn-cs"/>
              </a:rPr>
              <a:t> It is a group of </a:t>
            </a:r>
            <a:r>
              <a:rPr lang="en-US" sz="1200" b="0" i="0" u="none" strike="noStrike" kern="1200" dirty="0" smtClean="0">
                <a:solidFill>
                  <a:schemeClr val="tx1"/>
                </a:solidFill>
                <a:effectLst/>
                <a:latin typeface="+mn-lt"/>
                <a:ea typeface="+mn-ea"/>
                <a:cs typeface="+mn-cs"/>
                <a:hlinkClick r:id="rId6" tooltip="Neuron"/>
              </a:rPr>
              <a:t>neurons</a:t>
            </a:r>
            <a:r>
              <a:rPr lang="en-US" sz="1200" b="0" i="0" u="none" strike="noStrike" kern="1200" dirty="0" smtClean="0">
                <a:solidFill>
                  <a:schemeClr val="tx1"/>
                </a:solidFill>
                <a:effectLst/>
                <a:latin typeface="+mn-lt"/>
                <a:ea typeface="+mn-ea"/>
                <a:cs typeface="+mn-cs"/>
              </a:rPr>
              <a:t> that can be activated by </a:t>
            </a:r>
            <a:r>
              <a:rPr lang="en-US" sz="1200" b="0" i="0" u="none" strike="noStrike" kern="1200" dirty="0" smtClean="0">
                <a:solidFill>
                  <a:schemeClr val="tx1"/>
                </a:solidFill>
                <a:effectLst/>
                <a:latin typeface="+mn-lt"/>
                <a:ea typeface="+mn-ea"/>
                <a:cs typeface="+mn-cs"/>
                <a:hlinkClick r:id="rId7" tooltip="Physiology"/>
              </a:rPr>
              <a:t>physiological changes</a:t>
            </a:r>
            <a:r>
              <a:rPr lang="en-US" sz="1200" b="0" i="0" u="none" strike="noStrike" kern="1200" dirty="0" smtClean="0">
                <a:solidFill>
                  <a:schemeClr val="tx1"/>
                </a:solidFill>
                <a:effectLst/>
                <a:latin typeface="+mn-lt"/>
                <a:ea typeface="+mn-ea"/>
                <a:cs typeface="+mn-cs"/>
              </a:rPr>
              <a:t> including </a:t>
            </a:r>
            <a:r>
              <a:rPr lang="en-US" sz="1200" b="0" i="0" u="none" strike="noStrike" kern="1200" dirty="0" smtClean="0">
                <a:solidFill>
                  <a:schemeClr val="tx1"/>
                </a:solidFill>
                <a:effectLst/>
                <a:latin typeface="+mn-lt"/>
                <a:ea typeface="+mn-ea"/>
                <a:cs typeface="+mn-cs"/>
                <a:hlinkClick r:id="rId8" tooltip="Stress (biology)"/>
              </a:rPr>
              <a:t>stress</a:t>
            </a:r>
            <a:r>
              <a:rPr lang="en-US" sz="1200" b="0" i="0" u="none" strike="noStrike" kern="1200" dirty="0" smtClean="0">
                <a:solidFill>
                  <a:schemeClr val="tx1"/>
                </a:solidFill>
                <a:effectLst/>
                <a:latin typeface="+mn-lt"/>
                <a:ea typeface="+mn-ea"/>
                <a:cs typeface="+mn-cs"/>
              </a:rPr>
              <a:t>. Many PVN neurons project directly to the </a:t>
            </a:r>
            <a:r>
              <a:rPr lang="en-US" sz="1200" b="0" i="0" u="none" strike="noStrike" kern="1200" dirty="0" smtClean="0">
                <a:solidFill>
                  <a:schemeClr val="tx1"/>
                </a:solidFill>
                <a:effectLst/>
                <a:latin typeface="+mn-lt"/>
                <a:ea typeface="+mn-ea"/>
                <a:cs typeface="+mn-cs"/>
                <a:hlinkClick r:id="rId9" tooltip="Posterior pituitary"/>
              </a:rPr>
              <a:t>posterior pituitary</a:t>
            </a:r>
            <a:r>
              <a:rPr lang="en-US" sz="1200" b="0" i="0" u="none" strike="noStrike" kern="1200" dirty="0" smtClean="0">
                <a:solidFill>
                  <a:schemeClr val="tx1"/>
                </a:solidFill>
                <a:effectLst/>
                <a:latin typeface="+mn-lt"/>
                <a:ea typeface="+mn-ea"/>
                <a:cs typeface="+mn-cs"/>
              </a:rPr>
              <a:t> where they release </a:t>
            </a:r>
            <a:r>
              <a:rPr lang="en-US" sz="1200" b="0" i="0" u="none" strike="noStrike" kern="1200" dirty="0" smtClean="0">
                <a:solidFill>
                  <a:schemeClr val="tx1"/>
                </a:solidFill>
                <a:effectLst/>
                <a:latin typeface="+mn-lt"/>
                <a:ea typeface="+mn-ea"/>
                <a:cs typeface="+mn-cs"/>
                <a:hlinkClick r:id="rId10" tooltip="Oxytocin"/>
              </a:rPr>
              <a:t>oxytocin</a:t>
            </a:r>
            <a:r>
              <a:rPr lang="en-US" sz="1200" b="0" i="0" u="none" strike="noStrike" kern="1200" dirty="0" smtClean="0">
                <a:solidFill>
                  <a:schemeClr val="tx1"/>
                </a:solidFill>
                <a:effectLst/>
                <a:latin typeface="+mn-lt"/>
                <a:ea typeface="+mn-ea"/>
                <a:cs typeface="+mn-cs"/>
              </a:rPr>
              <a:t> into the general circulation. While the </a:t>
            </a:r>
            <a:r>
              <a:rPr lang="en-US" sz="1200" b="0" i="0" u="none" strike="noStrike" kern="1200" dirty="0" err="1" smtClean="0">
                <a:solidFill>
                  <a:schemeClr val="tx1"/>
                </a:solidFill>
                <a:effectLst/>
                <a:latin typeface="+mn-lt"/>
                <a:ea typeface="+mn-ea"/>
                <a:cs typeface="+mn-cs"/>
                <a:hlinkClick r:id="rId11" tooltip="Supraoptic nucleus"/>
              </a:rPr>
              <a:t>supraoptic</a:t>
            </a:r>
            <a:r>
              <a:rPr lang="en-US" sz="1200" b="0" i="0" u="none" strike="noStrike" kern="1200" dirty="0" smtClean="0">
                <a:solidFill>
                  <a:schemeClr val="tx1"/>
                </a:solidFill>
                <a:effectLst/>
                <a:latin typeface="+mn-lt"/>
                <a:ea typeface="+mn-ea"/>
                <a:cs typeface="+mn-cs"/>
                <a:hlinkClick r:id="rId11" tooltip="Supraoptic nucleus"/>
              </a:rPr>
              <a:t> nucleus</a:t>
            </a:r>
            <a:r>
              <a:rPr lang="en-US" sz="1200" b="0" i="0" u="none" strike="noStrike" kern="1200" dirty="0" smtClean="0">
                <a:solidFill>
                  <a:schemeClr val="tx1"/>
                </a:solidFill>
                <a:effectLst/>
                <a:latin typeface="+mn-lt"/>
                <a:ea typeface="+mn-ea"/>
                <a:cs typeface="+mn-cs"/>
              </a:rPr>
              <a:t> releases </a:t>
            </a:r>
            <a:r>
              <a:rPr lang="en-US" sz="1200" b="0" i="0" u="none" strike="noStrike" kern="1200" dirty="0" smtClean="0">
                <a:solidFill>
                  <a:schemeClr val="tx1"/>
                </a:solidFill>
                <a:effectLst/>
                <a:latin typeface="+mn-lt"/>
                <a:ea typeface="+mn-ea"/>
                <a:cs typeface="+mn-cs"/>
                <a:hlinkClick r:id="rId12" tooltip="Vasopressin"/>
              </a:rPr>
              <a:t>vasopressin</a:t>
            </a:r>
            <a:r>
              <a:rPr lang="en-US" sz="1200" b="0" i="0" u="none" strike="noStrike" kern="1200" dirty="0" smtClean="0">
                <a:solidFill>
                  <a:schemeClr val="tx1"/>
                </a:solidFill>
                <a:effectLst/>
                <a:latin typeface="+mn-lt"/>
                <a:ea typeface="+mn-ea"/>
                <a:cs typeface="+mn-cs"/>
              </a:rPr>
              <a:t>. Both the PVN and the </a:t>
            </a:r>
            <a:r>
              <a:rPr lang="en-US" sz="1200" b="0" i="0" u="none" strike="noStrike" kern="1200" dirty="0" err="1" smtClean="0">
                <a:solidFill>
                  <a:schemeClr val="tx1"/>
                </a:solidFill>
                <a:effectLst/>
                <a:latin typeface="+mn-lt"/>
                <a:ea typeface="+mn-ea"/>
                <a:cs typeface="+mn-cs"/>
              </a:rPr>
              <a:t>supraoptic</a:t>
            </a:r>
            <a:r>
              <a:rPr lang="en-US" sz="1200" b="0" i="0" u="none" strike="noStrike" kern="1200" dirty="0" smtClean="0">
                <a:solidFill>
                  <a:schemeClr val="tx1"/>
                </a:solidFill>
                <a:effectLst/>
                <a:latin typeface="+mn-lt"/>
                <a:ea typeface="+mn-ea"/>
                <a:cs typeface="+mn-cs"/>
              </a:rPr>
              <a:t> nucleus do produce small amounts of the other hormone, ADH and Oxytocin respectively. Other PVN neurons control various </a:t>
            </a:r>
            <a:r>
              <a:rPr lang="en-US" sz="1200" b="0" i="0" u="none" strike="noStrike" kern="1200" dirty="0" smtClean="0">
                <a:solidFill>
                  <a:schemeClr val="tx1"/>
                </a:solidFill>
                <a:effectLst/>
                <a:latin typeface="+mn-lt"/>
                <a:ea typeface="+mn-ea"/>
                <a:cs typeface="+mn-cs"/>
                <a:hlinkClick r:id="rId13" tooltip="Anterior pituitary"/>
              </a:rPr>
              <a:t>anterior pituitary</a:t>
            </a:r>
            <a:r>
              <a:rPr lang="en-US" sz="1200" b="0" i="0" u="none" strike="noStrike" kern="1200" dirty="0" smtClean="0">
                <a:solidFill>
                  <a:schemeClr val="tx1"/>
                </a:solidFill>
                <a:effectLst/>
                <a:latin typeface="+mn-lt"/>
                <a:ea typeface="+mn-ea"/>
                <a:cs typeface="+mn-cs"/>
              </a:rPr>
              <a:t> functions.</a:t>
            </a:r>
            <a:endParaRPr lang="en-US" altLang="en-US" dirty="0" smtClean="0">
              <a:latin typeface="Calibri" panose="020F0502020204030204" pitchFamily="34" charset="0"/>
              <a:ea typeface="ＭＳ Ｐゴシック" panose="020B0600070205080204" pitchFamily="34" charset="-128"/>
            </a:endParaRP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37931725" indent="-37474525">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fld id="{DC72462E-1E8E-4E1D-8C56-F71CCE38857B}" type="slidenum">
              <a:rPr lang="en-US" altLang="en-US" b="0"/>
              <a:pPr/>
              <a:t>59</a:t>
            </a:fld>
            <a:endParaRPr lang="en-US" altLang="en-US" b="0"/>
          </a:p>
        </p:txBody>
      </p:sp>
    </p:spTree>
    <p:extLst>
      <p:ext uri="{BB962C8B-B14F-4D97-AF65-F5344CB8AC3E}">
        <p14:creationId xmlns:p14="http://schemas.microsoft.com/office/powerpoint/2010/main" val="813327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محرک اصلی برای ترشح این هورمون ایمپالس عصبی از نوک پستانها میباشد. همچنین اتساع واژن و رحم</a:t>
            </a:r>
            <a:r>
              <a:rPr lang="fa-IR" baseline="0" dirty="0" smtClean="0"/>
              <a:t> نیز موثر میباشد. این محرکها همچنین باعث ترشح پرولاکتین نیز میشود. به همین علت برخی اوقات اکسی توسین را عامل آزاد کننده پرولاکتین در نظر میگیرند.</a:t>
            </a:r>
          </a:p>
          <a:p>
            <a:pPr algn="r" rtl="1"/>
            <a:r>
              <a:rPr lang="fa-IR" baseline="0" dirty="0" smtClean="0"/>
              <a:t>استروژن تولید اکسیتوسین و نوروفیزین یک را تحریک کرده و پروژسترون عملکرد مهاری دارد.</a:t>
            </a:r>
          </a:p>
          <a:p>
            <a:pPr algn="r" rtl="1"/>
            <a:r>
              <a:rPr lang="fa-IR" baseline="0" dirty="0" smtClean="0"/>
              <a:t>مکانیسم اثر:</a:t>
            </a:r>
          </a:p>
          <a:p>
            <a:pPr algn="r" rtl="1"/>
            <a:r>
              <a:rPr lang="fa-IR" baseline="0" dirty="0" smtClean="0"/>
              <a:t>محتمل ترین وظیفه اکسی توسین تحریک تنقباضات سلولهای میواپیتلایل دور آلوئلهای پستان میباشد. گیرنده های اکسی توسین هم در بافت رحم و هم در بافت پستان دیده شده اند. </a:t>
            </a:r>
          </a:p>
          <a:p>
            <a:pPr algn="r" rtl="1"/>
            <a:r>
              <a:rPr lang="fa-IR" baseline="0" dirty="0" smtClean="0"/>
              <a:t>استروژنها تعداد این گیرنده ها افزایش داده و پروژسترون تعداد آنها را کم میکند.</a:t>
            </a:r>
          </a:p>
          <a:p>
            <a:pPr algn="r" rtl="1"/>
            <a:r>
              <a:rPr lang="fa-IR" baseline="0" dirty="0" smtClean="0"/>
              <a:t>درست قبل از زایمان استروژنها افزایش یافته و پروژسترون کاهش میابد به همین دلیل پیش از زایمان شیرسازی آغاز میشود.</a:t>
            </a:r>
          </a:p>
        </p:txBody>
      </p:sp>
      <p:sp>
        <p:nvSpPr>
          <p:cNvPr id="4" name="Slide Number Placeholder 3"/>
          <p:cNvSpPr>
            <a:spLocks noGrp="1"/>
          </p:cNvSpPr>
          <p:nvPr>
            <p:ph type="sldNum" sz="quarter" idx="10"/>
          </p:nvPr>
        </p:nvSpPr>
        <p:spPr/>
        <p:txBody>
          <a:bodyPr/>
          <a:lstStyle/>
          <a:p>
            <a:fld id="{AE1890C3-AA82-49BF-BE7E-C34B8A7C1AC4}" type="slidenum">
              <a:rPr lang="en-US" smtClean="0"/>
              <a:t>60</a:t>
            </a:fld>
            <a:endParaRPr lang="en-US"/>
          </a:p>
        </p:txBody>
      </p:sp>
    </p:spTree>
    <p:extLst>
      <p:ext uri="{BB962C8B-B14F-4D97-AF65-F5344CB8AC3E}">
        <p14:creationId xmlns:p14="http://schemas.microsoft.com/office/powerpoint/2010/main" val="975231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محرک اصلی فیزیولوژیک برای ترشح وازوپرسین افزایش اسمولاریته پلاسما میباشد.</a:t>
            </a:r>
          </a:p>
          <a:p>
            <a:pPr algn="r" rtl="1"/>
            <a:r>
              <a:rPr lang="fa-IR" dirty="0" smtClean="0"/>
              <a:t>این تحریک به واسطه گیرنده های اسمزی هیپوتالاموس</a:t>
            </a:r>
            <a:r>
              <a:rPr lang="fa-IR" baseline="0" dirty="0" smtClean="0"/>
              <a:t> و گیرنده های فشار قلب و سایر قسمتهای دستگاه قلبی عروقی انجام میشود.</a:t>
            </a:r>
          </a:p>
          <a:p>
            <a:pPr algn="r" rtl="1"/>
            <a:r>
              <a:rPr lang="fa-IR" baseline="0" dirty="0" smtClean="0"/>
              <a:t>از محرکهای دیگر میتوان به هیجان، استیل کولین، نیکوتین و مورفین اشاره کرد.</a:t>
            </a:r>
          </a:p>
          <a:p>
            <a:pPr algn="r" rtl="1"/>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63</a:t>
            </a:fld>
            <a:endParaRPr lang="en-US"/>
          </a:p>
        </p:txBody>
      </p:sp>
    </p:spTree>
    <p:extLst>
      <p:ext uri="{BB962C8B-B14F-4D97-AF65-F5344CB8AC3E}">
        <p14:creationId xmlns:p14="http://schemas.microsoft.com/office/powerpoint/2010/main" val="3763870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مهم ترین سلولهای هدف وازوپرسین سلولهای توبول دیستال</a:t>
            </a:r>
            <a:r>
              <a:rPr lang="fa-IR" baseline="0" dirty="0" smtClean="0"/>
              <a:t> و لوله های جمع کننده کلیه میباشد. دو نوع گیرنده </a:t>
            </a:r>
            <a:r>
              <a:rPr lang="en-US" baseline="0" dirty="0" smtClean="0"/>
              <a:t>V1</a:t>
            </a:r>
            <a:r>
              <a:rPr lang="fa-IR" baseline="0" dirty="0" smtClean="0"/>
              <a:t> و </a:t>
            </a:r>
            <a:r>
              <a:rPr lang="en-US" baseline="0" dirty="0" smtClean="0"/>
              <a:t>V2</a:t>
            </a:r>
            <a:r>
              <a:rPr lang="fa-IR" baseline="0" dirty="0" smtClean="0"/>
              <a:t> وجود دارد. </a:t>
            </a:r>
          </a:p>
          <a:p>
            <a:pPr algn="r" rtl="1"/>
            <a:r>
              <a:rPr lang="fa-IR" baseline="0" dirty="0" smtClean="0"/>
              <a:t>گیرندهای </a:t>
            </a:r>
            <a:r>
              <a:rPr lang="en-US" baseline="0" dirty="0" smtClean="0"/>
              <a:t>V2</a:t>
            </a:r>
            <a:r>
              <a:rPr lang="fa-IR" baseline="0" dirty="0" smtClean="0"/>
              <a:t> فقط در سطح سلولهای اپیتلیال کلیه وجود دارند در این گیرنده ها انتقال پیام به واسطه </a:t>
            </a:r>
            <a:r>
              <a:rPr lang="en-US" baseline="0" dirty="0" err="1" smtClean="0"/>
              <a:t>cAMP</a:t>
            </a:r>
            <a:r>
              <a:rPr lang="fa-IR" baseline="0" dirty="0" smtClean="0"/>
              <a:t> انجام میشود.</a:t>
            </a:r>
          </a:p>
          <a:p>
            <a:pPr algn="r" rtl="1"/>
            <a:r>
              <a:rPr lang="fa-IR" baseline="0" dirty="0" smtClean="0"/>
              <a:t>تمام گیرنده های خارج کلیوی از نوع </a:t>
            </a:r>
            <a:r>
              <a:rPr lang="en-US" baseline="0" dirty="0" smtClean="0"/>
              <a:t>V1</a:t>
            </a:r>
            <a:r>
              <a:rPr lang="fa-IR" baseline="0" dirty="0" smtClean="0"/>
              <a:t> میباشد. اتصال وازوپرسین به </a:t>
            </a:r>
            <a:r>
              <a:rPr lang="en-US" baseline="0" dirty="0" smtClean="0"/>
              <a:t>V1</a:t>
            </a:r>
            <a:r>
              <a:rPr lang="fa-IR" baseline="0" dirty="0" smtClean="0"/>
              <a:t> باعث فعال شدن فسفولیپاز </a:t>
            </a:r>
            <a:r>
              <a:rPr lang="en-US" baseline="0" dirty="0" smtClean="0"/>
              <a:t>C</a:t>
            </a:r>
            <a:r>
              <a:rPr lang="fa-IR" baseline="0" dirty="0" smtClean="0"/>
              <a:t> و در نتیجه </a:t>
            </a:r>
            <a:r>
              <a:rPr lang="en-US" baseline="0" dirty="0" smtClean="0"/>
              <a:t>IP3</a:t>
            </a:r>
            <a:r>
              <a:rPr lang="fa-IR" baseline="0" dirty="0" smtClean="0"/>
              <a:t> و </a:t>
            </a:r>
            <a:r>
              <a:rPr lang="en-US" baseline="0" dirty="0" smtClean="0"/>
              <a:t>DAG</a:t>
            </a:r>
            <a:r>
              <a:rPr lang="fa-IR" baseline="0" dirty="0" smtClean="0"/>
              <a:t> شده و غلظت یون کلسیم را افزایش میدهد و باعث فعال شدن پروتئین کیناز </a:t>
            </a:r>
            <a:r>
              <a:rPr lang="en-US" baseline="0" dirty="0" smtClean="0"/>
              <a:t>C</a:t>
            </a:r>
            <a:r>
              <a:rPr lang="fa-IR" baseline="0" dirty="0" smtClean="0"/>
              <a:t> میشود که نتیجه آنها انقباض عضله صاف عروق میباشد.</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64</a:t>
            </a:fld>
            <a:endParaRPr lang="en-US"/>
          </a:p>
        </p:txBody>
      </p:sp>
    </p:spTree>
    <p:extLst>
      <p:ext uri="{BB962C8B-B14F-4D97-AF65-F5344CB8AC3E}">
        <p14:creationId xmlns:p14="http://schemas.microsoft.com/office/powerpoint/2010/main" val="3809444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r" rtl="1"/>
            <a:r>
              <a:rPr lang="fa-IR" dirty="0" smtClean="0"/>
              <a:t>در شرایط طبیعی تقریبا</a:t>
            </a:r>
            <a:r>
              <a:rPr lang="fa-IR" baseline="0" dirty="0" smtClean="0"/>
              <a:t> تمامی </a:t>
            </a:r>
            <a:r>
              <a:rPr lang="en-US" baseline="0" dirty="0" smtClean="0"/>
              <a:t>T3</a:t>
            </a:r>
            <a:r>
              <a:rPr lang="fa-IR" baseline="0" dirty="0" smtClean="0"/>
              <a:t> و </a:t>
            </a:r>
            <a:r>
              <a:rPr lang="en-US" baseline="0" dirty="0" smtClean="0"/>
              <a:t>T4</a:t>
            </a:r>
            <a:r>
              <a:rPr lang="fa-IR" baseline="0" dirty="0" smtClean="0"/>
              <a:t> به </a:t>
            </a:r>
            <a:r>
              <a:rPr lang="en-US" baseline="0" dirty="0" smtClean="0"/>
              <a:t>TBG</a:t>
            </a:r>
            <a:r>
              <a:rPr lang="fa-IR" baseline="0" dirty="0" smtClean="0"/>
              <a:t> اتصال میابند و بخشی از آنها به صورت آزاد دیده میشوند که مسئولیت فعالیت بیولوژیک هورمون را دارند</a:t>
            </a:r>
          </a:p>
          <a:p>
            <a:pPr marL="457200" marR="0" lvl="1" indent="0" algn="r" defTabSz="91440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نیمه عمر پلاسمایی </a:t>
            </a:r>
            <a:r>
              <a:rPr lang="en-US" dirty="0" smtClean="0">
                <a:cs typeface="B Nazanin" panose="00000400000000000000" pitchFamily="2" charset="-78"/>
              </a:rPr>
              <a:t>T4</a:t>
            </a:r>
            <a:r>
              <a:rPr lang="fa-IR" dirty="0" smtClean="0">
                <a:cs typeface="B Nazanin" panose="00000400000000000000" pitchFamily="2" charset="-78"/>
              </a:rPr>
              <a:t> چهار تا پنج برابر </a:t>
            </a:r>
            <a:r>
              <a:rPr lang="en-US" dirty="0" smtClean="0">
                <a:cs typeface="B Nazanin" panose="00000400000000000000" pitchFamily="2" charset="-78"/>
              </a:rPr>
              <a:t>T3</a:t>
            </a:r>
            <a:r>
              <a:rPr lang="fa-IR" dirty="0" smtClean="0">
                <a:cs typeface="B Nazanin" panose="00000400000000000000" pitchFamily="2" charset="-78"/>
              </a:rPr>
              <a:t> میباشد ولی نیمه عمر </a:t>
            </a:r>
            <a:r>
              <a:rPr lang="en-US" dirty="0" smtClean="0">
                <a:cs typeface="B Nazanin" panose="00000400000000000000" pitchFamily="2" charset="-78"/>
              </a:rPr>
              <a:t>T4</a:t>
            </a:r>
            <a:r>
              <a:rPr lang="fa-IR" dirty="0" smtClean="0">
                <a:cs typeface="B Nazanin" panose="00000400000000000000" pitchFamily="2" charset="-78"/>
              </a:rPr>
              <a:t> و </a:t>
            </a:r>
            <a:r>
              <a:rPr lang="en-US" dirty="0" smtClean="0">
                <a:cs typeface="B Nazanin" panose="00000400000000000000" pitchFamily="2" charset="-78"/>
              </a:rPr>
              <a:t>T3</a:t>
            </a:r>
            <a:r>
              <a:rPr lang="fa-IR" dirty="0" smtClean="0">
                <a:cs typeface="B Nazanin" panose="00000400000000000000" pitchFamily="2" charset="-78"/>
              </a:rPr>
              <a:t> آزاد با هم برابر هستند</a:t>
            </a:r>
          </a:p>
          <a:p>
            <a:pPr marL="457200" marR="0" lvl="1" indent="0" algn="r" defTabSz="91440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میل ترکیبی </a:t>
            </a:r>
            <a:r>
              <a:rPr lang="en-US" dirty="0" smtClean="0">
                <a:cs typeface="B Nazanin" panose="00000400000000000000" pitchFamily="2" charset="-78"/>
              </a:rPr>
              <a:t>T3</a:t>
            </a:r>
            <a:r>
              <a:rPr lang="fa-IR" dirty="0" smtClean="0">
                <a:cs typeface="B Nazanin" panose="00000400000000000000" pitchFamily="2" charset="-78"/>
              </a:rPr>
              <a:t> با گیرنده غشا سلولی سلولهای هدف 10 برابر بیشتر است. </a:t>
            </a:r>
            <a:r>
              <a:rPr lang="en-US" dirty="0" smtClean="0">
                <a:cs typeface="B Nazanin" panose="00000400000000000000" pitchFamily="2" charset="-78"/>
              </a:rPr>
              <a:t>T3</a:t>
            </a:r>
            <a:r>
              <a:rPr lang="fa-IR" dirty="0" smtClean="0">
                <a:cs typeface="B Nazanin" panose="00000400000000000000" pitchFamily="2" charset="-78"/>
              </a:rPr>
              <a:t> را از نظر فعالیت فرم غالب در نظر میگیرند. حدود 80 درصد از </a:t>
            </a:r>
            <a:r>
              <a:rPr lang="en-US" dirty="0" smtClean="0">
                <a:cs typeface="B Nazanin" panose="00000400000000000000" pitchFamily="2" charset="-78"/>
              </a:rPr>
              <a:t>T4</a:t>
            </a:r>
            <a:r>
              <a:rPr lang="fa-IR" dirty="0" smtClean="0">
                <a:cs typeface="B Nazanin" panose="00000400000000000000" pitchFamily="2" charset="-78"/>
              </a:rPr>
              <a:t> گردش خون به </a:t>
            </a:r>
            <a:r>
              <a:rPr lang="en-US" dirty="0" smtClean="0">
                <a:cs typeface="B Nazanin" panose="00000400000000000000" pitchFamily="2" charset="-78"/>
              </a:rPr>
              <a:t>T3</a:t>
            </a:r>
            <a:r>
              <a:rPr lang="fa-IR" dirty="0" smtClean="0">
                <a:cs typeface="B Nazanin" panose="00000400000000000000" pitchFamily="2" charset="-78"/>
              </a:rPr>
              <a:t> یا </a:t>
            </a:r>
            <a:r>
              <a:rPr lang="en-US" dirty="0" smtClean="0">
                <a:cs typeface="B Nazanin" panose="00000400000000000000" pitchFamily="2" charset="-78"/>
              </a:rPr>
              <a:t>rT4</a:t>
            </a:r>
            <a:r>
              <a:rPr lang="fa-IR" baseline="0" dirty="0" smtClean="0">
                <a:cs typeface="B Nazanin" panose="00000400000000000000" pitchFamily="2" charset="-78"/>
              </a:rPr>
              <a:t> تبدیل میشوند.</a:t>
            </a:r>
          </a:p>
          <a:p>
            <a:pPr marL="457200" marR="0" lvl="1" indent="0" algn="r" defTabSz="914400" rtl="1" eaLnBrk="1" fontAlgn="auto" latinLnBrk="0" hangingPunct="1">
              <a:lnSpc>
                <a:spcPct val="100000"/>
              </a:lnSpc>
              <a:spcBef>
                <a:spcPts val="0"/>
              </a:spcBef>
              <a:spcAft>
                <a:spcPts val="0"/>
              </a:spcAft>
              <a:buClrTx/>
              <a:buSzTx/>
              <a:buFontTx/>
              <a:buNone/>
              <a:tabLst/>
              <a:defRPr/>
            </a:pPr>
            <a:endParaRPr lang="fa-IR" dirty="0" smtClean="0">
              <a:cs typeface="B Nazanin" panose="00000400000000000000" pitchFamily="2" charset="-78"/>
            </a:endParaRPr>
          </a:p>
          <a:p>
            <a:pPr marL="457200" marR="0" lvl="1" indent="0" algn="r" defTabSz="914400" rtl="1" eaLnBrk="1" fontAlgn="auto" latinLnBrk="0" hangingPunct="1">
              <a:lnSpc>
                <a:spcPct val="100000"/>
              </a:lnSpc>
              <a:spcBef>
                <a:spcPts val="0"/>
              </a:spcBef>
              <a:spcAft>
                <a:spcPts val="0"/>
              </a:spcAft>
              <a:buClrTx/>
              <a:buSzTx/>
              <a:buFontTx/>
              <a:buNone/>
              <a:tabLst/>
              <a:defRPr/>
            </a:pPr>
            <a:endParaRPr lang="fa-IR" dirty="0" smtClean="0">
              <a:cs typeface="B Nazanin" panose="00000400000000000000" pitchFamily="2" charset="-78"/>
            </a:endParaRPr>
          </a:p>
          <a:p>
            <a:pPr lvl="1" algn="r" rtl="1"/>
            <a:endParaRPr lang="fa-IR" baseline="0" dirty="0" smtClean="0"/>
          </a:p>
          <a:p>
            <a:pPr lvl="1" algn="r" rtl="1"/>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65</a:t>
            </a:fld>
            <a:endParaRPr lang="en-US"/>
          </a:p>
        </p:txBody>
      </p:sp>
    </p:spTree>
    <p:extLst>
      <p:ext uri="{BB962C8B-B14F-4D97-AF65-F5344CB8AC3E}">
        <p14:creationId xmlns:p14="http://schemas.microsoft.com/office/powerpoint/2010/main" val="357538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a typeface="ＭＳ Ｐゴシック" panose="020B0600070205080204" pitchFamily="34" charset="-128"/>
            </a:endParaRP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37931725" indent="-37474525">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fld id="{CE081141-EBBC-467D-AF30-EFE8268B46D7}" type="slidenum">
              <a:rPr lang="en-US" altLang="en-US" b="0"/>
              <a:pPr/>
              <a:t>8</a:t>
            </a:fld>
            <a:endParaRPr lang="en-US" altLang="en-US" b="0"/>
          </a:p>
        </p:txBody>
      </p:sp>
    </p:spTree>
    <p:extLst>
      <p:ext uri="{BB962C8B-B14F-4D97-AF65-F5344CB8AC3E}">
        <p14:creationId xmlns:p14="http://schemas.microsoft.com/office/powerpoint/2010/main" val="7655147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هورمون </a:t>
            </a:r>
            <a:r>
              <a:rPr lang="en-US" sz="1200" dirty="0" smtClean="0">
                <a:cs typeface="B Nazanin" panose="00000400000000000000" pitchFamily="2" charset="-78"/>
              </a:rPr>
              <a:t>T3</a:t>
            </a:r>
            <a:r>
              <a:rPr lang="fa-IR" sz="1200" dirty="0" smtClean="0">
                <a:cs typeface="B Nazanin" panose="00000400000000000000" pitchFamily="2" charset="-78"/>
              </a:rPr>
              <a:t> باعث افزایش بیان ژن </a:t>
            </a:r>
            <a:r>
              <a:rPr lang="en-US" sz="1200" dirty="0" smtClean="0">
                <a:cs typeface="B Nazanin" panose="00000400000000000000" pitchFamily="2" charset="-78"/>
              </a:rPr>
              <a:t>GH</a:t>
            </a:r>
            <a:r>
              <a:rPr lang="fa-IR" sz="1200" dirty="0" smtClean="0">
                <a:cs typeface="B Nazanin" panose="00000400000000000000" pitchFamily="2" charset="-78"/>
              </a:rPr>
              <a:t> میشود به همین علت است که هورمونهای تیروئیدی با سوخت و ساز و</a:t>
            </a:r>
            <a:r>
              <a:rPr lang="fa-IR" sz="1200" baseline="0" dirty="0" smtClean="0">
                <a:cs typeface="B Nazanin" panose="00000400000000000000" pitchFamily="2" charset="-78"/>
              </a:rPr>
              <a:t> متابولیسم بدن ارتباط مستقیم دارند</a:t>
            </a:r>
            <a:endParaRPr lang="fa-IR" sz="1200" dirty="0" smtClean="0">
              <a:cs typeface="B Nazanin" panose="00000400000000000000" pitchFamily="2" charset="-78"/>
            </a:endParaRPr>
          </a:p>
          <a:p>
            <a:pPr lvl="1" algn="r" rtl="1"/>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66</a:t>
            </a:fld>
            <a:endParaRPr lang="en-US"/>
          </a:p>
        </p:txBody>
      </p:sp>
    </p:spTree>
    <p:extLst>
      <p:ext uri="{BB962C8B-B14F-4D97-AF65-F5344CB8AC3E}">
        <p14:creationId xmlns:p14="http://schemas.microsoft.com/office/powerpoint/2010/main" val="34711320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بزرگی تیروئید یا گواتر نشان دهنده فعالیت بدن برای جبران کاهش هورمون توسط تیرئید میباشد. </a:t>
            </a:r>
          </a:p>
          <a:p>
            <a:pPr marL="457200" marR="0" lvl="1" indent="0" algn="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هیپرتیروئیدی (افزایش هورمونهای تیروئیدی) در آمریکا به علت بیماری </a:t>
            </a:r>
            <a:r>
              <a:rPr lang="en-US" sz="1200" dirty="0" smtClean="0">
                <a:cs typeface="B Nazanin" panose="00000400000000000000" pitchFamily="2" charset="-78"/>
              </a:rPr>
              <a:t>grave</a:t>
            </a:r>
            <a:r>
              <a:rPr lang="fa-IR" sz="1200" dirty="0" smtClean="0">
                <a:cs typeface="B Nazanin" panose="00000400000000000000" pitchFamily="2" charset="-78"/>
              </a:rPr>
              <a:t> ایجاد میشود که بر ضد گیرنده </a:t>
            </a:r>
            <a:r>
              <a:rPr lang="en-US" sz="1200" dirty="0" smtClean="0">
                <a:cs typeface="B Nazanin" panose="00000400000000000000" pitchFamily="2" charset="-78"/>
              </a:rPr>
              <a:t>TSH</a:t>
            </a:r>
            <a:r>
              <a:rPr lang="fa-IR" sz="1200" dirty="0" smtClean="0">
                <a:cs typeface="B Nazanin" panose="00000400000000000000" pitchFamily="2" charset="-78"/>
              </a:rPr>
              <a:t> </a:t>
            </a:r>
            <a:r>
              <a:rPr lang="en-US" sz="1200" dirty="0" err="1" smtClean="0">
                <a:cs typeface="B Nazanin" panose="00000400000000000000" pitchFamily="2" charset="-78"/>
              </a:rPr>
              <a:t>IgG</a:t>
            </a:r>
            <a:r>
              <a:rPr lang="fa-IR" sz="1200" baseline="0" dirty="0" smtClean="0">
                <a:cs typeface="B Nazanin" panose="00000400000000000000" pitchFamily="2" charset="-78"/>
              </a:rPr>
              <a:t> ساخته شده و آن را فعال میکند. در نتیجه تیروئید بزرگ شده مقادیر کنترل شده </a:t>
            </a:r>
            <a:r>
              <a:rPr lang="en-US" sz="1200" baseline="0" dirty="0" smtClean="0">
                <a:cs typeface="B Nazanin" panose="00000400000000000000" pitchFamily="2" charset="-78"/>
              </a:rPr>
              <a:t>T3</a:t>
            </a:r>
            <a:r>
              <a:rPr lang="fa-IR" sz="1200" baseline="0" dirty="0" smtClean="0">
                <a:cs typeface="B Nazanin" panose="00000400000000000000" pitchFamily="2" charset="-78"/>
              </a:rPr>
              <a:t> و </a:t>
            </a:r>
            <a:r>
              <a:rPr lang="en-US" sz="1200" baseline="0" dirty="0" smtClean="0">
                <a:cs typeface="B Nazanin" panose="00000400000000000000" pitchFamily="2" charset="-78"/>
              </a:rPr>
              <a:t>T4</a:t>
            </a:r>
            <a:r>
              <a:rPr lang="fa-IR" sz="1200" baseline="0" dirty="0" smtClean="0">
                <a:cs typeface="B Nazanin" panose="00000400000000000000" pitchFamily="2" charset="-78"/>
              </a:rPr>
              <a:t> ساخته میشود</a:t>
            </a:r>
            <a:endParaRPr lang="fa-IR" sz="1200" dirty="0" smtClean="0">
              <a:cs typeface="B Nazanin" panose="00000400000000000000" pitchFamily="2" charset="-78"/>
            </a:endParaRPr>
          </a:p>
          <a:p>
            <a:pPr marL="457200" marR="0" lvl="1" indent="0" algn="r" defTabSz="914400" rtl="1" eaLnBrk="1" fontAlgn="auto" latinLnBrk="0" hangingPunct="1">
              <a:lnSpc>
                <a:spcPct val="100000"/>
              </a:lnSpc>
              <a:spcBef>
                <a:spcPts val="0"/>
              </a:spcBef>
              <a:spcAft>
                <a:spcPts val="0"/>
              </a:spcAft>
              <a:buClrTx/>
              <a:buSzTx/>
              <a:buFontTx/>
              <a:buNone/>
              <a:tabLst/>
              <a:defRPr/>
            </a:pPr>
            <a:endParaRPr lang="fa-IR" sz="1200" dirty="0" smtClean="0">
              <a:cs typeface="B Nazanin" panose="00000400000000000000" pitchFamily="2" charset="-78"/>
            </a:endParaRPr>
          </a:p>
          <a:p>
            <a:pPr lvl="1" algn="r" rtl="1"/>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67</a:t>
            </a:fld>
            <a:endParaRPr lang="en-US"/>
          </a:p>
        </p:txBody>
      </p:sp>
    </p:spTree>
    <p:extLst>
      <p:ext uri="{BB962C8B-B14F-4D97-AF65-F5344CB8AC3E}">
        <p14:creationId xmlns:p14="http://schemas.microsoft.com/office/powerpoint/2010/main" val="27576923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a typeface="ＭＳ Ｐゴシック" panose="020B0600070205080204" pitchFamily="34" charset="-128"/>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37931725" indent="-37474525">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fld id="{AC1C4D44-DA0D-47C0-B59B-227210460211}" type="slidenum">
              <a:rPr lang="en-US" altLang="en-US" b="0"/>
              <a:pPr/>
              <a:t>69</a:t>
            </a:fld>
            <a:endParaRPr lang="en-US" altLang="en-US" b="0"/>
          </a:p>
        </p:txBody>
      </p:sp>
    </p:spTree>
    <p:extLst>
      <p:ext uri="{BB962C8B-B14F-4D97-AF65-F5344CB8AC3E}">
        <p14:creationId xmlns:p14="http://schemas.microsoft.com/office/powerpoint/2010/main" val="26374664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a typeface="ＭＳ Ｐゴシック" panose="020B0600070205080204" pitchFamily="34" charset="-128"/>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37931725" indent="-37474525">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fld id="{02085B48-FE8B-42AA-A794-CCC5A5FF1676}" type="slidenum">
              <a:rPr lang="en-US" altLang="en-US" b="0"/>
              <a:pPr/>
              <a:t>70</a:t>
            </a:fld>
            <a:endParaRPr lang="en-US" altLang="en-US" b="0"/>
          </a:p>
        </p:txBody>
      </p:sp>
    </p:spTree>
    <p:extLst>
      <p:ext uri="{BB962C8B-B14F-4D97-AF65-F5344CB8AC3E}">
        <p14:creationId xmlns:p14="http://schemas.microsoft.com/office/powerpoint/2010/main" val="1882249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a typeface="ＭＳ Ｐゴシック" panose="020B0600070205080204" pitchFamily="34" charset="-128"/>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37931725" indent="-37474525">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fld id="{FEEBC8D9-C508-4088-A5DD-0C1548E61A1B}" type="slidenum">
              <a:rPr lang="en-US" altLang="en-US" b="0"/>
              <a:pPr/>
              <a:t>71</a:t>
            </a:fld>
            <a:endParaRPr lang="en-US" altLang="en-US" b="0"/>
          </a:p>
        </p:txBody>
      </p:sp>
    </p:spTree>
    <p:extLst>
      <p:ext uri="{BB962C8B-B14F-4D97-AF65-F5344CB8AC3E}">
        <p14:creationId xmlns:p14="http://schemas.microsoft.com/office/powerpoint/2010/main" val="34045515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 </a:t>
            </a:r>
            <a:r>
              <a:rPr lang="en-US" sz="1200" b="0" i="0" u="none" strike="noStrike" kern="1200" dirty="0" err="1" smtClean="0">
                <a:solidFill>
                  <a:schemeClr val="tx1"/>
                </a:solidFill>
                <a:effectLst/>
                <a:latin typeface="+mn-lt"/>
                <a:ea typeface="+mn-ea"/>
                <a:cs typeface="+mn-cs"/>
              </a:rPr>
              <a:t>oligopeptide</a:t>
            </a:r>
            <a:r>
              <a:rPr lang="en-US" sz="1200" b="0" i="0" u="none" strike="noStrike" kern="1200" dirty="0" smtClean="0">
                <a:solidFill>
                  <a:schemeClr val="tx1"/>
                </a:solidFill>
                <a:effectLst/>
                <a:latin typeface="+mn-lt"/>
                <a:ea typeface="+mn-ea"/>
                <a:cs typeface="+mn-cs"/>
              </a:rPr>
              <a:t> containing nine amino acyl </a:t>
            </a:r>
            <a:r>
              <a:rPr lang="en-US" sz="1200" b="0" i="0" u="sng" kern="1200" dirty="0" smtClean="0">
                <a:solidFill>
                  <a:schemeClr val="tx1"/>
                </a:solidFill>
                <a:effectLst/>
                <a:latin typeface="+mn-lt"/>
                <a:ea typeface="+mn-ea"/>
                <a:cs typeface="+mn-cs"/>
              </a:rPr>
              <a:t>residues</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81</a:t>
            </a:fld>
            <a:endParaRPr lang="en-US"/>
          </a:p>
        </p:txBody>
      </p:sp>
    </p:spTree>
    <p:extLst>
      <p:ext uri="{BB962C8B-B14F-4D97-AF65-F5344CB8AC3E}">
        <p14:creationId xmlns:p14="http://schemas.microsoft.com/office/powerpoint/2010/main" val="3661191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https://www.frontiersin.org/articles/10.3389/fendo.2013.00180/full</a:t>
            </a: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87</a:t>
            </a:fld>
            <a:endParaRPr lang="en-US"/>
          </a:p>
        </p:txBody>
      </p:sp>
    </p:spTree>
    <p:extLst>
      <p:ext uri="{BB962C8B-B14F-4D97-AF65-F5344CB8AC3E}">
        <p14:creationId xmlns:p14="http://schemas.microsoft.com/office/powerpoint/2010/main" val="31395952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گرلین یا هورمون گرسنگی توسط سلولهای </a:t>
            </a:r>
            <a:r>
              <a:rPr lang="en-US" dirty="0" err="1" smtClean="0"/>
              <a:t>ghrelinergic</a:t>
            </a:r>
            <a:r>
              <a:rPr lang="fa-IR" dirty="0" smtClean="0"/>
              <a:t> در لوله گوارشی ساخته میشود.</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91</a:t>
            </a:fld>
            <a:endParaRPr lang="en-US"/>
          </a:p>
        </p:txBody>
      </p:sp>
    </p:spTree>
    <p:extLst>
      <p:ext uri="{BB962C8B-B14F-4D97-AF65-F5344CB8AC3E}">
        <p14:creationId xmlns:p14="http://schemas.microsoft.com/office/powerpoint/2010/main" val="285181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dirty="0" smtClean="0">
                <a:solidFill>
                  <a:schemeClr val="tx1"/>
                </a:solidFill>
                <a:effectLst/>
                <a:latin typeface="+mn-lt"/>
                <a:ea typeface="+mn-ea"/>
                <a:cs typeface="+mn-cs"/>
              </a:rPr>
              <a:t>جسم زرد</a:t>
            </a:r>
            <a:r>
              <a:rPr lang="fa-IR"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Corpus </a:t>
            </a:r>
            <a:r>
              <a:rPr lang="en-US" sz="1200" b="0" i="0" u="none" strike="noStrike" kern="1200" dirty="0" err="1" smtClean="0">
                <a:solidFill>
                  <a:schemeClr val="tx1"/>
                </a:solidFill>
                <a:effectLst/>
                <a:latin typeface="+mn-lt"/>
                <a:ea typeface="+mn-ea"/>
                <a:cs typeface="+mn-cs"/>
              </a:rPr>
              <a:t>luteum</a:t>
            </a:r>
            <a:r>
              <a:rPr lang="en-US" sz="1200" b="0" i="0" u="none" strike="noStrike" kern="1200" dirty="0" smtClean="0">
                <a:solidFill>
                  <a:schemeClr val="tx1"/>
                </a:solidFill>
                <a:effectLst/>
                <a:latin typeface="+mn-lt"/>
                <a:ea typeface="+mn-ea"/>
                <a:cs typeface="+mn-cs"/>
              </a:rPr>
              <a:t>) </a:t>
            </a:r>
            <a:r>
              <a:rPr lang="fa-IR" sz="1200" b="0" i="0" u="none" strike="noStrike" kern="1200" dirty="0" smtClean="0">
                <a:solidFill>
                  <a:schemeClr val="tx1"/>
                </a:solidFill>
                <a:effectLst/>
                <a:latin typeface="+mn-lt"/>
                <a:ea typeface="+mn-ea"/>
                <a:cs typeface="+mn-cs"/>
              </a:rPr>
              <a:t>یک توده سلولی موقتی در تخمدان خانمهای بارور است که هورمونهای </a:t>
            </a:r>
            <a:r>
              <a:rPr lang="fa-IR" sz="1200" b="0" i="0" u="none" strike="noStrike" kern="1200" dirty="0" smtClean="0">
                <a:solidFill>
                  <a:schemeClr val="tx1"/>
                </a:solidFill>
                <a:effectLst/>
                <a:latin typeface="+mn-lt"/>
                <a:ea typeface="+mn-ea"/>
                <a:cs typeface="+mn-cs"/>
                <a:hlinkClick r:id="rId3" tooltip="پروژسترون"/>
              </a:rPr>
              <a:t>پروژسترون</a:t>
            </a:r>
            <a:r>
              <a:rPr lang="fa-IR" sz="1200" b="0" i="0" u="none" strike="noStrike" kern="1200" dirty="0" smtClean="0">
                <a:solidFill>
                  <a:schemeClr val="tx1"/>
                </a:solidFill>
                <a:effectLst/>
                <a:latin typeface="+mn-lt"/>
                <a:ea typeface="+mn-ea"/>
                <a:cs typeface="+mn-cs"/>
              </a:rPr>
              <a:t> ، </a:t>
            </a:r>
            <a:r>
              <a:rPr lang="fa-IR" sz="1200" b="0" i="0" u="none" strike="noStrike" kern="1200" dirty="0" smtClean="0">
                <a:solidFill>
                  <a:schemeClr val="tx1"/>
                </a:solidFill>
                <a:effectLst/>
                <a:latin typeface="+mn-lt"/>
                <a:ea typeface="+mn-ea"/>
                <a:cs typeface="+mn-cs"/>
                <a:hlinkClick r:id="rId4" tooltip="استرادیول"/>
              </a:rPr>
              <a:t>استرادیول</a:t>
            </a:r>
            <a:r>
              <a:rPr lang="fa-IR" sz="1200" b="0" i="0" u="none" strike="noStrike" kern="1200" dirty="0" smtClean="0">
                <a:solidFill>
                  <a:schemeClr val="tx1"/>
                </a:solidFill>
                <a:effectLst/>
                <a:latin typeface="+mn-lt"/>
                <a:ea typeface="+mn-ea"/>
                <a:cs typeface="+mn-cs"/>
              </a:rPr>
              <a:t> و اینهیبین </a:t>
            </a:r>
            <a:r>
              <a:rPr lang="en-US" sz="1200" b="0" i="0" u="none" strike="noStrike" kern="1200" dirty="0" smtClean="0">
                <a:solidFill>
                  <a:schemeClr val="tx1"/>
                </a:solidFill>
                <a:effectLst/>
                <a:latin typeface="+mn-lt"/>
                <a:ea typeface="+mn-ea"/>
                <a:cs typeface="+mn-cs"/>
              </a:rPr>
              <a:t>A </a:t>
            </a:r>
            <a:r>
              <a:rPr lang="fa-IR" sz="1200" b="0" i="0" u="none" strike="noStrike" kern="1200" dirty="0" smtClean="0">
                <a:solidFill>
                  <a:schemeClr val="tx1"/>
                </a:solidFill>
                <a:effectLst/>
                <a:latin typeface="+mn-lt"/>
                <a:ea typeface="+mn-ea"/>
                <a:cs typeface="+mn-cs"/>
              </a:rPr>
              <a:t>را ترشح میکند. </a:t>
            </a:r>
            <a:endParaRPr lang="en-US" b="1" dirty="0"/>
          </a:p>
        </p:txBody>
      </p:sp>
      <p:sp>
        <p:nvSpPr>
          <p:cNvPr id="4" name="Slide Number Placeholder 3"/>
          <p:cNvSpPr>
            <a:spLocks noGrp="1"/>
          </p:cNvSpPr>
          <p:nvPr>
            <p:ph type="sldNum" sz="quarter" idx="10"/>
          </p:nvPr>
        </p:nvSpPr>
        <p:spPr/>
        <p:txBody>
          <a:bodyPr/>
          <a:lstStyle/>
          <a:p>
            <a:fld id="{AE1890C3-AA82-49BF-BE7E-C34B8A7C1AC4}" type="slidenum">
              <a:rPr lang="en-US" smtClean="0"/>
              <a:t>12</a:t>
            </a:fld>
            <a:endParaRPr lang="en-US"/>
          </a:p>
        </p:txBody>
      </p:sp>
    </p:spTree>
    <p:extLst>
      <p:ext uri="{BB962C8B-B14F-4D97-AF65-F5344CB8AC3E}">
        <p14:creationId xmlns:p14="http://schemas.microsoft.com/office/powerpoint/2010/main" val="238519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TRH is produced by the globe in medial neurons of the </a:t>
            </a:r>
            <a:r>
              <a:rPr lang="en-US" dirty="0" err="1" smtClean="0"/>
              <a:t>paraventricular</a:t>
            </a:r>
            <a:r>
              <a:rPr lang="en-US" dirty="0" smtClean="0"/>
              <a:t> nucleus.[3] At the beginning, it is synthesized as </a:t>
            </a:r>
            <a:r>
              <a:rPr lang="en-US" u="sng" dirty="0" smtClean="0"/>
              <a:t>a 242-amino </a:t>
            </a:r>
            <a:r>
              <a:rPr lang="en-US" dirty="0" smtClean="0"/>
              <a:t>acid precursor polypeptide that contains 6 copies of the sequence -</a:t>
            </a:r>
            <a:r>
              <a:rPr lang="en-US" u="sng" dirty="0" err="1" smtClean="0">
                <a:solidFill>
                  <a:srgbClr val="FFC000"/>
                </a:solidFill>
              </a:rPr>
              <a:t>Gln</a:t>
            </a:r>
            <a:r>
              <a:rPr lang="en-US" u="sng" dirty="0" smtClean="0">
                <a:solidFill>
                  <a:srgbClr val="FFC000"/>
                </a:solidFill>
              </a:rPr>
              <a:t>-His-Pro-</a:t>
            </a:r>
            <a:r>
              <a:rPr lang="en-US" u="sng" dirty="0" err="1" smtClean="0">
                <a:solidFill>
                  <a:srgbClr val="FFC000"/>
                </a:solidFill>
              </a:rPr>
              <a:t>Gly</a:t>
            </a:r>
            <a:r>
              <a:rPr lang="en-US" dirty="0" smtClean="0">
                <a:solidFill>
                  <a:srgbClr val="FFC000"/>
                </a:solidFill>
              </a:rPr>
              <a:t>-</a:t>
            </a:r>
            <a:r>
              <a:rPr lang="en-US" dirty="0" smtClean="0"/>
              <a:t>, flanked by </a:t>
            </a:r>
            <a:r>
              <a:rPr lang="en-US" u="sng" dirty="0" smtClean="0"/>
              <a:t>Lys-</a:t>
            </a:r>
            <a:r>
              <a:rPr lang="en-US" u="sng" dirty="0" err="1" smtClean="0"/>
              <a:t>Arg</a:t>
            </a:r>
            <a:r>
              <a:rPr lang="en-US" u="sng" dirty="0" smtClean="0"/>
              <a:t> or </a:t>
            </a:r>
            <a:r>
              <a:rPr lang="en-US" u="sng" dirty="0" err="1" smtClean="0"/>
              <a:t>Arg-Arg</a:t>
            </a:r>
            <a:r>
              <a:rPr lang="en-US" u="sng" dirty="0" smtClean="0"/>
              <a:t> </a:t>
            </a:r>
            <a:r>
              <a:rPr lang="en-US" dirty="0" smtClean="0"/>
              <a:t>sequences. </a:t>
            </a:r>
          </a:p>
          <a:p>
            <a:r>
              <a:rPr lang="en-US" dirty="0" smtClean="0"/>
              <a:t>To produce the mature form, a series of enzymes are required. First, a protease cleaves to the C-ter</a:t>
            </a:r>
            <a:r>
              <a:rPr lang="en-US" u="sng" dirty="0" smtClean="0"/>
              <a:t>minal side of the flanking Lys-</a:t>
            </a:r>
            <a:r>
              <a:rPr lang="en-US" u="sng" dirty="0" err="1" smtClean="0"/>
              <a:t>Arg</a:t>
            </a:r>
            <a:r>
              <a:rPr lang="en-US" u="sng" dirty="0" smtClean="0"/>
              <a:t> or </a:t>
            </a:r>
            <a:r>
              <a:rPr lang="en-US" u="sng" dirty="0" err="1" smtClean="0"/>
              <a:t>Arg</a:t>
            </a:r>
            <a:r>
              <a:rPr lang="en-US" u="sng" dirty="0" smtClean="0"/>
              <a:t>-Arg</a:t>
            </a:r>
            <a:r>
              <a:rPr lang="en-US" dirty="0" smtClean="0"/>
              <a:t>. Second, a </a:t>
            </a:r>
            <a:r>
              <a:rPr lang="en-US" u="sng" dirty="0" err="1" smtClean="0"/>
              <a:t>carboxypeptidase</a:t>
            </a:r>
            <a:r>
              <a:rPr lang="en-US" dirty="0" smtClean="0"/>
              <a:t> removes the Lys/</a:t>
            </a:r>
            <a:r>
              <a:rPr lang="en-US" dirty="0" err="1" smtClean="0"/>
              <a:t>Arg</a:t>
            </a:r>
            <a:r>
              <a:rPr lang="en-US" dirty="0" smtClean="0"/>
              <a:t> residues leaving </a:t>
            </a:r>
            <a:r>
              <a:rPr lang="en-US" u="sng" dirty="0" err="1" smtClean="0"/>
              <a:t>Gly</a:t>
            </a:r>
            <a:r>
              <a:rPr lang="en-US" u="sng" dirty="0" smtClean="0"/>
              <a:t> as the C-terminal residue</a:t>
            </a:r>
            <a:r>
              <a:rPr lang="en-US" dirty="0" smtClean="0"/>
              <a:t>. Then, this </a:t>
            </a:r>
            <a:r>
              <a:rPr lang="en-US" dirty="0" err="1" smtClean="0"/>
              <a:t>Gly</a:t>
            </a:r>
            <a:r>
              <a:rPr lang="en-US" dirty="0" smtClean="0"/>
              <a:t> is converted into an </a:t>
            </a:r>
            <a:r>
              <a:rPr lang="en-US" u="sng" dirty="0" smtClean="0"/>
              <a:t>amide residue </a:t>
            </a:r>
            <a:r>
              <a:rPr lang="en-US" dirty="0" smtClean="0"/>
              <a:t>by a series of enzymes collectively known as </a:t>
            </a:r>
            <a:r>
              <a:rPr lang="en-US" u="sng" dirty="0" err="1" smtClean="0"/>
              <a:t>peptidylglycine</a:t>
            </a:r>
            <a:r>
              <a:rPr lang="en-US" u="sng" dirty="0" smtClean="0"/>
              <a:t>-alpha-</a:t>
            </a:r>
            <a:r>
              <a:rPr lang="en-US" u="sng" dirty="0" err="1" smtClean="0"/>
              <a:t>amidating</a:t>
            </a:r>
            <a:r>
              <a:rPr lang="en-US" u="sng" dirty="0" smtClean="0"/>
              <a:t> </a:t>
            </a:r>
            <a:r>
              <a:rPr lang="en-US" u="sng" dirty="0" err="1" smtClean="0"/>
              <a:t>monooxygenase</a:t>
            </a:r>
            <a:r>
              <a:rPr lang="en-US" dirty="0" smtClean="0"/>
              <a:t>. Concurrently with these processing steps, the N-terminal </a:t>
            </a:r>
            <a:r>
              <a:rPr lang="en-US" dirty="0" err="1" smtClean="0"/>
              <a:t>Gln</a:t>
            </a:r>
            <a:r>
              <a:rPr lang="en-US" dirty="0" smtClean="0"/>
              <a:t> (glutamine) is converted into </a:t>
            </a:r>
            <a:r>
              <a:rPr lang="en-US" u="sng" dirty="0" err="1" smtClean="0"/>
              <a:t>pyroglutamate</a:t>
            </a:r>
            <a:r>
              <a:rPr lang="en-US" u="sng" dirty="0" smtClean="0"/>
              <a:t> (a cyclic residue</a:t>
            </a:r>
            <a:r>
              <a:rPr lang="en-US" dirty="0" smtClean="0"/>
              <a:t>). These multiple steps produce 6 copies of the mature TRH molecule per precursor molecule for human TRH (5 for mouse TRH). </a:t>
            </a:r>
          </a:p>
          <a:p>
            <a:r>
              <a:rPr lang="en-US" dirty="0" smtClean="0"/>
              <a:t>Following secretion, TRH travels across the median eminence to the anterior pituitary gland via the </a:t>
            </a:r>
            <a:r>
              <a:rPr lang="en-US" dirty="0" err="1" smtClean="0"/>
              <a:t>hypophyseal</a:t>
            </a:r>
            <a:r>
              <a:rPr lang="en-US" dirty="0" smtClean="0"/>
              <a:t> portal system where it stimulates the release of thyroid-stimulating hormone from cells called </a:t>
            </a:r>
            <a:r>
              <a:rPr lang="en-US" dirty="0" err="1" smtClean="0"/>
              <a:t>thyrotropes</a:t>
            </a:r>
            <a:r>
              <a:rPr lang="en-US" dirty="0" smtClean="0"/>
              <a:t>.[4] </a:t>
            </a:r>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14</a:t>
            </a:fld>
            <a:endParaRPr lang="en-US"/>
          </a:p>
        </p:txBody>
      </p:sp>
    </p:spTree>
    <p:extLst>
      <p:ext uri="{BB962C8B-B14F-4D97-AF65-F5344CB8AC3E}">
        <p14:creationId xmlns:p14="http://schemas.microsoft.com/office/powerpoint/2010/main" val="321367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TRH stimulates the </a:t>
            </a:r>
            <a:r>
              <a:rPr lang="en-US" sz="1200" b="1" i="0" u="sng" strike="noStrike" kern="1200" dirty="0" smtClean="0">
                <a:solidFill>
                  <a:schemeClr val="tx1"/>
                </a:solidFill>
                <a:effectLst/>
                <a:latin typeface="+mn-lt"/>
                <a:ea typeface="+mn-ea"/>
                <a:cs typeface="+mn-cs"/>
              </a:rPr>
              <a:t>transcription of the NR4A1 gene through TRH receptors, and PKC and MAPK pathways within 1 hr</a:t>
            </a:r>
            <a:r>
              <a:rPr lang="en-US" sz="1200" b="1" i="0" u="none" strike="noStrike" kern="1200" dirty="0" smtClean="0">
                <a:solidFill>
                  <a:schemeClr val="tx1"/>
                </a:solidFill>
                <a:effectLst/>
                <a:latin typeface="+mn-lt"/>
                <a:ea typeface="+mn-ea"/>
                <a:cs typeface="+mn-cs"/>
              </a:rPr>
              <a:t>. The increased amount of NR4A1 stimulates </a:t>
            </a:r>
            <a:r>
              <a:rPr lang="en-US" sz="1200" b="1" i="0" u="none" strike="noStrike" kern="1200" dirty="0" err="1" smtClean="0">
                <a:solidFill>
                  <a:schemeClr val="tx1"/>
                </a:solidFill>
                <a:effectLst/>
                <a:latin typeface="+mn-lt"/>
                <a:ea typeface="+mn-ea"/>
                <a:cs typeface="+mn-cs"/>
              </a:rPr>
              <a:t>TSHb</a:t>
            </a:r>
            <a:r>
              <a:rPr lang="en-US" sz="1200" b="1" i="0" u="none" strike="noStrike" kern="1200" dirty="0" smtClean="0">
                <a:solidFill>
                  <a:schemeClr val="tx1"/>
                </a:solidFill>
                <a:effectLst/>
                <a:latin typeface="+mn-lt"/>
                <a:ea typeface="+mn-ea"/>
                <a:cs typeface="+mn-cs"/>
              </a:rPr>
              <a:t> promoter activity, which may </a:t>
            </a:r>
            <a:r>
              <a:rPr lang="en-US" sz="1200" b="1" i="0" u="sng" strike="noStrike" kern="1200" dirty="0" smtClean="0">
                <a:solidFill>
                  <a:schemeClr val="tx1"/>
                </a:solidFill>
                <a:effectLst/>
                <a:latin typeface="+mn-lt"/>
                <a:ea typeface="+mn-ea"/>
                <a:cs typeface="+mn-cs"/>
              </a:rPr>
              <a:t>act cooperatively with Pit1 and GATA2 on the gene.</a:t>
            </a:r>
          </a:p>
          <a:p>
            <a:r>
              <a:rPr lang="en-US" sz="1200" b="0" i="0" u="sng" strike="noStrike" kern="1200" dirty="0" smtClean="0">
                <a:solidFill>
                  <a:schemeClr val="tx1"/>
                </a:solidFill>
                <a:effectLst/>
                <a:latin typeface="+mn-lt"/>
                <a:ea typeface="+mn-ea"/>
                <a:cs typeface="+mn-cs"/>
              </a:rPr>
              <a:t>The four human glycoprotein hormones chorionic gonadotropin (CG), luteinizing hormone (LH), follicle stimulating hormone (FSH), and thyroid stimulating hormone (TSH) are dimers consisting of alpha and beta subunits that are associated </a:t>
            </a:r>
            <a:r>
              <a:rPr lang="en-US" sz="1200" b="0" i="0" u="sng" strike="noStrike" kern="1200" dirty="0" err="1" smtClean="0">
                <a:solidFill>
                  <a:schemeClr val="tx1"/>
                </a:solidFill>
                <a:effectLst/>
                <a:latin typeface="+mn-lt"/>
                <a:ea typeface="+mn-ea"/>
                <a:cs typeface="+mn-cs"/>
              </a:rPr>
              <a:t>noncovalently</a:t>
            </a:r>
            <a:r>
              <a:rPr lang="en-US" sz="1200" b="0" i="0" u="sng"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The alpha subunits of these hormones are identical, however, their beta chains are unique and confer biological specificity. </a:t>
            </a:r>
          </a:p>
          <a:p>
            <a:r>
              <a:rPr lang="en-US" sz="1200" b="0" i="0" u="none" strike="noStrike" kern="1200" dirty="0" smtClean="0">
                <a:solidFill>
                  <a:schemeClr val="tx1"/>
                </a:solidFill>
                <a:effectLst/>
                <a:latin typeface="+mn-lt"/>
                <a:ea typeface="+mn-ea"/>
                <a:cs typeface="+mn-cs"/>
              </a:rPr>
              <a:t>This gene encodes a member of the steroid-thyroid hormone-retinoid receptor superfamily. Expression is induced by </a:t>
            </a:r>
            <a:r>
              <a:rPr lang="en-US" sz="1200" b="0" i="0" u="none" strike="noStrike" kern="1200" dirty="0" err="1" smtClean="0">
                <a:solidFill>
                  <a:schemeClr val="tx1"/>
                </a:solidFill>
                <a:effectLst/>
                <a:latin typeface="+mn-lt"/>
                <a:ea typeface="+mn-ea"/>
                <a:cs typeface="+mn-cs"/>
              </a:rPr>
              <a:t>phytohemagglutinin</a:t>
            </a:r>
            <a:r>
              <a:rPr lang="en-US" sz="1200" b="0" i="0" u="none" strike="noStrike" kern="1200" dirty="0" smtClean="0">
                <a:solidFill>
                  <a:schemeClr val="tx1"/>
                </a:solidFill>
                <a:effectLst/>
                <a:latin typeface="+mn-lt"/>
                <a:ea typeface="+mn-ea"/>
                <a:cs typeface="+mn-cs"/>
              </a:rPr>
              <a:t> in human lymphocytes and by serum stimulation of arrested fibroblasts. The encoded protein acts as a nuclear transcription factor. </a:t>
            </a:r>
          </a:p>
          <a:p>
            <a:r>
              <a:rPr lang="en-US" dirty="0" smtClean="0"/>
              <a:t>TSH is a glycoprotein and consists of two subunits, the alpha and the beta subunit. </a:t>
            </a:r>
          </a:p>
          <a:p>
            <a:r>
              <a:rPr lang="en-US" dirty="0" smtClean="0"/>
              <a:t>The α (alpha) subunit (i.e., chorionic gonadotropin alpha) is nearly identical to that of human chorionic gonadotropin (</a:t>
            </a:r>
            <a:r>
              <a:rPr lang="en-US" dirty="0" err="1" smtClean="0"/>
              <a:t>hCG</a:t>
            </a:r>
            <a:r>
              <a:rPr lang="en-US" dirty="0" smtClean="0"/>
              <a:t>), luteinizing hormone (LH), and follicle-stimulating hormone (FSH). The α subunit is thought to be the </a:t>
            </a:r>
            <a:r>
              <a:rPr lang="en-US" u="sng" dirty="0" smtClean="0"/>
              <a:t>effector region responsible for stimulation of </a:t>
            </a:r>
            <a:r>
              <a:rPr lang="en-US" u="sng" dirty="0" err="1" smtClean="0"/>
              <a:t>adenylate</a:t>
            </a:r>
            <a:r>
              <a:rPr lang="en-US" u="sng" dirty="0" smtClean="0"/>
              <a:t> </a:t>
            </a:r>
            <a:r>
              <a:rPr lang="en-US" u="sng" dirty="0" err="1" smtClean="0"/>
              <a:t>cyclase</a:t>
            </a:r>
            <a:r>
              <a:rPr lang="en-US" u="sng" dirty="0" smtClean="0"/>
              <a:t> </a:t>
            </a:r>
            <a:r>
              <a:rPr lang="en-US" dirty="0" smtClean="0"/>
              <a:t>(involved the generation of </a:t>
            </a:r>
            <a:r>
              <a:rPr lang="en-US" dirty="0" err="1" smtClean="0"/>
              <a:t>cAMP</a:t>
            </a:r>
            <a:r>
              <a:rPr lang="en-US" dirty="0" smtClean="0"/>
              <a:t>).[11] </a:t>
            </a:r>
            <a:r>
              <a:rPr lang="en-US" u="sng" dirty="0" smtClean="0"/>
              <a:t>The α chain has a 92-amino </a:t>
            </a:r>
            <a:r>
              <a:rPr lang="en-US" dirty="0" smtClean="0"/>
              <a:t>acid sequence.</a:t>
            </a:r>
          </a:p>
          <a:p>
            <a:r>
              <a:rPr lang="en-US" dirty="0" smtClean="0"/>
              <a:t>The β (beta) subunit (TSHB) is unique to </a:t>
            </a:r>
            <a:r>
              <a:rPr lang="en-US" u="sng" dirty="0" smtClean="0"/>
              <a:t>TSH, and therefore determines its receptor specificity</a:t>
            </a:r>
            <a:r>
              <a:rPr lang="en-US" dirty="0" smtClean="0"/>
              <a:t>.[12] </a:t>
            </a:r>
            <a:r>
              <a:rPr lang="en-US" u="sng" dirty="0" smtClean="0"/>
              <a:t>The β chain has a 118-amino acid sequence</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https://www.semanticscholar.org/paper/NR4A1-(Nur77)-Mediates-Thyrotropin-Releasing-of-of-Nakajima-Yamada/73938e78ebf81596e683696d3345baa1580788f1</a:t>
            </a: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15</a:t>
            </a:fld>
            <a:endParaRPr lang="en-US"/>
          </a:p>
        </p:txBody>
      </p:sp>
    </p:spTree>
    <p:extLst>
      <p:ext uri="{BB962C8B-B14F-4D97-AF65-F5344CB8AC3E}">
        <p14:creationId xmlns:p14="http://schemas.microsoft.com/office/powerpoint/2010/main" val="918284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http://www2.csudh.edu/nsturm/CHE452/19_Thyroid15.htm</a:t>
            </a:r>
          </a:p>
          <a:p>
            <a:endParaRPr lang="en-US" dirty="0"/>
          </a:p>
        </p:txBody>
      </p:sp>
      <p:sp>
        <p:nvSpPr>
          <p:cNvPr id="4" name="Slide Number Placeholder 3"/>
          <p:cNvSpPr>
            <a:spLocks noGrp="1"/>
          </p:cNvSpPr>
          <p:nvPr>
            <p:ph type="sldNum" sz="quarter" idx="10"/>
          </p:nvPr>
        </p:nvSpPr>
        <p:spPr/>
        <p:txBody>
          <a:bodyPr/>
          <a:lstStyle/>
          <a:p>
            <a:fld id="{AE1890C3-AA82-49BF-BE7E-C34B8A7C1AC4}" type="slidenum">
              <a:rPr lang="en-US" smtClean="0"/>
              <a:t>16</a:t>
            </a:fld>
            <a:endParaRPr lang="en-US"/>
          </a:p>
        </p:txBody>
      </p:sp>
    </p:spTree>
    <p:extLst>
      <p:ext uri="{BB962C8B-B14F-4D97-AF65-F5344CB8AC3E}">
        <p14:creationId xmlns:p14="http://schemas.microsoft.com/office/powerpoint/2010/main" val="366691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5D5A15-9593-4BBC-B5F1-377345BF98A9}"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2B1AC-D731-4069-BEDF-2A3E00684F3F}" type="slidenum">
              <a:rPr lang="en-US" smtClean="0"/>
              <a:t>‹#›</a:t>
            </a:fld>
            <a:endParaRPr lang="en-US"/>
          </a:p>
        </p:txBody>
      </p:sp>
    </p:spTree>
    <p:extLst>
      <p:ext uri="{BB962C8B-B14F-4D97-AF65-F5344CB8AC3E}">
        <p14:creationId xmlns:p14="http://schemas.microsoft.com/office/powerpoint/2010/main" val="394330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D5A15-9593-4BBC-B5F1-377345BF98A9}"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2B1AC-D731-4069-BEDF-2A3E00684F3F}" type="slidenum">
              <a:rPr lang="en-US" smtClean="0"/>
              <a:t>‹#›</a:t>
            </a:fld>
            <a:endParaRPr lang="en-US"/>
          </a:p>
        </p:txBody>
      </p:sp>
    </p:spTree>
    <p:extLst>
      <p:ext uri="{BB962C8B-B14F-4D97-AF65-F5344CB8AC3E}">
        <p14:creationId xmlns:p14="http://schemas.microsoft.com/office/powerpoint/2010/main" val="263667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D5A15-9593-4BBC-B5F1-377345BF98A9}"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2B1AC-D731-4069-BEDF-2A3E00684F3F}" type="slidenum">
              <a:rPr lang="en-US" smtClean="0"/>
              <a:t>‹#›</a:t>
            </a:fld>
            <a:endParaRPr lang="en-US"/>
          </a:p>
        </p:txBody>
      </p:sp>
    </p:spTree>
    <p:extLst>
      <p:ext uri="{BB962C8B-B14F-4D97-AF65-F5344CB8AC3E}">
        <p14:creationId xmlns:p14="http://schemas.microsoft.com/office/powerpoint/2010/main" val="249126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8839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76400"/>
            <a:ext cx="508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197600" y="1676400"/>
            <a:ext cx="5080000" cy="44196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3CDA5A77-10A5-4883-86C4-771F2CA886C9}" type="slidenum">
              <a:rPr lang="en-US"/>
              <a:pPr/>
              <a:t>‹#›</a:t>
            </a:fld>
            <a:endParaRPr lang="en-US"/>
          </a:p>
        </p:txBody>
      </p:sp>
    </p:spTree>
    <p:extLst>
      <p:ext uri="{BB962C8B-B14F-4D97-AF65-F5344CB8AC3E}">
        <p14:creationId xmlns:p14="http://schemas.microsoft.com/office/powerpoint/2010/main" val="425164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D5A15-9593-4BBC-B5F1-377345BF98A9}"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2B1AC-D731-4069-BEDF-2A3E00684F3F}" type="slidenum">
              <a:rPr lang="en-US" smtClean="0"/>
              <a:t>‹#›</a:t>
            </a:fld>
            <a:endParaRPr lang="en-US"/>
          </a:p>
        </p:txBody>
      </p:sp>
    </p:spTree>
    <p:extLst>
      <p:ext uri="{BB962C8B-B14F-4D97-AF65-F5344CB8AC3E}">
        <p14:creationId xmlns:p14="http://schemas.microsoft.com/office/powerpoint/2010/main" val="182192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D5A15-9593-4BBC-B5F1-377345BF98A9}"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2B1AC-D731-4069-BEDF-2A3E00684F3F}" type="slidenum">
              <a:rPr lang="en-US" smtClean="0"/>
              <a:t>‹#›</a:t>
            </a:fld>
            <a:endParaRPr lang="en-US"/>
          </a:p>
        </p:txBody>
      </p:sp>
    </p:spTree>
    <p:extLst>
      <p:ext uri="{BB962C8B-B14F-4D97-AF65-F5344CB8AC3E}">
        <p14:creationId xmlns:p14="http://schemas.microsoft.com/office/powerpoint/2010/main" val="178096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5D5A15-9593-4BBC-B5F1-377345BF98A9}"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2B1AC-D731-4069-BEDF-2A3E00684F3F}" type="slidenum">
              <a:rPr lang="en-US" smtClean="0"/>
              <a:t>‹#›</a:t>
            </a:fld>
            <a:endParaRPr lang="en-US"/>
          </a:p>
        </p:txBody>
      </p:sp>
    </p:spTree>
    <p:extLst>
      <p:ext uri="{BB962C8B-B14F-4D97-AF65-F5344CB8AC3E}">
        <p14:creationId xmlns:p14="http://schemas.microsoft.com/office/powerpoint/2010/main" val="66999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5D5A15-9593-4BBC-B5F1-377345BF98A9}"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2B1AC-D731-4069-BEDF-2A3E00684F3F}" type="slidenum">
              <a:rPr lang="en-US" smtClean="0"/>
              <a:t>‹#›</a:t>
            </a:fld>
            <a:endParaRPr lang="en-US"/>
          </a:p>
        </p:txBody>
      </p:sp>
    </p:spTree>
    <p:extLst>
      <p:ext uri="{BB962C8B-B14F-4D97-AF65-F5344CB8AC3E}">
        <p14:creationId xmlns:p14="http://schemas.microsoft.com/office/powerpoint/2010/main" val="147452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5D5A15-9593-4BBC-B5F1-377345BF98A9}"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2B1AC-D731-4069-BEDF-2A3E00684F3F}" type="slidenum">
              <a:rPr lang="en-US" smtClean="0"/>
              <a:t>‹#›</a:t>
            </a:fld>
            <a:endParaRPr lang="en-US"/>
          </a:p>
        </p:txBody>
      </p:sp>
    </p:spTree>
    <p:extLst>
      <p:ext uri="{BB962C8B-B14F-4D97-AF65-F5344CB8AC3E}">
        <p14:creationId xmlns:p14="http://schemas.microsoft.com/office/powerpoint/2010/main" val="10077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D5A15-9593-4BBC-B5F1-377345BF98A9}"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B2B1AC-D731-4069-BEDF-2A3E00684F3F}" type="slidenum">
              <a:rPr lang="en-US" smtClean="0"/>
              <a:t>‹#›</a:t>
            </a:fld>
            <a:endParaRPr lang="en-US"/>
          </a:p>
        </p:txBody>
      </p:sp>
    </p:spTree>
    <p:extLst>
      <p:ext uri="{BB962C8B-B14F-4D97-AF65-F5344CB8AC3E}">
        <p14:creationId xmlns:p14="http://schemas.microsoft.com/office/powerpoint/2010/main" val="75296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D5A15-9593-4BBC-B5F1-377345BF98A9}"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2B1AC-D731-4069-BEDF-2A3E00684F3F}" type="slidenum">
              <a:rPr lang="en-US" smtClean="0"/>
              <a:t>‹#›</a:t>
            </a:fld>
            <a:endParaRPr lang="en-US"/>
          </a:p>
        </p:txBody>
      </p:sp>
    </p:spTree>
    <p:extLst>
      <p:ext uri="{BB962C8B-B14F-4D97-AF65-F5344CB8AC3E}">
        <p14:creationId xmlns:p14="http://schemas.microsoft.com/office/powerpoint/2010/main" val="358974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D5A15-9593-4BBC-B5F1-377345BF98A9}"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2B1AC-D731-4069-BEDF-2A3E00684F3F}" type="slidenum">
              <a:rPr lang="en-US" smtClean="0"/>
              <a:t>‹#›</a:t>
            </a:fld>
            <a:endParaRPr lang="en-US"/>
          </a:p>
        </p:txBody>
      </p:sp>
    </p:spTree>
    <p:extLst>
      <p:ext uri="{BB962C8B-B14F-4D97-AF65-F5344CB8AC3E}">
        <p14:creationId xmlns:p14="http://schemas.microsoft.com/office/powerpoint/2010/main" val="314759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D5A15-9593-4BBC-B5F1-377345BF98A9}"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2B1AC-D731-4069-BEDF-2A3E00684F3F}" type="slidenum">
              <a:rPr lang="en-US" smtClean="0"/>
              <a:t>‹#›</a:t>
            </a:fld>
            <a:endParaRPr lang="en-US"/>
          </a:p>
        </p:txBody>
      </p:sp>
    </p:spTree>
    <p:extLst>
      <p:ext uri="{BB962C8B-B14F-4D97-AF65-F5344CB8AC3E}">
        <p14:creationId xmlns:p14="http://schemas.microsoft.com/office/powerpoint/2010/main" val="1603003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m/url?sa=i&amp;rct=j&amp;q=&amp;esrc=s&amp;source=imgres&amp;cd=&amp;cad=rja&amp;uact=8&amp;ved=2ahUKEwi2k6bGiKHeAhXOZ1AKHWhiDDcQjRx6BAgBEAU&amp;url=http://www.vivo.colostate.edu/hbooks/pathphys/endocrine/hypopit/acth.html&amp;psig=AOvVaw3TIZSPiBgMUqGuRiI7DBxD&amp;ust=1540538844734807"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69887" y="2652713"/>
            <a:ext cx="1809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endParaRPr lang="en-US" sz="2400" i="1">
              <a:effectLst>
                <a:outerShdw blurRad="38100" dist="38100" dir="2700000" algn="tl">
                  <a:srgbClr val="000000"/>
                </a:outerShdw>
              </a:effectLst>
              <a:latin typeface="Helvetica" panose="020B0604020202020204" pitchFamily="34" charset="0"/>
            </a:endParaRPr>
          </a:p>
          <a:p>
            <a:endParaRPr lang="en-US" sz="2400" i="1">
              <a:effectLst>
                <a:outerShdw blurRad="38100" dist="38100" dir="2700000" algn="tl">
                  <a:srgbClr val="000000"/>
                </a:outerShdw>
              </a:effectLst>
              <a:latin typeface="Helvetica" panose="020B0604020202020204" pitchFamily="34" charset="0"/>
            </a:endParaRPr>
          </a:p>
          <a:p>
            <a:endParaRPr lang="en-US" sz="2400" i="1">
              <a:effectLst>
                <a:outerShdw blurRad="38100" dist="38100" dir="2700000" algn="tl">
                  <a:srgbClr val="000000"/>
                </a:outerShdw>
              </a:effectLst>
              <a:latin typeface="Helvetica" panose="020B0604020202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17920" r="7661" b="36218"/>
          <a:stretch>
            <a:fillRect/>
          </a:stretch>
        </p:blipFill>
        <p:spPr bwMode="auto">
          <a:xfrm>
            <a:off x="6248124" y="304800"/>
            <a:ext cx="426720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1441174" y="287337"/>
            <a:ext cx="4953000" cy="914400"/>
          </a:xfrm>
          <a:noFill/>
          <a:ln/>
          <a:extLst>
            <a:ext uri="{909E8E84-426E-40DD-AFC4-6F175D3DCCD1}">
              <a14:hiddenFill xmlns:a14="http://schemas.microsoft.com/office/drawing/2010/main">
                <a:solidFill>
                  <a:srgbClr val="005C53"/>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b"/>
          <a:lstStyle/>
          <a:p>
            <a:r>
              <a:rPr lang="en-US" b="1" dirty="0">
                <a:solidFill>
                  <a:srgbClr val="FF9966"/>
                </a:solidFill>
              </a:rPr>
              <a:t>Hypothalamus</a:t>
            </a:r>
          </a:p>
        </p:txBody>
      </p:sp>
      <p:sp>
        <p:nvSpPr>
          <p:cNvPr id="7" name="Rectangle 8"/>
          <p:cNvSpPr txBox="1">
            <a:spLocks noChangeArrowheads="1"/>
          </p:cNvSpPr>
          <p:nvPr/>
        </p:nvSpPr>
        <p:spPr>
          <a:xfrm>
            <a:off x="1745974" y="1219200"/>
            <a:ext cx="8610600" cy="5410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60000"/>
              </a:spcBef>
              <a:buFont typeface="Wingdings" panose="05000000000000000000" pitchFamily="2" charset="2"/>
              <a:buNone/>
            </a:pPr>
            <a:r>
              <a:rPr lang="en-US" b="1" dirty="0" smtClean="0"/>
              <a:t>Control Center for</a:t>
            </a:r>
          </a:p>
          <a:p>
            <a:pPr marL="609600" indent="-609600">
              <a:spcBef>
                <a:spcPct val="60000"/>
              </a:spcBef>
              <a:buFont typeface="Wingdings" panose="05000000000000000000" pitchFamily="2" charset="2"/>
              <a:buNone/>
            </a:pPr>
            <a:r>
              <a:rPr lang="en-US" b="1" dirty="0" smtClean="0"/>
              <a:t> internal environment</a:t>
            </a:r>
          </a:p>
          <a:p>
            <a:pPr marL="609600" indent="-609600">
              <a:spcBef>
                <a:spcPct val="100000"/>
              </a:spcBef>
              <a:buFont typeface="Wingdings" panose="05000000000000000000" pitchFamily="2" charset="2"/>
              <a:buNone/>
            </a:pPr>
            <a:r>
              <a:rPr lang="en-US" b="1" dirty="0" smtClean="0">
                <a:solidFill>
                  <a:schemeClr val="accent1"/>
                </a:solidFill>
              </a:rPr>
              <a:t>Regulates nervous and endocrine systems via 3 mechanisms:</a:t>
            </a:r>
          </a:p>
          <a:p>
            <a:pPr marL="990600" lvl="1" indent="-533400">
              <a:spcBef>
                <a:spcPct val="60000"/>
              </a:spcBef>
              <a:buFont typeface="Wingdings" panose="05000000000000000000" pitchFamily="2" charset="2"/>
              <a:buAutoNum type="arabicPeriod"/>
            </a:pPr>
            <a:r>
              <a:rPr lang="en-US" b="1" dirty="0" smtClean="0"/>
              <a:t>ANS centers exert nervous control on adrenal medulla</a:t>
            </a:r>
            <a:r>
              <a:rPr lang="en-US" dirty="0" smtClean="0"/>
              <a:t> </a:t>
            </a:r>
          </a:p>
          <a:p>
            <a:pPr marL="990600" lvl="1" indent="-533400">
              <a:spcBef>
                <a:spcPct val="60000"/>
              </a:spcBef>
              <a:buFont typeface="Wingdings" panose="05000000000000000000" pitchFamily="2" charset="2"/>
              <a:buAutoNum type="arabicPeriod"/>
            </a:pPr>
            <a:r>
              <a:rPr lang="en-US" b="1" dirty="0" smtClean="0"/>
              <a:t>ADH and Oxytocin production</a:t>
            </a:r>
          </a:p>
          <a:p>
            <a:pPr marL="990600" lvl="1" indent="-533400">
              <a:spcBef>
                <a:spcPct val="60000"/>
              </a:spcBef>
              <a:buFont typeface="Wingdings" panose="05000000000000000000" pitchFamily="2" charset="2"/>
              <a:buAutoNum type="arabicPeriod"/>
            </a:pPr>
            <a:r>
              <a:rPr lang="en-US" b="1" dirty="0" smtClean="0"/>
              <a:t>Regulatory hormone production (RH and IH) controls pituitary gland directly and all other endocrine glands indirectly</a:t>
            </a:r>
          </a:p>
          <a:p>
            <a:pPr marL="609600" indent="-609600">
              <a:lnSpc>
                <a:spcPct val="150000"/>
              </a:lnSpc>
              <a:spcBef>
                <a:spcPct val="60000"/>
              </a:spcBef>
            </a:pPr>
            <a:endParaRPr lang="en-US" dirty="0"/>
          </a:p>
        </p:txBody>
      </p:sp>
    </p:spTree>
    <p:extLst>
      <p:ext uri="{BB962C8B-B14F-4D97-AF65-F5344CB8AC3E}">
        <p14:creationId xmlns:p14="http://schemas.microsoft.com/office/powerpoint/2010/main" val="865378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09800" y="609600"/>
            <a:ext cx="7772400" cy="609600"/>
          </a:xfrm>
        </p:spPr>
        <p:txBody>
          <a:bodyPr/>
          <a:lstStyle/>
          <a:p>
            <a:r>
              <a:rPr lang="en-US" sz="2800"/>
              <a:t>Anterior Pituitary Hormones</a:t>
            </a:r>
          </a:p>
        </p:txBody>
      </p:sp>
      <p:sp>
        <p:nvSpPr>
          <p:cNvPr id="54275" name="Text Box 3"/>
          <p:cNvSpPr txBox="1">
            <a:spLocks noChangeArrowheads="1"/>
          </p:cNvSpPr>
          <p:nvPr/>
        </p:nvSpPr>
        <p:spPr bwMode="auto">
          <a:xfrm>
            <a:off x="2438400" y="1981201"/>
            <a:ext cx="7467600" cy="303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Each of  anterior pituitary hormone is synthesized by a cell population.</a:t>
            </a:r>
          </a:p>
          <a:p>
            <a:pPr>
              <a:spcBef>
                <a:spcPct val="50000"/>
              </a:spcBef>
            </a:pPr>
            <a:r>
              <a:rPr lang="en-US"/>
              <a:t>Corticotropes      -     ACTH</a:t>
            </a:r>
          </a:p>
          <a:p>
            <a:pPr>
              <a:spcBef>
                <a:spcPct val="50000"/>
              </a:spcBef>
            </a:pPr>
            <a:r>
              <a:rPr lang="en-US"/>
              <a:t>Lactotropes        -      Prolactin</a:t>
            </a:r>
          </a:p>
          <a:p>
            <a:pPr>
              <a:spcBef>
                <a:spcPct val="50000"/>
              </a:spcBef>
            </a:pPr>
            <a:r>
              <a:rPr lang="en-US"/>
              <a:t>Somatotropes      -       GH</a:t>
            </a:r>
          </a:p>
          <a:p>
            <a:pPr>
              <a:spcBef>
                <a:spcPct val="50000"/>
              </a:spcBef>
            </a:pPr>
            <a:r>
              <a:rPr lang="en-US"/>
              <a:t>Thyrotropes         -       Thyrotropin</a:t>
            </a:r>
          </a:p>
          <a:p>
            <a:pPr>
              <a:spcBef>
                <a:spcPct val="50000"/>
              </a:spcBef>
            </a:pPr>
            <a:r>
              <a:rPr lang="en-US"/>
              <a:t>Gonadotropes      -       FSH, LH</a:t>
            </a:r>
          </a:p>
        </p:txBody>
      </p:sp>
    </p:spTree>
    <p:extLst>
      <p:ext uri="{BB962C8B-B14F-4D97-AF65-F5344CB8AC3E}">
        <p14:creationId xmlns:p14="http://schemas.microsoft.com/office/powerpoint/2010/main" val="139499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09800" y="304800"/>
            <a:ext cx="7772400" cy="838200"/>
          </a:xfrm>
        </p:spPr>
        <p:txBody>
          <a:bodyPr/>
          <a:lstStyle/>
          <a:p>
            <a:r>
              <a:rPr lang="en-US" sz="2800"/>
              <a:t>Anterior Pituitary Hormones</a:t>
            </a:r>
            <a:r>
              <a:rPr lang="en-US" sz="2400"/>
              <a:t/>
            </a:r>
            <a:br>
              <a:rPr lang="en-US" sz="2400"/>
            </a:br>
            <a:endParaRPr lang="en-US" sz="2400"/>
          </a:p>
        </p:txBody>
      </p:sp>
      <p:sp>
        <p:nvSpPr>
          <p:cNvPr id="55299" name="Text Box 3"/>
          <p:cNvSpPr txBox="1">
            <a:spLocks noChangeArrowheads="1"/>
          </p:cNvSpPr>
          <p:nvPr/>
        </p:nvSpPr>
        <p:spPr bwMode="auto">
          <a:xfrm>
            <a:off x="1905000" y="996950"/>
            <a:ext cx="8305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dirty="0"/>
              <a:t>Thyroid-stimulating  Hormone (TSH):</a:t>
            </a:r>
            <a:r>
              <a:rPr lang="en-US" sz="2800" dirty="0"/>
              <a:t> stimulates secretion of thyroid hormone &amp; growth of thyroid gland</a:t>
            </a:r>
          </a:p>
          <a:p>
            <a:pPr>
              <a:spcBef>
                <a:spcPct val="50000"/>
              </a:spcBef>
            </a:pPr>
            <a:r>
              <a:rPr lang="en-US" sz="2800" b="1" u="sng" dirty="0" smtClean="0"/>
              <a:t>Growth </a:t>
            </a:r>
            <a:r>
              <a:rPr lang="en-US" sz="2800" b="1" u="sng" dirty="0"/>
              <a:t>Hormone (GH, </a:t>
            </a:r>
            <a:r>
              <a:rPr lang="en-US" sz="2800" b="1" u="sng" dirty="0" err="1"/>
              <a:t>Somatotropin</a:t>
            </a:r>
            <a:r>
              <a:rPr lang="en-US" sz="2800" b="1" u="sng" dirty="0"/>
              <a:t>):</a:t>
            </a:r>
            <a:r>
              <a:rPr lang="en-US" sz="2800" dirty="0"/>
              <a:t>  primary hormone responsible for regulating body growth, and is important in </a:t>
            </a:r>
            <a:r>
              <a:rPr lang="en-US" sz="2800" dirty="0" smtClean="0"/>
              <a:t>metabolism</a:t>
            </a:r>
            <a:endParaRPr lang="en-US" sz="2800" dirty="0"/>
          </a:p>
          <a:p>
            <a:pPr>
              <a:spcBef>
                <a:spcPct val="50000"/>
              </a:spcBef>
            </a:pPr>
            <a:r>
              <a:rPr lang="en-US" sz="2800" b="1" u="sng" dirty="0"/>
              <a:t>Adrenocorticotropic Hormone (ACTH):</a:t>
            </a:r>
            <a:r>
              <a:rPr lang="en-US" sz="2800" dirty="0"/>
              <a:t>  stimulates cortisol secretion by the adrenal cortex &amp; promotes growth of adrenal cortex</a:t>
            </a:r>
          </a:p>
        </p:txBody>
      </p:sp>
    </p:spTree>
    <p:extLst>
      <p:ext uri="{BB962C8B-B14F-4D97-AF65-F5344CB8AC3E}">
        <p14:creationId xmlns:p14="http://schemas.microsoft.com/office/powerpoint/2010/main" val="507020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209800" y="457200"/>
            <a:ext cx="7772400" cy="762000"/>
          </a:xfrm>
        </p:spPr>
        <p:txBody>
          <a:bodyPr>
            <a:normAutofit fontScale="90000"/>
          </a:bodyPr>
          <a:lstStyle/>
          <a:p>
            <a:r>
              <a:rPr lang="en-US" sz="2800"/>
              <a:t>Anterior Pituitary Hormones</a:t>
            </a:r>
            <a:r>
              <a:rPr lang="en-US" sz="2400"/>
              <a:t/>
            </a:r>
            <a:br>
              <a:rPr lang="en-US" sz="2400"/>
            </a:br>
            <a:endParaRPr lang="en-US" sz="2400"/>
          </a:p>
        </p:txBody>
      </p:sp>
      <p:sp>
        <p:nvSpPr>
          <p:cNvPr id="56323" name="Text Box 3"/>
          <p:cNvSpPr txBox="1">
            <a:spLocks noChangeArrowheads="1"/>
          </p:cNvSpPr>
          <p:nvPr/>
        </p:nvSpPr>
        <p:spPr bwMode="auto">
          <a:xfrm>
            <a:off x="1828800" y="1143000"/>
            <a:ext cx="85344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dirty="0"/>
              <a:t>Follicle-stimulating Hormone (FSH):</a:t>
            </a:r>
            <a:r>
              <a:rPr lang="en-US" sz="2800" dirty="0"/>
              <a:t>  </a:t>
            </a:r>
            <a:r>
              <a:rPr lang="en-US" sz="2800" b="1" dirty="0"/>
              <a:t>Females:</a:t>
            </a:r>
            <a:r>
              <a:rPr lang="en-US" sz="2800" dirty="0"/>
              <a:t> stimulates growth &amp; development of ovarian follicles, promotes secretion of estrogen by ovaries.               </a:t>
            </a:r>
            <a:r>
              <a:rPr lang="en-US" sz="2800" b="1" dirty="0"/>
              <a:t>Males:</a:t>
            </a:r>
            <a:r>
              <a:rPr lang="en-US" sz="2800" dirty="0"/>
              <a:t>  required for sperm production</a:t>
            </a:r>
          </a:p>
          <a:p>
            <a:pPr>
              <a:spcBef>
                <a:spcPct val="50000"/>
              </a:spcBef>
            </a:pPr>
            <a:r>
              <a:rPr lang="en-US" sz="2800" b="1" u="sng" dirty="0"/>
              <a:t>Luteinizing Hormone (LH):</a:t>
            </a:r>
            <a:r>
              <a:rPr lang="en-US" sz="2800" dirty="0"/>
              <a:t>  </a:t>
            </a:r>
            <a:r>
              <a:rPr lang="en-US" sz="2800" b="1" dirty="0"/>
              <a:t>Females:</a:t>
            </a:r>
            <a:r>
              <a:rPr lang="en-US" sz="2800" dirty="0"/>
              <a:t> responsible for ovulation, formation of corpus </a:t>
            </a:r>
            <a:r>
              <a:rPr lang="en-US" sz="2800" dirty="0" err="1"/>
              <a:t>luteum</a:t>
            </a:r>
            <a:r>
              <a:rPr lang="en-US" sz="2800" dirty="0"/>
              <a:t> in the ovary, and regulation of ovarian secretion of female sex hormones.  </a:t>
            </a:r>
            <a:r>
              <a:rPr lang="en-US" sz="2800" b="1" dirty="0"/>
              <a:t>Males:</a:t>
            </a:r>
            <a:r>
              <a:rPr lang="en-US" sz="2800" dirty="0"/>
              <a:t> stimulates cell in the testes to secrete testosterone</a:t>
            </a:r>
          </a:p>
          <a:p>
            <a:pPr>
              <a:spcBef>
                <a:spcPct val="50000"/>
              </a:spcBef>
            </a:pPr>
            <a:r>
              <a:rPr lang="en-US" sz="2800" b="1" u="sng" dirty="0"/>
              <a:t>Prolactin:</a:t>
            </a:r>
            <a:r>
              <a:rPr lang="en-US" sz="2800" dirty="0"/>
              <a:t>  </a:t>
            </a:r>
            <a:r>
              <a:rPr lang="en-US" sz="2800" b="1" dirty="0"/>
              <a:t>Females:</a:t>
            </a:r>
            <a:r>
              <a:rPr lang="en-US" sz="2800" dirty="0"/>
              <a:t> stimulates breast development and milk production.  </a:t>
            </a:r>
            <a:r>
              <a:rPr lang="en-US" sz="2800" b="1" dirty="0"/>
              <a:t>Males:</a:t>
            </a:r>
            <a:r>
              <a:rPr lang="en-US" sz="2800" dirty="0"/>
              <a:t>  involved in testicular function</a:t>
            </a:r>
          </a:p>
          <a:p>
            <a:pPr>
              <a:spcBef>
                <a:spcPct val="50000"/>
              </a:spcBef>
            </a:pPr>
            <a:endParaRPr lang="en-US" sz="2800" dirty="0"/>
          </a:p>
        </p:txBody>
      </p:sp>
    </p:spTree>
    <p:extLst>
      <p:ext uri="{BB962C8B-B14F-4D97-AF65-F5344CB8AC3E}">
        <p14:creationId xmlns:p14="http://schemas.microsoft.com/office/powerpoint/2010/main" val="884700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75" name="Group 31"/>
          <p:cNvGraphicFramePr>
            <a:graphicFrameLocks noGrp="1"/>
          </p:cNvGraphicFramePr>
          <p:nvPr/>
        </p:nvGraphicFramePr>
        <p:xfrm>
          <a:off x="1981200" y="76200"/>
          <a:ext cx="8382000" cy="6656832"/>
        </p:xfrm>
        <a:graphic>
          <a:graphicData uri="http://schemas.openxmlformats.org/drawingml/2006/table">
            <a:tbl>
              <a:tblPr/>
              <a:tblGrid>
                <a:gridCol w="4191000"/>
                <a:gridCol w="4191000"/>
              </a:tblGrid>
              <a:tr h="6508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HYPOTHALAMIC HORMONE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EFFECTS ON THE ANTERIOR PITUITARY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Thyrotropin-releasing hormone (TRH)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TSH (thyrotropin) and Prolactin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Corticotropin-releasing hormone (CRH)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ACTH (corticotropin)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Gonadrotropin-releasing hormone (GnRH)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FSH and LH (gonadotropins)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Growth hormone-releasing hormone (GHRH)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growth hormone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Growth hormone-inhibiting hormone (GHIH)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Inhibits release of growth hormone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{Prolactin-inhibiting hormone (PIH)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prolactin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Prolactin-inhibiting hormone (PIH)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Inhibits release of prolactin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22191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214" y="387625"/>
            <a:ext cx="5603331" cy="5953539"/>
          </a:xfrm>
          <a:prstGeom prst="rect">
            <a:avLst/>
          </a:prstGeom>
        </p:spPr>
      </p:pic>
    </p:spTree>
    <p:extLst>
      <p:ext uri="{BB962C8B-B14F-4D97-AF65-F5344CB8AC3E}">
        <p14:creationId xmlns:p14="http://schemas.microsoft.com/office/powerpoint/2010/main" val="937511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2226" y="218691"/>
            <a:ext cx="6251713" cy="6563224"/>
          </a:xfrm>
          <a:prstGeom prst="rect">
            <a:avLst/>
          </a:prstGeom>
        </p:spPr>
      </p:pic>
    </p:spTree>
    <p:extLst>
      <p:ext uri="{BB962C8B-B14F-4D97-AF65-F5344CB8AC3E}">
        <p14:creationId xmlns:p14="http://schemas.microsoft.com/office/powerpoint/2010/main" val="3533065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580" y="218661"/>
            <a:ext cx="7689855" cy="6335827"/>
          </a:xfrm>
          <a:prstGeom prst="rect">
            <a:avLst/>
          </a:prstGeom>
        </p:spPr>
      </p:pic>
    </p:spTree>
    <p:extLst>
      <p:ext uri="{BB962C8B-B14F-4D97-AF65-F5344CB8AC3E}">
        <p14:creationId xmlns:p14="http://schemas.microsoft.com/office/powerpoint/2010/main" val="159198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88435" y="80962"/>
            <a:ext cx="7951304" cy="6696075"/>
          </a:xfrm>
          <a:prstGeom prst="rect">
            <a:avLst/>
          </a:prstGeom>
        </p:spPr>
      </p:pic>
    </p:spTree>
    <p:extLst>
      <p:ext uri="{BB962C8B-B14F-4D97-AF65-F5344CB8AC3E}">
        <p14:creationId xmlns:p14="http://schemas.microsoft.com/office/powerpoint/2010/main" val="4128133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57461" y="397565"/>
            <a:ext cx="8469296" cy="6057306"/>
          </a:xfrm>
          <a:prstGeom prst="rect">
            <a:avLst/>
          </a:prstGeom>
        </p:spPr>
      </p:pic>
    </p:spTree>
    <p:extLst>
      <p:ext uri="{BB962C8B-B14F-4D97-AF65-F5344CB8AC3E}">
        <p14:creationId xmlns:p14="http://schemas.microsoft.com/office/powerpoint/2010/main" val="307311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8579" y="445814"/>
            <a:ext cx="8254841" cy="5966370"/>
          </a:xfrm>
          <a:prstGeom prst="rect">
            <a:avLst/>
          </a:prstGeom>
        </p:spPr>
      </p:pic>
    </p:spTree>
    <p:extLst>
      <p:ext uri="{BB962C8B-B14F-4D97-AF65-F5344CB8AC3E}">
        <p14:creationId xmlns:p14="http://schemas.microsoft.com/office/powerpoint/2010/main" val="2668391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04191" y="437322"/>
            <a:ext cx="7543801" cy="1149626"/>
          </a:xfrm>
        </p:spPr>
        <p:txBody>
          <a:bodyPr/>
          <a:lstStyle/>
          <a:p>
            <a:pPr eaLnBrk="1" hangingPunct="1"/>
            <a:r>
              <a:rPr lang="en-AU" sz="3600" dirty="0" smtClean="0"/>
              <a:t>Hypothalamus-Pituitary: Anatomy</a:t>
            </a:r>
            <a:endParaRPr lang="en-US" sz="3600" dirty="0" smtClean="0"/>
          </a:p>
        </p:txBody>
      </p:sp>
      <p:pic>
        <p:nvPicPr>
          <p:cNvPr id="7" name="Picture 2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893" y="1586948"/>
            <a:ext cx="5986743" cy="449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27"/>
          <p:cNvSpPr txBox="1">
            <a:spLocks noChangeArrowheads="1"/>
          </p:cNvSpPr>
          <p:nvPr/>
        </p:nvSpPr>
        <p:spPr>
          <a:xfrm>
            <a:off x="404191" y="1672204"/>
            <a:ext cx="4659407" cy="4751787"/>
          </a:xfrm>
          <a:prstGeom prst="rect">
            <a:avLst/>
          </a:prstGeom>
        </p:spPr>
        <p:txBody>
          <a:bodyPr/>
          <a:lstStyle/>
          <a:p>
            <a:pPr marL="342900" indent="-342900">
              <a:lnSpc>
                <a:spcPct val="90000"/>
              </a:lnSpc>
              <a:spcBef>
                <a:spcPct val="20000"/>
              </a:spcBef>
              <a:defRPr/>
            </a:pPr>
            <a:r>
              <a:rPr lang="en-AU" sz="2000" u="sng" kern="0" dirty="0">
                <a:latin typeface="+mn-lt"/>
              </a:rPr>
              <a:t>Hypothalamus:</a:t>
            </a:r>
            <a:r>
              <a:rPr lang="en-AU" sz="2000" kern="0" dirty="0">
                <a:latin typeface="+mn-lt"/>
              </a:rPr>
              <a:t> nervous tissue below thalamus</a:t>
            </a:r>
          </a:p>
          <a:p>
            <a:pPr marL="342900" indent="-342900">
              <a:lnSpc>
                <a:spcPct val="90000"/>
              </a:lnSpc>
              <a:spcBef>
                <a:spcPct val="20000"/>
              </a:spcBef>
              <a:defRPr/>
            </a:pPr>
            <a:endParaRPr lang="en-AU" sz="2000" u="sng" kern="0" dirty="0">
              <a:latin typeface="+mn-lt"/>
            </a:endParaRPr>
          </a:p>
          <a:p>
            <a:pPr marL="342900" indent="-342900">
              <a:lnSpc>
                <a:spcPct val="90000"/>
              </a:lnSpc>
              <a:spcBef>
                <a:spcPct val="20000"/>
              </a:spcBef>
              <a:defRPr/>
            </a:pPr>
            <a:r>
              <a:rPr lang="en-AU" sz="2000" u="sng" kern="0" dirty="0">
                <a:latin typeface="+mn-lt"/>
              </a:rPr>
              <a:t>Pituitary:</a:t>
            </a:r>
            <a:r>
              <a:rPr lang="en-AU" sz="2000" kern="0" dirty="0">
                <a:latin typeface="+mn-lt"/>
              </a:rPr>
              <a:t> small outgrowth of the forebrain, size of half a pea</a:t>
            </a:r>
          </a:p>
          <a:p>
            <a:pPr marL="342900" indent="-342900">
              <a:lnSpc>
                <a:spcPct val="90000"/>
              </a:lnSpc>
              <a:spcBef>
                <a:spcPct val="20000"/>
              </a:spcBef>
              <a:buFontTx/>
              <a:buChar char="•"/>
              <a:defRPr/>
            </a:pPr>
            <a:r>
              <a:rPr lang="en-AU" sz="2000" kern="0" dirty="0">
                <a:latin typeface="+mn-lt"/>
              </a:rPr>
              <a:t>Two functional parts</a:t>
            </a:r>
          </a:p>
          <a:p>
            <a:pPr marL="742950" lvl="1" indent="-285750">
              <a:lnSpc>
                <a:spcPct val="90000"/>
              </a:lnSpc>
              <a:spcBef>
                <a:spcPct val="20000"/>
              </a:spcBef>
              <a:buFontTx/>
              <a:buChar char="–"/>
              <a:defRPr/>
            </a:pPr>
            <a:r>
              <a:rPr lang="en-US" sz="1800" kern="0" dirty="0" err="1">
                <a:latin typeface="+mn-lt"/>
              </a:rPr>
              <a:t>Adenohypophysis</a:t>
            </a:r>
            <a:r>
              <a:rPr lang="en-US" sz="1800" kern="0" dirty="0">
                <a:latin typeface="+mn-lt"/>
              </a:rPr>
              <a:t> (anterior pituitary)</a:t>
            </a:r>
          </a:p>
          <a:p>
            <a:pPr lvl="2">
              <a:lnSpc>
                <a:spcPct val="90000"/>
              </a:lnSpc>
              <a:spcBef>
                <a:spcPct val="20000"/>
              </a:spcBef>
              <a:defRPr/>
            </a:pPr>
            <a:endParaRPr lang="en-US" sz="1600" kern="0" dirty="0">
              <a:latin typeface="+mn-lt"/>
            </a:endParaRPr>
          </a:p>
          <a:p>
            <a:pPr marL="742950" lvl="1" indent="-285750">
              <a:lnSpc>
                <a:spcPct val="90000"/>
              </a:lnSpc>
              <a:spcBef>
                <a:spcPct val="20000"/>
              </a:spcBef>
              <a:buFontTx/>
              <a:buChar char="–"/>
              <a:defRPr/>
            </a:pPr>
            <a:r>
              <a:rPr lang="en-US" sz="1800" kern="0" dirty="0" err="1">
                <a:latin typeface="+mn-lt"/>
              </a:rPr>
              <a:t>Neurohypophysis</a:t>
            </a:r>
            <a:r>
              <a:rPr lang="en-US" sz="1800" kern="0" dirty="0">
                <a:latin typeface="+mn-lt"/>
              </a:rPr>
              <a:t> (posterior pituitary)</a:t>
            </a:r>
          </a:p>
          <a:p>
            <a:pPr lvl="2">
              <a:lnSpc>
                <a:spcPct val="90000"/>
              </a:lnSpc>
              <a:spcBef>
                <a:spcPct val="20000"/>
              </a:spcBef>
              <a:defRPr/>
            </a:pPr>
            <a:endParaRPr lang="en-US" sz="1600" kern="0" dirty="0">
              <a:latin typeface="+mn-lt"/>
            </a:endParaRPr>
          </a:p>
          <a:p>
            <a:pPr marL="342900" indent="-342900">
              <a:lnSpc>
                <a:spcPct val="90000"/>
              </a:lnSpc>
              <a:spcBef>
                <a:spcPct val="20000"/>
              </a:spcBef>
              <a:buFontTx/>
              <a:buChar char="•"/>
              <a:defRPr/>
            </a:pPr>
            <a:r>
              <a:rPr lang="en-US" sz="2000" kern="0" dirty="0">
                <a:latin typeface="+mn-lt"/>
              </a:rPr>
              <a:t>Move together during development</a:t>
            </a:r>
          </a:p>
        </p:txBody>
      </p:sp>
    </p:spTree>
    <p:extLst>
      <p:ext uri="{BB962C8B-B14F-4D97-AF65-F5344CB8AC3E}">
        <p14:creationId xmlns:p14="http://schemas.microsoft.com/office/powerpoint/2010/main" val="1705921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42512" y="427384"/>
            <a:ext cx="7921942" cy="5724980"/>
          </a:xfrm>
          <a:prstGeom prst="rect">
            <a:avLst/>
          </a:prstGeom>
        </p:spPr>
      </p:pic>
    </p:spTree>
    <p:extLst>
      <p:ext uri="{BB962C8B-B14F-4D97-AF65-F5344CB8AC3E}">
        <p14:creationId xmlns:p14="http://schemas.microsoft.com/office/powerpoint/2010/main" val="2358906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47460" y="120227"/>
            <a:ext cx="7696927" cy="6290512"/>
          </a:xfrm>
          <a:prstGeom prst="rect">
            <a:avLst/>
          </a:prstGeom>
        </p:spPr>
      </p:pic>
    </p:spTree>
    <p:extLst>
      <p:ext uri="{BB962C8B-B14F-4D97-AF65-F5344CB8AC3E}">
        <p14:creationId xmlns:p14="http://schemas.microsoft.com/office/powerpoint/2010/main" val="4004500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38400" y="328612"/>
            <a:ext cx="7315200" cy="6200775"/>
          </a:xfrm>
          <a:prstGeom prst="rect">
            <a:avLst/>
          </a:prstGeom>
        </p:spPr>
      </p:pic>
    </p:spTree>
    <p:extLst>
      <p:ext uri="{BB962C8B-B14F-4D97-AF65-F5344CB8AC3E}">
        <p14:creationId xmlns:p14="http://schemas.microsoft.com/office/powerpoint/2010/main" val="3227298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38939" y="485317"/>
            <a:ext cx="4774305" cy="5289317"/>
          </a:xfrm>
          <a:prstGeom prst="rect">
            <a:avLst/>
          </a:prstGeom>
        </p:spPr>
      </p:pic>
    </p:spTree>
    <p:extLst>
      <p:ext uri="{BB962C8B-B14F-4D97-AF65-F5344CB8AC3E}">
        <p14:creationId xmlns:p14="http://schemas.microsoft.com/office/powerpoint/2010/main" val="3525535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20077" y="251095"/>
            <a:ext cx="8676861" cy="6160572"/>
          </a:xfrm>
          <a:prstGeom prst="rect">
            <a:avLst/>
          </a:prstGeom>
        </p:spPr>
      </p:pic>
    </p:spTree>
    <p:extLst>
      <p:ext uri="{BB962C8B-B14F-4D97-AF65-F5344CB8AC3E}">
        <p14:creationId xmlns:p14="http://schemas.microsoft.com/office/powerpoint/2010/main" val="4118343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75" name="Group 31"/>
          <p:cNvGraphicFramePr>
            <a:graphicFrameLocks noGrp="1"/>
          </p:cNvGraphicFramePr>
          <p:nvPr/>
        </p:nvGraphicFramePr>
        <p:xfrm>
          <a:off x="1981200" y="76200"/>
          <a:ext cx="8382000" cy="6656832"/>
        </p:xfrm>
        <a:graphic>
          <a:graphicData uri="http://schemas.openxmlformats.org/drawingml/2006/table">
            <a:tbl>
              <a:tblPr/>
              <a:tblGrid>
                <a:gridCol w="4191000"/>
                <a:gridCol w="4191000"/>
              </a:tblGrid>
              <a:tr h="6508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HYPOTHALAMIC HORMONE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EFFECTS ON THE ANTERIOR PITUITARY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Thyrotropin-releasing hormone (TRH)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TSH (thyrotropin) and Prolactin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Corticotropin-releasing hormone (CRH)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ACTH (corticotropin)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Gonadrotropin-releasing hormone (GnRH)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FSH and LH (gonadotropins)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Growth hormone-releasing hormone (GHRH)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growth hormone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Growth hormone-inhibiting hormone (GHIH)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Inhibits release of growth hormone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{Prolactin-inhibiting hormone (PIH)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prolactin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Prolactin-inhibiting hormone (PIH)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Inhibits release of prolactin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788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638" y="323714"/>
            <a:ext cx="8103208" cy="5632311"/>
          </a:xfrm>
          <a:prstGeom prst="rect">
            <a:avLst/>
          </a:prstGeom>
        </p:spPr>
        <p:txBody>
          <a:bodyPr wrap="square">
            <a:spAutoFit/>
          </a:bodyPr>
          <a:lstStyle/>
          <a:p>
            <a:r>
              <a:rPr lang="en-US" sz="2000" b="1" dirty="0"/>
              <a:t>Corticotrophin-releasing </a:t>
            </a:r>
            <a:r>
              <a:rPr lang="en-US" sz="2000" b="1" dirty="0" smtClean="0"/>
              <a:t>hormone:</a:t>
            </a:r>
          </a:p>
          <a:p>
            <a:pPr marL="285750" indent="-285750">
              <a:buFont typeface="Arial" panose="020B0604020202020204" pitchFamily="34" charset="0"/>
              <a:buChar char="•"/>
            </a:pPr>
            <a:r>
              <a:rPr lang="en-US" sz="2000" dirty="0"/>
              <a:t>secreted by the </a:t>
            </a:r>
            <a:r>
              <a:rPr lang="en-US" sz="2000" dirty="0" err="1"/>
              <a:t>paraventricular</a:t>
            </a:r>
            <a:r>
              <a:rPr lang="en-US" sz="2000" dirty="0"/>
              <a:t> nucleus of the </a:t>
            </a:r>
            <a:r>
              <a:rPr lang="en-US" sz="2000" dirty="0" smtClean="0"/>
              <a:t>hypothalamus</a:t>
            </a:r>
          </a:p>
          <a:p>
            <a:pPr marL="285750" indent="-285750">
              <a:buFont typeface="Arial" panose="020B0604020202020204" pitchFamily="34" charset="0"/>
              <a:buChar char="•"/>
            </a:pPr>
            <a:r>
              <a:rPr lang="en-US" sz="2000" dirty="0" smtClean="0"/>
              <a:t>CRH </a:t>
            </a:r>
            <a:r>
              <a:rPr lang="en-US" sz="2000" dirty="0"/>
              <a:t>has several important actions</a:t>
            </a:r>
          </a:p>
          <a:p>
            <a:pPr marL="285750" indent="-285750">
              <a:buFont typeface="Arial" panose="020B0604020202020204" pitchFamily="34" charset="0"/>
              <a:buChar char="•"/>
            </a:pPr>
            <a:r>
              <a:rPr lang="en-US" sz="2000" dirty="0" smtClean="0"/>
              <a:t> Central driver of </a:t>
            </a:r>
            <a:r>
              <a:rPr lang="en-US" sz="2000" dirty="0"/>
              <a:t>the hypothalamic–pituitary–adrenal </a:t>
            </a:r>
            <a:r>
              <a:rPr lang="en-US" sz="2000" dirty="0" smtClean="0"/>
              <a:t>axis (stress system)</a:t>
            </a:r>
          </a:p>
          <a:p>
            <a:pPr marL="285750" indent="-285750">
              <a:buFont typeface="Arial" panose="020B0604020202020204" pitchFamily="34" charset="0"/>
              <a:buChar char="•"/>
            </a:pPr>
            <a:r>
              <a:rPr lang="en-US" sz="2000" dirty="0" smtClean="0"/>
              <a:t>Main function is to stimulate secretion of adrenocorticotropic hormone from pituitary gland</a:t>
            </a:r>
          </a:p>
          <a:p>
            <a:pPr marL="285750" indent="-285750">
              <a:buFont typeface="Arial" panose="020B0604020202020204" pitchFamily="34" charset="0"/>
              <a:buChar char="•"/>
            </a:pPr>
            <a:r>
              <a:rPr lang="en-US" sz="2000" dirty="0" smtClean="0"/>
              <a:t>ACTH in turn stimulates adrenal gland to secrete cortisol (stress hormone)</a:t>
            </a:r>
          </a:p>
          <a:p>
            <a:pPr marL="285750" indent="-285750">
              <a:buFont typeface="Arial" panose="020B0604020202020204" pitchFamily="34" charset="0"/>
              <a:buChar char="•"/>
            </a:pPr>
            <a:r>
              <a:rPr lang="en-US" sz="2000" dirty="0" smtClean="0"/>
              <a:t>Other CRH functions in brain:</a:t>
            </a:r>
          </a:p>
          <a:p>
            <a:pPr marL="742950" lvl="1" indent="-285750">
              <a:buFont typeface="Wingdings" panose="05000000000000000000" pitchFamily="2" charset="2"/>
              <a:buChar char="v"/>
            </a:pPr>
            <a:r>
              <a:rPr lang="en-US" sz="2000" dirty="0" smtClean="0"/>
              <a:t>Suppress appetite</a:t>
            </a:r>
          </a:p>
          <a:p>
            <a:pPr marL="742950" lvl="1" indent="-285750">
              <a:buFont typeface="Wingdings" panose="05000000000000000000" pitchFamily="2" charset="2"/>
              <a:buChar char="v"/>
            </a:pPr>
            <a:r>
              <a:rPr lang="en-US" sz="2000" dirty="0" smtClean="0"/>
              <a:t>Increase anxiety</a:t>
            </a:r>
          </a:p>
          <a:p>
            <a:pPr marL="742950" lvl="1" indent="-285750">
              <a:buFont typeface="Wingdings" panose="05000000000000000000" pitchFamily="2" charset="2"/>
              <a:buChar char="v"/>
            </a:pPr>
            <a:r>
              <a:rPr lang="en-US" sz="2000" dirty="0" smtClean="0"/>
              <a:t>Improve memory and selective attention</a:t>
            </a:r>
          </a:p>
          <a:p>
            <a:pPr marL="285750" indent="-285750">
              <a:buFont typeface="Arial" panose="020B0604020202020204" pitchFamily="34" charset="0"/>
              <a:buChar char="•"/>
            </a:pPr>
            <a:r>
              <a:rPr lang="en-US" sz="2000" b="1" dirty="0"/>
              <a:t>Together, these effects co-ordinate </a:t>
            </a:r>
            <a:r>
              <a:rPr lang="en-US" sz="2000" b="1" dirty="0" smtClean="0"/>
              <a:t>behavior </a:t>
            </a:r>
            <a:r>
              <a:rPr lang="en-US" sz="2000" b="1" dirty="0"/>
              <a:t>to develop and fine tune the body’s response to a stressful </a:t>
            </a:r>
            <a:r>
              <a:rPr lang="en-US" sz="2000" b="1" dirty="0" smtClean="0"/>
              <a:t>experience</a:t>
            </a:r>
          </a:p>
          <a:p>
            <a:pPr marL="285750" indent="-285750">
              <a:buFont typeface="Arial" panose="020B0604020202020204" pitchFamily="34" charset="0"/>
              <a:buChar char="•"/>
            </a:pPr>
            <a:r>
              <a:rPr lang="en-US" sz="2000" dirty="0" smtClean="0"/>
              <a:t>CRH level increased during </a:t>
            </a:r>
            <a:r>
              <a:rPr lang="en-US" sz="2000" b="1" dirty="0" smtClean="0"/>
              <a:t>pregnancy</a:t>
            </a:r>
            <a:r>
              <a:rPr lang="en-US" sz="2000" dirty="0" smtClean="0"/>
              <a:t> by fetus and placenta</a:t>
            </a:r>
          </a:p>
          <a:p>
            <a:pPr marL="285750" indent="-285750">
              <a:buFont typeface="Arial" panose="020B0604020202020204" pitchFamily="34" charset="0"/>
              <a:buChar char="•"/>
            </a:pPr>
            <a:r>
              <a:rPr lang="en-US" sz="2000" dirty="0" smtClean="0"/>
              <a:t>High level of CRH start labor </a:t>
            </a:r>
          </a:p>
          <a:p>
            <a:pPr marL="285750" indent="-285750">
              <a:buFont typeface="Arial" panose="020B0604020202020204" pitchFamily="34" charset="0"/>
              <a:buChar char="•"/>
            </a:pPr>
            <a:r>
              <a:rPr lang="en-US" sz="2000" dirty="0" smtClean="0"/>
              <a:t>CRH also made from </a:t>
            </a:r>
            <a:r>
              <a:rPr lang="en-US" sz="2000" b="1" dirty="0" smtClean="0"/>
              <a:t>white blood cells</a:t>
            </a:r>
          </a:p>
          <a:p>
            <a:pPr marL="285750" indent="-285750">
              <a:buFont typeface="Arial" panose="020B0604020202020204" pitchFamily="34" charset="0"/>
              <a:buChar char="•"/>
            </a:pPr>
            <a:r>
              <a:rPr lang="en-US" sz="2000" dirty="0" smtClean="0"/>
              <a:t>Where stimulates </a:t>
            </a:r>
            <a:r>
              <a:rPr lang="en-US" sz="2000" dirty="0"/>
              <a:t>swelling or tenderness </a:t>
            </a:r>
            <a:r>
              <a:rPr lang="en-US" sz="2000" dirty="0" smtClean="0"/>
              <a:t> known as inflammation (particularly in gut)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7846" y="610336"/>
            <a:ext cx="3684154" cy="3643859"/>
          </a:xfrm>
          <a:prstGeom prst="rect">
            <a:avLst/>
          </a:prstGeom>
        </p:spPr>
      </p:pic>
    </p:spTree>
    <p:extLst>
      <p:ext uri="{BB962C8B-B14F-4D97-AF65-F5344CB8AC3E}">
        <p14:creationId xmlns:p14="http://schemas.microsoft.com/office/powerpoint/2010/main" val="2383200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932" y="159940"/>
            <a:ext cx="8549363" cy="6001643"/>
          </a:xfrm>
          <a:prstGeom prst="rect">
            <a:avLst/>
          </a:prstGeom>
        </p:spPr>
        <p:txBody>
          <a:bodyPr wrap="square">
            <a:spAutoFit/>
          </a:bodyPr>
          <a:lstStyle/>
          <a:p>
            <a:r>
              <a:rPr lang="en-US" sz="2400" b="1" dirty="0"/>
              <a:t>CRH controlling</a:t>
            </a:r>
            <a:r>
              <a:rPr lang="en-US" sz="2400" b="1" dirty="0" smtClean="0"/>
              <a:t>:</a:t>
            </a:r>
          </a:p>
          <a:p>
            <a:pPr marL="285750" indent="-285750">
              <a:buFont typeface="Arial" panose="020B0604020202020204" pitchFamily="34" charset="0"/>
              <a:buChar char="•"/>
            </a:pPr>
            <a:r>
              <a:rPr lang="en-US" sz="2400" dirty="0" smtClean="0"/>
              <a:t>By circadian rhythm (max at 8 am and min during night)</a:t>
            </a:r>
          </a:p>
          <a:p>
            <a:pPr marL="285750" indent="-285750">
              <a:buFont typeface="Arial" panose="020B0604020202020204" pitchFamily="34" charset="0"/>
              <a:buChar char="•"/>
            </a:pPr>
            <a:r>
              <a:rPr lang="en-US" sz="2400" dirty="0" smtClean="0"/>
              <a:t>Increased by stress, infection and sport activities</a:t>
            </a:r>
          </a:p>
          <a:p>
            <a:pPr marL="285750" indent="-285750">
              <a:buFont typeface="Arial" panose="020B0604020202020204" pitchFamily="34" charset="0"/>
              <a:buChar char="•"/>
            </a:pPr>
            <a:r>
              <a:rPr lang="en-US" sz="2400" dirty="0" smtClean="0"/>
              <a:t>CRH high level increase cortisol and it causes increasing available energy to deal with stress</a:t>
            </a:r>
          </a:p>
          <a:p>
            <a:pPr marL="285750" indent="-285750">
              <a:buFont typeface="Arial" panose="020B0604020202020204" pitchFamily="34" charset="0"/>
              <a:buChar char="•"/>
            </a:pPr>
            <a:r>
              <a:rPr lang="en-US" sz="2400" dirty="0" smtClean="0"/>
              <a:t>Long term stress suppress </a:t>
            </a:r>
            <a:r>
              <a:rPr lang="en-US" sz="2400" dirty="0"/>
              <a:t>hypothalamic–pituitary–adrenal axis </a:t>
            </a:r>
            <a:endParaRPr lang="en-US" sz="2400" dirty="0" smtClean="0"/>
          </a:p>
          <a:p>
            <a:pPr marL="285750" indent="-285750">
              <a:buFont typeface="Arial" panose="020B0604020202020204" pitchFamily="34" charset="0"/>
              <a:buChar char="•"/>
            </a:pPr>
            <a:r>
              <a:rPr lang="en-US" sz="2400" dirty="0" smtClean="0"/>
              <a:t>Cortisol has feed back suppression effect on CRH</a:t>
            </a:r>
          </a:p>
          <a:p>
            <a:pPr marL="285750" indent="-285750">
              <a:buFont typeface="Arial" panose="020B0604020202020204" pitchFamily="34" charset="0"/>
              <a:buChar char="•"/>
            </a:pPr>
            <a:r>
              <a:rPr lang="en-US" sz="2400" dirty="0" smtClean="0"/>
              <a:t>Different levels of CRH causes some disease:</a:t>
            </a:r>
          </a:p>
          <a:p>
            <a:pPr marL="742950" lvl="1" indent="-285750">
              <a:buFont typeface="Wingdings" panose="05000000000000000000" pitchFamily="2" charset="2"/>
              <a:buChar char="v"/>
            </a:pPr>
            <a:r>
              <a:rPr lang="en-US" sz="2400" dirty="0" smtClean="0"/>
              <a:t>Inflammation particularly in skin, stomach and joints</a:t>
            </a:r>
          </a:p>
          <a:p>
            <a:pPr marL="742950" lvl="1" indent="-285750">
              <a:buFont typeface="Wingdings" panose="05000000000000000000" pitchFamily="2" charset="2"/>
              <a:buChar char="v"/>
            </a:pPr>
            <a:r>
              <a:rPr lang="en-US" sz="2400" dirty="0" smtClean="0"/>
              <a:t>Low levels of CRH have been observed in Alzheimer patients</a:t>
            </a:r>
          </a:p>
          <a:p>
            <a:pPr marL="742950" lvl="1" indent="-285750">
              <a:buFont typeface="Wingdings" panose="05000000000000000000" pitchFamily="2" charset="2"/>
              <a:buChar char="v"/>
            </a:pPr>
            <a:r>
              <a:rPr lang="en-US" sz="2400" dirty="0" smtClean="0"/>
              <a:t>Low levels of CRH cause chronic fatigue syndrome</a:t>
            </a:r>
          </a:p>
          <a:p>
            <a:pPr marL="742950" lvl="1" indent="-285750">
              <a:buFont typeface="Wingdings" panose="05000000000000000000" pitchFamily="2" charset="2"/>
              <a:buChar char="v"/>
            </a:pPr>
            <a:r>
              <a:rPr lang="en-US" sz="2400" dirty="0" smtClean="0"/>
              <a:t>Low levels of CRH during pregnancy can leads to abortion</a:t>
            </a:r>
            <a:endParaRPr lang="en-US" sz="2400" b="1" dirty="0" smtClean="0"/>
          </a:p>
          <a:p>
            <a:endParaRPr lang="en-US" sz="2400" dirty="0"/>
          </a:p>
          <a:p>
            <a:endParaRPr lang="en-US" sz="2400" dirty="0" smtClean="0"/>
          </a:p>
          <a:p>
            <a:r>
              <a:rPr lang="en-US" sz="2400" b="1" dirty="0" smtClean="0"/>
              <a:t>Human CRH: 41 amino acid peptide</a:t>
            </a:r>
            <a:endParaRPr lang="en-US" sz="2400" b="1" dirty="0"/>
          </a:p>
          <a:p>
            <a:endParaRPr lang="en-US" sz="2400" dirty="0"/>
          </a:p>
        </p:txBody>
      </p:sp>
    </p:spTree>
    <p:extLst>
      <p:ext uri="{BB962C8B-B14F-4D97-AF65-F5344CB8AC3E}">
        <p14:creationId xmlns:p14="http://schemas.microsoft.com/office/powerpoint/2010/main" val="32898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250" y="423862"/>
            <a:ext cx="4381500" cy="6010275"/>
          </a:xfrm>
          <a:prstGeom prst="rect">
            <a:avLst/>
          </a:prstGeom>
        </p:spPr>
      </p:pic>
    </p:spTree>
    <p:extLst>
      <p:ext uri="{BB962C8B-B14F-4D97-AF65-F5344CB8AC3E}">
        <p14:creationId xmlns:p14="http://schemas.microsoft.com/office/powerpoint/2010/main" val="4025121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88385" y="284553"/>
            <a:ext cx="9345267" cy="6127635"/>
          </a:xfrm>
          <a:prstGeom prst="rect">
            <a:avLst/>
          </a:prstGeom>
        </p:spPr>
      </p:pic>
    </p:spTree>
    <p:extLst>
      <p:ext uri="{BB962C8B-B14F-4D97-AF65-F5344CB8AC3E}">
        <p14:creationId xmlns:p14="http://schemas.microsoft.com/office/powerpoint/2010/main" val="1361775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3200"/>
              <a:t>Hypothalamus</a:t>
            </a:r>
          </a:p>
        </p:txBody>
      </p:sp>
      <p:sp>
        <p:nvSpPr>
          <p:cNvPr id="3075" name="Rectangle 3"/>
          <p:cNvSpPr>
            <a:spLocks noGrp="1" noChangeArrowheads="1"/>
          </p:cNvSpPr>
          <p:nvPr>
            <p:ph type="body" idx="1"/>
          </p:nvPr>
        </p:nvSpPr>
        <p:spPr/>
        <p:txBody>
          <a:bodyPr/>
          <a:lstStyle/>
          <a:p>
            <a:r>
              <a:rPr lang="en-US"/>
              <a:t>Integrates functions that maintain chemical and temperature homeostasis</a:t>
            </a:r>
          </a:p>
          <a:p>
            <a:endParaRPr lang="en-US"/>
          </a:p>
          <a:p>
            <a:r>
              <a:rPr lang="en-US"/>
              <a:t>Functions with the limbic system</a:t>
            </a:r>
          </a:p>
          <a:p>
            <a:endParaRPr lang="en-US"/>
          </a:p>
          <a:p>
            <a:r>
              <a:rPr lang="en-US"/>
              <a:t>Controls the release of hormones from the anterior and posterior pituitary</a:t>
            </a:r>
          </a:p>
        </p:txBody>
      </p:sp>
    </p:spTree>
    <p:extLst>
      <p:ext uri="{BB962C8B-B14F-4D97-AF65-F5344CB8AC3E}">
        <p14:creationId xmlns:p14="http://schemas.microsoft.com/office/powerpoint/2010/main" val="3475996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88385" y="284553"/>
            <a:ext cx="9345267" cy="6127635"/>
          </a:xfrm>
          <a:prstGeom prst="rect">
            <a:avLst/>
          </a:prstGeom>
        </p:spPr>
      </p:pic>
    </p:spTree>
    <p:extLst>
      <p:ext uri="{BB962C8B-B14F-4D97-AF65-F5344CB8AC3E}">
        <p14:creationId xmlns:p14="http://schemas.microsoft.com/office/powerpoint/2010/main" val="3937335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319" y="635590"/>
            <a:ext cx="11368585" cy="6124754"/>
          </a:xfrm>
          <a:prstGeom prst="rect">
            <a:avLst/>
          </a:prstGeom>
        </p:spPr>
        <p:txBody>
          <a:bodyPr wrap="square">
            <a:spAutoFit/>
          </a:bodyPr>
          <a:lstStyle/>
          <a:p>
            <a:pPr marL="457200" indent="-457200">
              <a:buFont typeface="Arial" panose="020B0604020202020204" pitchFamily="34" charset="0"/>
              <a:buChar char="•"/>
            </a:pPr>
            <a:r>
              <a:rPr lang="en-US" sz="2800" b="1" dirty="0" err="1" smtClean="0"/>
              <a:t>Proopiomelanocortin</a:t>
            </a:r>
            <a:r>
              <a:rPr lang="en-US" sz="2800" b="1" dirty="0" smtClean="0"/>
              <a:t> </a:t>
            </a:r>
            <a:r>
              <a:rPr lang="en-US" sz="2800" b="1" dirty="0"/>
              <a:t>(POMC) </a:t>
            </a:r>
            <a:r>
              <a:rPr lang="en-US" sz="2800" dirty="0"/>
              <a:t>is a precursor polypeptide with 266 amino acid residues </a:t>
            </a:r>
            <a:r>
              <a:rPr lang="en-US" sz="2800" b="1" dirty="0"/>
              <a:t>(“big mama</a:t>
            </a:r>
            <a:r>
              <a:rPr lang="en-US" sz="2800" b="1" dirty="0" smtClean="0"/>
              <a:t>”)</a:t>
            </a:r>
          </a:p>
          <a:p>
            <a:pPr marL="457200" indent="-457200">
              <a:buFont typeface="Arial" panose="020B0604020202020204" pitchFamily="34" charset="0"/>
              <a:buChar char="•"/>
            </a:pPr>
            <a:r>
              <a:rPr lang="en-US" sz="2800" dirty="0"/>
              <a:t>POMC is synthesized in the pituitary from the 285-amino-acid-long polypeptide precursor </a:t>
            </a:r>
            <a:r>
              <a:rPr lang="en-US" sz="2800" b="1" dirty="0" smtClean="0"/>
              <a:t>pre-</a:t>
            </a:r>
            <a:r>
              <a:rPr lang="en-US" sz="2800" b="1" dirty="0" err="1" smtClean="0"/>
              <a:t>proopiomelanocortin</a:t>
            </a:r>
            <a:r>
              <a:rPr lang="en-US" sz="2800" b="1" dirty="0" smtClean="0"/>
              <a:t> </a:t>
            </a:r>
            <a:r>
              <a:rPr lang="en-US" sz="2800" b="1" dirty="0"/>
              <a:t>(pre-POMC)</a:t>
            </a:r>
            <a:r>
              <a:rPr lang="en-US" sz="2800" dirty="0"/>
              <a:t>, by the removal of a 44-amino-acid-long signal peptide sequence </a:t>
            </a:r>
            <a:endParaRPr lang="en-US" sz="2800" dirty="0" smtClean="0"/>
          </a:p>
          <a:p>
            <a:pPr marL="457200" indent="-457200">
              <a:buFont typeface="Arial" panose="020B0604020202020204" pitchFamily="34" charset="0"/>
              <a:buChar char="•"/>
            </a:pPr>
            <a:r>
              <a:rPr lang="en-US" sz="2800" dirty="0"/>
              <a:t>POMC is cleaved to give rise to multiple peptide </a:t>
            </a:r>
            <a:r>
              <a:rPr lang="en-US" sz="2800" dirty="0" smtClean="0"/>
              <a:t>hormones</a:t>
            </a:r>
          </a:p>
          <a:p>
            <a:pPr marL="457200" indent="-457200">
              <a:buFont typeface="Arial" panose="020B0604020202020204" pitchFamily="34" charset="0"/>
              <a:buChar char="•"/>
            </a:pPr>
            <a:r>
              <a:rPr lang="en-US" sz="2800" dirty="0" smtClean="0"/>
              <a:t>POMC gene expressed in anterior and middle pituitary (also has been observed in brain, digestive and reproductive system, lymphocytes and placenta</a:t>
            </a:r>
          </a:p>
          <a:p>
            <a:pPr marL="457200" indent="-457200">
              <a:buFont typeface="Arial" panose="020B0604020202020204" pitchFamily="34" charset="0"/>
              <a:buChar char="•"/>
            </a:pPr>
            <a:r>
              <a:rPr lang="en-US" sz="2800" dirty="0" smtClean="0"/>
              <a:t>Its processing is different in different cells (middle pituitary is inactive in human except in fetus and late pregnancy)</a:t>
            </a:r>
            <a:endParaRPr lang="fa-IR" sz="2800" dirty="0"/>
          </a:p>
          <a:p>
            <a:pPr marL="457200" indent="-457200">
              <a:buFont typeface="Arial" panose="020B0604020202020204" pitchFamily="34" charset="0"/>
              <a:buChar char="•"/>
            </a:pPr>
            <a:r>
              <a:rPr lang="en-US" sz="2800" dirty="0" smtClean="0"/>
              <a:t>POMC processing occurs in basic amino acid locations by Trypsin like enzymes</a:t>
            </a:r>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868254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6613" y="910567"/>
            <a:ext cx="10315494" cy="5262979"/>
          </a:xfrm>
          <a:prstGeom prst="rect">
            <a:avLst/>
          </a:prstGeom>
        </p:spPr>
        <p:txBody>
          <a:bodyPr wrap="square">
            <a:spAutoFit/>
          </a:bodyPr>
          <a:lstStyle/>
          <a:p>
            <a:r>
              <a:rPr lang="en-US" sz="2400" b="1" dirty="0" smtClean="0"/>
              <a:t>ACTH:</a:t>
            </a:r>
          </a:p>
          <a:p>
            <a:pPr marL="342900" indent="-342900">
              <a:buFont typeface="Arial" panose="020B0604020202020204" pitchFamily="34" charset="0"/>
              <a:buChar char="•"/>
            </a:pPr>
            <a:r>
              <a:rPr lang="en-US" sz="2400" dirty="0" smtClean="0"/>
              <a:t>39 AA peptide with tropic and trophic effect on adrenal cortex</a:t>
            </a:r>
          </a:p>
          <a:p>
            <a:pPr marL="342900" indent="-342900">
              <a:buFont typeface="Arial" panose="020B0604020202020204" pitchFamily="34" charset="0"/>
              <a:buChar char="•"/>
            </a:pPr>
            <a:r>
              <a:rPr lang="en-US" sz="2400" dirty="0" smtClean="0"/>
              <a:t>24 amine terminal necessary for biological effect and protect among different species</a:t>
            </a:r>
          </a:p>
          <a:p>
            <a:pPr marL="342900" indent="-342900">
              <a:buFont typeface="Arial" panose="020B0604020202020204" pitchFamily="34" charset="0"/>
              <a:buChar char="•"/>
            </a:pPr>
            <a:r>
              <a:rPr lang="en-US" sz="2400" dirty="0" smtClean="0"/>
              <a:t>Carboxyl terminal varied in different species</a:t>
            </a:r>
          </a:p>
          <a:p>
            <a:pPr marL="342900" indent="-342900">
              <a:buFont typeface="Arial" panose="020B0604020202020204" pitchFamily="34" charset="0"/>
              <a:buChar char="•"/>
            </a:pPr>
            <a:r>
              <a:rPr lang="en-US" sz="2400" dirty="0" smtClean="0"/>
              <a:t>ACTH increases </a:t>
            </a:r>
            <a:r>
              <a:rPr lang="en-US" sz="2400" dirty="0"/>
              <a:t>C</a:t>
            </a:r>
            <a:r>
              <a:rPr lang="en-US" sz="2400" dirty="0" smtClean="0"/>
              <a:t>holesterol conversion </a:t>
            </a:r>
            <a:r>
              <a:rPr lang="en-US" sz="2400" dirty="0"/>
              <a:t>to </a:t>
            </a:r>
            <a:r>
              <a:rPr lang="en-US" sz="2400" dirty="0" err="1"/>
              <a:t>P</a:t>
            </a:r>
            <a:r>
              <a:rPr lang="en-US" sz="2400" dirty="0" err="1" smtClean="0"/>
              <a:t>regnenolone</a:t>
            </a:r>
            <a:r>
              <a:rPr lang="en-US" sz="2400" dirty="0" smtClean="0"/>
              <a:t> in adrenal cortex</a:t>
            </a:r>
          </a:p>
          <a:p>
            <a:pPr marL="342900" indent="-342900">
              <a:buFont typeface="Arial" panose="020B0604020202020204" pitchFamily="34" charset="0"/>
              <a:buChar char="•"/>
            </a:pPr>
            <a:r>
              <a:rPr lang="en-US" sz="2400" dirty="0" err="1" smtClean="0"/>
              <a:t>Pregnenolone</a:t>
            </a:r>
            <a:r>
              <a:rPr lang="en-US" sz="2400" dirty="0" smtClean="0"/>
              <a:t> is precursor to produce all of the adrenal cortex steroid hormones</a:t>
            </a:r>
          </a:p>
          <a:p>
            <a:pPr marL="342900" indent="-342900">
              <a:buFont typeface="Arial" panose="020B0604020202020204" pitchFamily="34" charset="0"/>
              <a:buChar char="•"/>
            </a:pPr>
            <a:r>
              <a:rPr lang="en-US" sz="2400" dirty="0" smtClean="0"/>
              <a:t>ACTH has minor regulatory effect on mineralocorticoids and sex hormones production</a:t>
            </a:r>
          </a:p>
          <a:p>
            <a:pPr marL="342900" indent="-342900">
              <a:buFont typeface="Arial" panose="020B0604020202020204" pitchFamily="34" charset="0"/>
              <a:buChar char="•"/>
            </a:pPr>
            <a:r>
              <a:rPr lang="en-US" sz="2400" dirty="0" err="1" smtClean="0"/>
              <a:t>cAMP</a:t>
            </a:r>
            <a:r>
              <a:rPr lang="en-US" sz="2400" dirty="0" smtClean="0"/>
              <a:t> as secondary messenger for ACTH</a:t>
            </a:r>
          </a:p>
          <a:p>
            <a:pPr marL="342900" indent="-342900">
              <a:buFont typeface="Arial" panose="020B0604020202020204" pitchFamily="34" charset="0"/>
              <a:buChar char="•"/>
            </a:pPr>
            <a:r>
              <a:rPr lang="en-US" sz="2400" dirty="0" err="1" smtClean="0"/>
              <a:t>Ca</a:t>
            </a:r>
            <a:r>
              <a:rPr lang="en-US" sz="2400" dirty="0" smtClean="0"/>
              <a:t> ion also cooperate with ACTH</a:t>
            </a:r>
          </a:p>
          <a:p>
            <a:pPr marL="342900" indent="-342900">
              <a:buFont typeface="Arial" panose="020B0604020202020204" pitchFamily="34" charset="0"/>
              <a:buChar char="•"/>
            </a:pPr>
            <a:r>
              <a:rPr lang="en-US" sz="2400" dirty="0" smtClean="0"/>
              <a:t>High level of ACTH causes Cushing syndrome</a:t>
            </a:r>
          </a:p>
          <a:p>
            <a:endParaRPr lang="en-US" sz="2400" dirty="0"/>
          </a:p>
        </p:txBody>
      </p:sp>
    </p:spTree>
    <p:extLst>
      <p:ext uri="{BB962C8B-B14F-4D97-AF65-F5344CB8AC3E}">
        <p14:creationId xmlns:p14="http://schemas.microsoft.com/office/powerpoint/2010/main" val="2042603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703" y="173588"/>
            <a:ext cx="11052474" cy="4832092"/>
          </a:xfrm>
          <a:prstGeom prst="rect">
            <a:avLst/>
          </a:prstGeom>
        </p:spPr>
        <p:txBody>
          <a:bodyPr wrap="square">
            <a:spAutoFit/>
          </a:bodyPr>
          <a:lstStyle/>
          <a:p>
            <a:r>
              <a:rPr lang="en-US" sz="2800" b="1" dirty="0" smtClean="0"/>
              <a:t>β-LPH:</a:t>
            </a:r>
          </a:p>
          <a:p>
            <a:pPr marL="457200" indent="-457200">
              <a:buFont typeface="Arial" panose="020B0604020202020204" pitchFamily="34" charset="0"/>
              <a:buChar char="•"/>
            </a:pPr>
            <a:r>
              <a:rPr lang="en-US" sz="2800" dirty="0" smtClean="0"/>
              <a:t>91 AA from POMC carboxyl terminal</a:t>
            </a:r>
          </a:p>
          <a:p>
            <a:pPr marL="457200" indent="-457200">
              <a:buFont typeface="Arial" panose="020B0604020202020204" pitchFamily="34" charset="0"/>
              <a:buChar char="•"/>
            </a:pPr>
            <a:r>
              <a:rPr lang="en-US" sz="2800" dirty="0" smtClean="0"/>
              <a:t>ɣ-LPH, </a:t>
            </a:r>
            <a:r>
              <a:rPr lang="el-GR" sz="2800" dirty="0" smtClean="0"/>
              <a:t>β</a:t>
            </a:r>
            <a:r>
              <a:rPr lang="en-US" sz="2800" dirty="0" smtClean="0"/>
              <a:t>-MSH, </a:t>
            </a:r>
            <a:r>
              <a:rPr lang="el-GR" sz="2800" dirty="0" smtClean="0"/>
              <a:t>β</a:t>
            </a:r>
            <a:r>
              <a:rPr lang="en-US" sz="2800" dirty="0" smtClean="0"/>
              <a:t>-endorphin and Met-encephalin sequences in </a:t>
            </a:r>
            <a:r>
              <a:rPr lang="el-GR" sz="2800" dirty="0" smtClean="0"/>
              <a:t>β</a:t>
            </a:r>
            <a:r>
              <a:rPr lang="en-US" sz="2800" dirty="0" smtClean="0"/>
              <a:t>-LPH</a:t>
            </a:r>
          </a:p>
          <a:p>
            <a:pPr marL="457200" indent="-457200">
              <a:buFont typeface="Arial" panose="020B0604020202020204" pitchFamily="34" charset="0"/>
              <a:buChar char="•"/>
            </a:pPr>
            <a:r>
              <a:rPr lang="el-GR" sz="2800" dirty="0"/>
              <a:t>β</a:t>
            </a:r>
            <a:r>
              <a:rPr lang="en-US" sz="2800" dirty="0" smtClean="0"/>
              <a:t>-LPH presents only in pituitary</a:t>
            </a:r>
          </a:p>
          <a:p>
            <a:pPr marL="457200" indent="-457200">
              <a:buFont typeface="Arial" panose="020B0604020202020204" pitchFamily="34" charset="0"/>
              <a:buChar char="•"/>
            </a:pPr>
            <a:r>
              <a:rPr lang="en-US" sz="2800" dirty="0" smtClean="0"/>
              <a:t>It is converted to ɣ-LPH</a:t>
            </a:r>
            <a:r>
              <a:rPr lang="en-US" sz="2800" dirty="0"/>
              <a:t> </a:t>
            </a:r>
            <a:r>
              <a:rPr lang="en-US" sz="2800" dirty="0" smtClean="0"/>
              <a:t>and </a:t>
            </a:r>
            <a:r>
              <a:rPr lang="el-GR" sz="2800" dirty="0"/>
              <a:t>β</a:t>
            </a:r>
            <a:r>
              <a:rPr lang="en-US" sz="2800" dirty="0"/>
              <a:t>-endorphin </a:t>
            </a:r>
            <a:r>
              <a:rPr lang="en-US" sz="2800" dirty="0" smtClean="0"/>
              <a:t>in other tissues immediately</a:t>
            </a:r>
          </a:p>
          <a:p>
            <a:pPr marL="457200" indent="-457200">
              <a:buFont typeface="Arial" panose="020B0604020202020204" pitchFamily="34" charset="0"/>
              <a:buChar char="•"/>
            </a:pPr>
            <a:r>
              <a:rPr lang="el-GR" sz="2800" dirty="0"/>
              <a:t>β</a:t>
            </a:r>
            <a:r>
              <a:rPr lang="en-US" sz="2800" dirty="0" smtClean="0"/>
              <a:t>-LPH causes fat decomposition and releasing fatty acids</a:t>
            </a:r>
          </a:p>
          <a:p>
            <a:pPr marL="457200" indent="-457200">
              <a:buFont typeface="Arial" panose="020B0604020202020204" pitchFamily="34" charset="0"/>
              <a:buChar char="•"/>
            </a:pPr>
            <a:r>
              <a:rPr lang="el-GR" sz="2800" dirty="0"/>
              <a:t>β</a:t>
            </a:r>
            <a:r>
              <a:rPr lang="en-US" sz="2800" dirty="0" smtClean="0"/>
              <a:t>-endorphin (31 AA of C-terminal of </a:t>
            </a:r>
            <a:r>
              <a:rPr lang="el-GR" sz="2800" dirty="0"/>
              <a:t>β-</a:t>
            </a:r>
            <a:r>
              <a:rPr lang="en-US" sz="2800" dirty="0" smtClean="0"/>
              <a:t>LPH)</a:t>
            </a:r>
          </a:p>
          <a:p>
            <a:pPr marL="457200" indent="-457200">
              <a:buFont typeface="Arial" panose="020B0604020202020204" pitchFamily="34" charset="0"/>
              <a:buChar char="•"/>
            </a:pPr>
            <a:r>
              <a:rPr lang="en-US" sz="2800" dirty="0" smtClean="0"/>
              <a:t>Gamma and alpha endorphin produced from </a:t>
            </a:r>
            <a:r>
              <a:rPr lang="el-GR" sz="2800" dirty="0"/>
              <a:t>β</a:t>
            </a:r>
            <a:r>
              <a:rPr lang="en-US" sz="2800" dirty="0"/>
              <a:t>-endorphin </a:t>
            </a:r>
            <a:endParaRPr lang="en-US" sz="2800" dirty="0" smtClean="0"/>
          </a:p>
          <a:p>
            <a:pPr marL="457200" indent="-457200">
              <a:buFont typeface="Arial" panose="020B0604020202020204" pitchFamily="34" charset="0"/>
              <a:buChar char="•"/>
            </a:pPr>
            <a:r>
              <a:rPr lang="en-US" sz="2800" dirty="0" smtClean="0"/>
              <a:t>Endorphins present in acetylated (inactive form) in pituitary</a:t>
            </a:r>
          </a:p>
          <a:p>
            <a:pPr marL="457200" indent="-457200">
              <a:buFont typeface="Arial" panose="020B0604020202020204" pitchFamily="34" charset="0"/>
              <a:buChar char="•"/>
            </a:pPr>
            <a:r>
              <a:rPr lang="en-US" sz="2800" dirty="0" smtClean="0"/>
              <a:t>De-acetylated (activated) in CNS and play as Neurotransmitter</a:t>
            </a:r>
          </a:p>
          <a:p>
            <a:pPr marL="457200" indent="-457200">
              <a:buFont typeface="Arial" panose="020B0604020202020204" pitchFamily="34" charset="0"/>
              <a:buChar char="•"/>
            </a:pPr>
            <a:r>
              <a:rPr lang="en-US" sz="2800" dirty="0" smtClean="0"/>
              <a:t>Encephalin sequence present in POMC</a:t>
            </a:r>
          </a:p>
        </p:txBody>
      </p:sp>
      <p:pic>
        <p:nvPicPr>
          <p:cNvPr id="1026" name="Picture 2" descr="Image result for corticotropin releasing hormone action mechanism on pituita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378" y="4808441"/>
            <a:ext cx="7492622" cy="204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892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0136" y="1183522"/>
            <a:ext cx="11052474" cy="3903504"/>
          </a:xfrm>
          <a:prstGeom prst="rect">
            <a:avLst/>
          </a:prstGeom>
        </p:spPr>
        <p:txBody>
          <a:bodyPr wrap="square">
            <a:spAutoFit/>
          </a:bodyPr>
          <a:lstStyle/>
          <a:p>
            <a:pPr>
              <a:lnSpc>
                <a:spcPct val="150000"/>
              </a:lnSpc>
            </a:pPr>
            <a:r>
              <a:rPr lang="en-US" sz="2800" b="1" dirty="0" smtClean="0"/>
              <a:t>MSH:</a:t>
            </a:r>
          </a:p>
          <a:p>
            <a:pPr marL="457200" indent="-457200">
              <a:lnSpc>
                <a:spcPct val="150000"/>
              </a:lnSpc>
              <a:buFont typeface="Arial" panose="020B0604020202020204" pitchFamily="34" charset="0"/>
              <a:buChar char="•"/>
            </a:pPr>
            <a:r>
              <a:rPr lang="en-US" sz="2800" dirty="0" smtClean="0"/>
              <a:t>Melanocyte stimulating hormone</a:t>
            </a:r>
          </a:p>
          <a:p>
            <a:pPr marL="457200" indent="-457200">
              <a:lnSpc>
                <a:spcPct val="150000"/>
              </a:lnSpc>
              <a:buFont typeface="Arial" panose="020B0604020202020204" pitchFamily="34" charset="0"/>
              <a:buChar char="•"/>
            </a:pPr>
            <a:r>
              <a:rPr lang="en-US" sz="2800" dirty="0" smtClean="0"/>
              <a:t>Three type of MSH in  POMC (alpha, beta and gamma)</a:t>
            </a:r>
          </a:p>
          <a:p>
            <a:pPr marL="457200" indent="-457200">
              <a:lnSpc>
                <a:spcPct val="150000"/>
              </a:lnSpc>
              <a:buFont typeface="Arial" panose="020B0604020202020204" pitchFamily="34" charset="0"/>
              <a:buChar char="•"/>
            </a:pPr>
            <a:r>
              <a:rPr lang="en-US" sz="2800" dirty="0" smtClean="0"/>
              <a:t>Addison disease (Inadequate production of glucocorticoids and high activity of MSH resulted in skin hyperpigmentation)</a:t>
            </a:r>
          </a:p>
          <a:p>
            <a:pPr marL="457200" indent="-457200">
              <a:lnSpc>
                <a:spcPct val="150000"/>
              </a:lnSpc>
              <a:buFont typeface="Arial" panose="020B0604020202020204" pitchFamily="34" charset="0"/>
              <a:buChar char="•"/>
            </a:pPr>
            <a:r>
              <a:rPr lang="en-US" sz="2800" dirty="0" smtClean="0"/>
              <a:t>This can be seen in high levels of ACTH and beta and gamma lipoprotein </a:t>
            </a:r>
          </a:p>
        </p:txBody>
      </p:sp>
    </p:spTree>
    <p:extLst>
      <p:ext uri="{BB962C8B-B14F-4D97-AF65-F5344CB8AC3E}">
        <p14:creationId xmlns:p14="http://schemas.microsoft.com/office/powerpoint/2010/main" val="2477202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29883" y="451304"/>
            <a:ext cx="7701590" cy="5782228"/>
          </a:xfrm>
          <a:prstGeom prst="rect">
            <a:avLst/>
          </a:prstGeom>
        </p:spPr>
      </p:pic>
    </p:spTree>
    <p:extLst>
      <p:ext uri="{BB962C8B-B14F-4D97-AF65-F5344CB8AC3E}">
        <p14:creationId xmlns:p14="http://schemas.microsoft.com/office/powerpoint/2010/main" val="2891604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2651" y="323387"/>
            <a:ext cx="9091890" cy="6250674"/>
          </a:xfrm>
          <a:prstGeom prst="rect">
            <a:avLst/>
          </a:prstGeom>
        </p:spPr>
      </p:pic>
    </p:spTree>
    <p:extLst>
      <p:ext uri="{BB962C8B-B14F-4D97-AF65-F5344CB8AC3E}">
        <p14:creationId xmlns:p14="http://schemas.microsoft.com/office/powerpoint/2010/main" val="3959221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71537" y="323850"/>
            <a:ext cx="10448925" cy="6210300"/>
          </a:xfrm>
          <a:prstGeom prst="rect">
            <a:avLst/>
          </a:prstGeom>
        </p:spPr>
      </p:pic>
    </p:spTree>
    <p:extLst>
      <p:ext uri="{BB962C8B-B14F-4D97-AF65-F5344CB8AC3E}">
        <p14:creationId xmlns:p14="http://schemas.microsoft.com/office/powerpoint/2010/main" val="3734016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75" name="Group 31"/>
          <p:cNvGraphicFramePr>
            <a:graphicFrameLocks noGrp="1"/>
          </p:cNvGraphicFramePr>
          <p:nvPr/>
        </p:nvGraphicFramePr>
        <p:xfrm>
          <a:off x="1981200" y="76200"/>
          <a:ext cx="8382000" cy="6656832"/>
        </p:xfrm>
        <a:graphic>
          <a:graphicData uri="http://schemas.openxmlformats.org/drawingml/2006/table">
            <a:tbl>
              <a:tblPr/>
              <a:tblGrid>
                <a:gridCol w="4191000"/>
                <a:gridCol w="4191000"/>
              </a:tblGrid>
              <a:tr h="6508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HYPOTHALAMIC HORMONE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EFFECTS ON THE ANTERIOR PITUITARY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Thyrotropin-releasing hormone (TRH)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TSH (thyrotropin) and Prolactin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Corticotropin-releasing hormone (CRH)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ACTH (corticotropin)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Gonadrotropin-releasing hormone (GnRH)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FSH and LH (gonadotropins)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Growth hormone-releasing hormone (GHRH)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growth hormone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Growth hormone-inhibiting hormone (GHIH)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Inhibits release of growth hormone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{Prolactin-inhibiting hormone (PIH)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prolactin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Prolactin-inhibiting hormone (PIH)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Inhibits release of prolactin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06388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researchgate.net/profile/Haruhiko_Kanasaki/publication/221738700/figure/fig1/AS:203203141476359@1425458812602/Schematic-summary-of-intracellular-signaling-by-GnRH-The-initial-phase-of-GnRH-action_W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083" y="189252"/>
            <a:ext cx="7662217" cy="604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90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a:t>Hypothalamus</a:t>
            </a:r>
          </a:p>
        </p:txBody>
      </p:sp>
      <p:sp>
        <p:nvSpPr>
          <p:cNvPr id="6147" name="Rectangle 3"/>
          <p:cNvSpPr>
            <a:spLocks noGrp="1" noChangeArrowheads="1"/>
          </p:cNvSpPr>
          <p:nvPr>
            <p:ph type="body" idx="1"/>
          </p:nvPr>
        </p:nvSpPr>
        <p:spPr>
          <a:xfrm>
            <a:off x="2209800" y="2209800"/>
            <a:ext cx="7772400" cy="3276600"/>
          </a:xfrm>
        </p:spPr>
        <p:txBody>
          <a:bodyPr>
            <a:normAutofit lnSpcReduction="10000"/>
          </a:bodyPr>
          <a:lstStyle/>
          <a:p>
            <a:pPr>
              <a:lnSpc>
                <a:spcPct val="90000"/>
              </a:lnSpc>
            </a:pPr>
            <a:r>
              <a:rPr lang="en-US"/>
              <a:t>Synthesizes releasing hormones in cell bodies of neurons</a:t>
            </a:r>
          </a:p>
          <a:p>
            <a:pPr>
              <a:lnSpc>
                <a:spcPct val="90000"/>
              </a:lnSpc>
              <a:buFontTx/>
              <a:buNone/>
            </a:pPr>
            <a:r>
              <a:rPr lang="en-US"/>
              <a:t> </a:t>
            </a:r>
          </a:p>
          <a:p>
            <a:pPr>
              <a:lnSpc>
                <a:spcPct val="90000"/>
              </a:lnSpc>
            </a:pPr>
            <a:r>
              <a:rPr lang="en-US"/>
              <a:t>Hormones are transported down the axon and stored in the nerve endings</a:t>
            </a:r>
          </a:p>
          <a:p>
            <a:pPr>
              <a:lnSpc>
                <a:spcPct val="90000"/>
              </a:lnSpc>
              <a:buFontTx/>
              <a:buNone/>
            </a:pPr>
            <a:endParaRPr lang="en-US"/>
          </a:p>
          <a:p>
            <a:pPr>
              <a:lnSpc>
                <a:spcPct val="90000"/>
              </a:lnSpc>
            </a:pPr>
            <a:r>
              <a:rPr lang="en-US"/>
              <a:t>Hormones are released in pulses</a:t>
            </a:r>
          </a:p>
        </p:txBody>
      </p:sp>
    </p:spTree>
    <p:extLst>
      <p:ext uri="{BB962C8B-B14F-4D97-AF65-F5344CB8AC3E}">
        <p14:creationId xmlns:p14="http://schemas.microsoft.com/office/powerpoint/2010/main" val="41103478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7186" y="1162050"/>
            <a:ext cx="10278526" cy="4380106"/>
          </a:xfrm>
          <a:prstGeom prst="rect">
            <a:avLst/>
          </a:prstGeom>
        </p:spPr>
      </p:pic>
    </p:spTree>
    <p:extLst>
      <p:ext uri="{BB962C8B-B14F-4D97-AF65-F5344CB8AC3E}">
        <p14:creationId xmlns:p14="http://schemas.microsoft.com/office/powerpoint/2010/main" val="1255750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4713" y="110842"/>
            <a:ext cx="10767297" cy="6740307"/>
          </a:xfrm>
          <a:prstGeom prst="rect">
            <a:avLst/>
          </a:prstGeom>
        </p:spPr>
        <p:txBody>
          <a:bodyPr wrap="square">
            <a:spAutoFit/>
          </a:bodyPr>
          <a:lstStyle/>
          <a:p>
            <a:pPr marL="285750" indent="-285750">
              <a:buFont typeface="Arial" panose="020B0604020202020204" pitchFamily="34" charset="0"/>
              <a:buChar char="•"/>
            </a:pPr>
            <a:r>
              <a:rPr lang="en-US" sz="2400" dirty="0"/>
              <a:t>The control of reproduction in females is more </a:t>
            </a:r>
            <a:r>
              <a:rPr lang="en-US" sz="2400" dirty="0" smtClean="0"/>
              <a:t>complex</a:t>
            </a:r>
          </a:p>
          <a:p>
            <a:pPr marL="285750" indent="-285750">
              <a:buFont typeface="Arial" panose="020B0604020202020204" pitchFamily="34" charset="0"/>
              <a:buChar char="•"/>
            </a:pPr>
            <a:r>
              <a:rPr lang="en-US" sz="2400" b="1" dirty="0"/>
              <a:t>Estrogen</a:t>
            </a:r>
            <a:r>
              <a:rPr lang="en-US" sz="2400" dirty="0"/>
              <a:t> </a:t>
            </a:r>
            <a:r>
              <a:rPr lang="en-US" sz="2400" dirty="0" smtClean="0"/>
              <a:t>(estradiol) is </a:t>
            </a:r>
            <a:r>
              <a:rPr lang="en-US" sz="2400" dirty="0"/>
              <a:t>the reproductive hormone in females that assists in endometrial regrowth, ovulation, and </a:t>
            </a:r>
            <a:r>
              <a:rPr lang="en-US" sz="2400" dirty="0" smtClean="0"/>
              <a:t>calcium </a:t>
            </a:r>
            <a:r>
              <a:rPr lang="en-US" sz="2400" dirty="0"/>
              <a:t>absorption; it is also responsible for the secondary sexual characteristics of females. </a:t>
            </a:r>
            <a:endParaRPr lang="en-US" sz="2400" dirty="0" smtClean="0"/>
          </a:p>
          <a:p>
            <a:pPr marL="285750" indent="-285750">
              <a:buFont typeface="Arial" panose="020B0604020202020204" pitchFamily="34" charset="0"/>
              <a:buChar char="•"/>
            </a:pPr>
            <a:r>
              <a:rPr lang="en-US" sz="2400" b="1" dirty="0"/>
              <a:t>Progesterone</a:t>
            </a:r>
            <a:r>
              <a:rPr lang="en-US" sz="2400" dirty="0"/>
              <a:t> assists in endometrial re-growth and inhibition of FSH and LH release</a:t>
            </a:r>
            <a:r>
              <a:rPr lang="en-US" sz="2400" dirty="0" smtClean="0"/>
              <a:t>.</a:t>
            </a:r>
          </a:p>
          <a:p>
            <a:pPr marL="285750" indent="-285750">
              <a:buFont typeface="Arial" panose="020B0604020202020204" pitchFamily="34" charset="0"/>
              <a:buChar char="•"/>
            </a:pPr>
            <a:r>
              <a:rPr lang="en-US" sz="2400" dirty="0"/>
              <a:t>In females, FSH stimulates development of egg cells, called ova, which develop in structures called follicles</a:t>
            </a:r>
            <a:r>
              <a:rPr lang="en-US" sz="2400" dirty="0" smtClean="0"/>
              <a:t>.</a:t>
            </a:r>
          </a:p>
          <a:p>
            <a:pPr marL="285750" indent="-285750">
              <a:buFont typeface="Arial" panose="020B0604020202020204" pitchFamily="34" charset="0"/>
              <a:buChar char="•"/>
            </a:pPr>
            <a:r>
              <a:rPr lang="en-US" sz="2400" dirty="0"/>
              <a:t>Follicle cells produce the hormone </a:t>
            </a:r>
            <a:r>
              <a:rPr lang="en-US" sz="2400" dirty="0" err="1"/>
              <a:t>inhibin</a:t>
            </a:r>
            <a:r>
              <a:rPr lang="en-US" sz="2400" dirty="0"/>
              <a:t>, which inhibits FSH production</a:t>
            </a:r>
            <a:r>
              <a:rPr lang="en-US" sz="2400" dirty="0" smtClean="0"/>
              <a:t>.</a:t>
            </a:r>
          </a:p>
          <a:p>
            <a:pPr marL="285750" indent="-285750">
              <a:buFont typeface="Arial" panose="020B0604020202020204" pitchFamily="34" charset="0"/>
              <a:buChar char="•"/>
            </a:pPr>
            <a:r>
              <a:rPr lang="en-US" sz="2400" dirty="0"/>
              <a:t>LH also plays a role in the development of ova, induction of ovulation, and stimulation of estradiol and </a:t>
            </a:r>
            <a:r>
              <a:rPr lang="en-US" sz="2400" dirty="0" smtClean="0"/>
              <a:t>progesterone production </a:t>
            </a:r>
            <a:r>
              <a:rPr lang="en-US" sz="2400" dirty="0"/>
              <a:t>by the </a:t>
            </a:r>
            <a:r>
              <a:rPr lang="en-US" sz="2400" dirty="0" smtClean="0"/>
              <a:t>ovaries</a:t>
            </a:r>
          </a:p>
          <a:p>
            <a:pPr marL="285750" indent="-285750">
              <a:buFont typeface="Arial" panose="020B0604020202020204" pitchFamily="34" charset="0"/>
              <a:buChar char="•"/>
            </a:pPr>
            <a:r>
              <a:rPr lang="en-US" sz="2400" dirty="0"/>
              <a:t>Estradiol and progesterone are steroid hormones that prepare the body for pregnancy</a:t>
            </a:r>
            <a:r>
              <a:rPr lang="en-US" sz="2400" dirty="0" smtClean="0"/>
              <a:t>.</a:t>
            </a:r>
          </a:p>
          <a:p>
            <a:pPr marL="285750" indent="-285750">
              <a:buFont typeface="Arial" panose="020B0604020202020204" pitchFamily="34" charset="0"/>
              <a:buChar char="•"/>
            </a:pPr>
            <a:r>
              <a:rPr lang="en-US" sz="2400" dirty="0" smtClean="0"/>
              <a:t>Estradiol </a:t>
            </a:r>
            <a:r>
              <a:rPr lang="en-US" sz="2400" dirty="0"/>
              <a:t>produces secondary sex characteristics in females, while both estradiol and progesterone </a:t>
            </a:r>
            <a:r>
              <a:rPr lang="en-US" sz="2400" dirty="0" smtClean="0"/>
              <a:t>regulate the </a:t>
            </a:r>
            <a:r>
              <a:rPr lang="en-US" sz="2400" dirty="0"/>
              <a:t>menstrual cycle.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1713720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6224" y="768764"/>
            <a:ext cx="10767297" cy="2308324"/>
          </a:xfrm>
          <a:prstGeom prst="rect">
            <a:avLst/>
          </a:prstGeom>
        </p:spPr>
        <p:txBody>
          <a:bodyPr wrap="square">
            <a:spAutoFit/>
          </a:bodyPr>
          <a:lstStyle/>
          <a:p>
            <a:pPr marL="285750" indent="-285750">
              <a:buFont typeface="Arial" panose="020B0604020202020204" pitchFamily="34" charset="0"/>
              <a:buChar char="•"/>
            </a:pPr>
            <a:r>
              <a:rPr lang="en-US" sz="2400" b="1" dirty="0"/>
              <a:t>The ovarian cycle</a:t>
            </a:r>
            <a:r>
              <a:rPr lang="en-US" sz="2400" dirty="0"/>
              <a:t> governs the preparation of endocrine tissues and release of </a:t>
            </a:r>
            <a:r>
              <a:rPr lang="en-US" sz="2400" dirty="0" smtClean="0"/>
              <a:t>eggs</a:t>
            </a:r>
          </a:p>
          <a:p>
            <a:pPr marL="285750" indent="-285750">
              <a:buFont typeface="Arial" panose="020B0604020202020204" pitchFamily="34" charset="0"/>
              <a:buChar char="•"/>
            </a:pPr>
            <a:r>
              <a:rPr lang="en-US" sz="2400" b="1" dirty="0" smtClean="0"/>
              <a:t>menstrual </a:t>
            </a:r>
            <a:r>
              <a:rPr lang="en-US" sz="2400" b="1" dirty="0"/>
              <a:t>cycle</a:t>
            </a:r>
            <a:r>
              <a:rPr lang="en-US" sz="2400" dirty="0"/>
              <a:t> governs the preparation and maintenance of the uterine </a:t>
            </a:r>
            <a:r>
              <a:rPr lang="en-US" sz="2400" dirty="0" smtClean="0"/>
              <a:t>lining</a:t>
            </a:r>
          </a:p>
          <a:p>
            <a:pPr marL="285750" indent="-285750">
              <a:buFont typeface="Arial" panose="020B0604020202020204" pitchFamily="34" charset="0"/>
              <a:buChar char="•"/>
            </a:pPr>
            <a:r>
              <a:rPr lang="en-US" sz="2400" dirty="0" smtClean="0"/>
              <a:t>These </a:t>
            </a:r>
            <a:r>
              <a:rPr lang="en-US" sz="2400" dirty="0"/>
              <a:t>cycles occur concurrently and are coordinated over a 22–32 day cycle, with an average length of 28 </a:t>
            </a:r>
            <a:r>
              <a:rPr lang="en-US" sz="2400" dirty="0" smtClean="0"/>
              <a:t>days</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92732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244" y="-2754"/>
            <a:ext cx="6761117" cy="6860754"/>
          </a:xfrm>
          <a:prstGeom prst="rect">
            <a:avLst/>
          </a:prstGeom>
        </p:spPr>
      </p:pic>
    </p:spTree>
    <p:extLst>
      <p:ext uri="{BB962C8B-B14F-4D97-AF65-F5344CB8AC3E}">
        <p14:creationId xmlns:p14="http://schemas.microsoft.com/office/powerpoint/2010/main" val="27852992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156" y="79943"/>
            <a:ext cx="5731727" cy="6759484"/>
          </a:xfrm>
          <a:prstGeom prst="rect">
            <a:avLst/>
          </a:prstGeom>
        </p:spPr>
      </p:pic>
    </p:spTree>
    <p:extLst>
      <p:ext uri="{BB962C8B-B14F-4D97-AF65-F5344CB8AC3E}">
        <p14:creationId xmlns:p14="http://schemas.microsoft.com/office/powerpoint/2010/main" val="3287965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09950" y="1181100"/>
            <a:ext cx="5372100" cy="4495800"/>
          </a:xfrm>
          <a:prstGeom prst="rect">
            <a:avLst/>
          </a:prstGeom>
        </p:spPr>
      </p:pic>
    </p:spTree>
    <p:extLst>
      <p:ext uri="{BB962C8B-B14F-4D97-AF65-F5344CB8AC3E}">
        <p14:creationId xmlns:p14="http://schemas.microsoft.com/office/powerpoint/2010/main" val="8012606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38506" y="316699"/>
            <a:ext cx="9077093" cy="6065634"/>
          </a:xfrm>
          <a:prstGeom prst="rect">
            <a:avLst/>
          </a:prstGeom>
        </p:spPr>
      </p:pic>
    </p:spTree>
    <p:extLst>
      <p:ext uri="{BB962C8B-B14F-4D97-AF65-F5344CB8AC3E}">
        <p14:creationId xmlns:p14="http://schemas.microsoft.com/office/powerpoint/2010/main" val="579733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75" name="Group 31"/>
          <p:cNvGraphicFramePr>
            <a:graphicFrameLocks noGrp="1"/>
          </p:cNvGraphicFramePr>
          <p:nvPr/>
        </p:nvGraphicFramePr>
        <p:xfrm>
          <a:off x="1981200" y="76200"/>
          <a:ext cx="8382000" cy="6656832"/>
        </p:xfrm>
        <a:graphic>
          <a:graphicData uri="http://schemas.openxmlformats.org/drawingml/2006/table">
            <a:tbl>
              <a:tblPr/>
              <a:tblGrid>
                <a:gridCol w="4191000"/>
                <a:gridCol w="4191000"/>
              </a:tblGrid>
              <a:tr h="6508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HYPOTHALAMIC HORMONE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EFFECTS ON THE ANTERIOR PITUITARY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Thyrotropin-releasing hormone (TRH)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TSH (thyrotropin) and Prolactin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Corticotropin-releasing hormone (CRH)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ACTH (corticotropin)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Gonadrotropin-releasing hormone (GnRH)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FSH and LH (gonadotropins)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Growth hormone-releasing hormone (GHRH)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growth hormone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Growth hormone-inhibiting hormone (GHIH)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Inhibits release of growth hormone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{Prolactin-inhibiting hormone (PIH)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Stimulates release of prolactin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Prolactin-inhibiting hormone (PIH)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rPr>
                        <a:t>Inhibits release of prolactin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49616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67307" y="79919"/>
            <a:ext cx="5167529" cy="6757536"/>
          </a:xfrm>
          <a:prstGeom prst="rect">
            <a:avLst/>
          </a:prstGeom>
        </p:spPr>
      </p:pic>
    </p:spTree>
    <p:extLst>
      <p:ext uri="{BB962C8B-B14F-4D97-AF65-F5344CB8AC3E}">
        <p14:creationId xmlns:p14="http://schemas.microsoft.com/office/powerpoint/2010/main" val="2370547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5890" y="791067"/>
            <a:ext cx="8760569" cy="5032147"/>
          </a:xfrm>
          <a:prstGeom prst="rect">
            <a:avLst/>
          </a:prstGeom>
        </p:spPr>
        <p:txBody>
          <a:bodyPr wrap="square">
            <a:spAutoFit/>
          </a:bodyPr>
          <a:lstStyle/>
          <a:p>
            <a:pPr>
              <a:lnSpc>
                <a:spcPct val="150000"/>
              </a:lnSpc>
            </a:pPr>
            <a:r>
              <a:rPr lang="en-US" sz="2800" b="1" dirty="0"/>
              <a:t>What is growth hormone-releasing hormone</a:t>
            </a:r>
            <a:r>
              <a:rPr lang="en-US" sz="2800" b="1" dirty="0" smtClean="0"/>
              <a:t>?</a:t>
            </a:r>
          </a:p>
          <a:p>
            <a:pPr marL="285750" indent="-285750">
              <a:lnSpc>
                <a:spcPct val="150000"/>
              </a:lnSpc>
              <a:buFont typeface="Arial" panose="020B0604020202020204" pitchFamily="34" charset="0"/>
              <a:buChar char="•"/>
            </a:pPr>
            <a:r>
              <a:rPr lang="en-US" sz="2400" dirty="0"/>
              <a:t>The main role of </a:t>
            </a:r>
            <a:r>
              <a:rPr lang="en-US" sz="2400" dirty="0" smtClean="0"/>
              <a:t>GHRH </a:t>
            </a:r>
            <a:r>
              <a:rPr lang="en-US" sz="2400" dirty="0"/>
              <a:t>is to stimulate </a:t>
            </a:r>
            <a:r>
              <a:rPr lang="en-US" sz="2400" dirty="0" smtClean="0"/>
              <a:t>the pituitary gland </a:t>
            </a:r>
            <a:r>
              <a:rPr lang="en-US" sz="2400" dirty="0"/>
              <a:t>produce and release growth </a:t>
            </a:r>
            <a:r>
              <a:rPr lang="en-US" sz="2400" dirty="0" smtClean="0"/>
              <a:t>hormone</a:t>
            </a:r>
          </a:p>
          <a:p>
            <a:pPr marL="285750" indent="-285750">
              <a:lnSpc>
                <a:spcPct val="150000"/>
              </a:lnSpc>
              <a:buFont typeface="Arial" panose="020B0604020202020204" pitchFamily="34" charset="0"/>
              <a:buChar char="•"/>
            </a:pPr>
            <a:r>
              <a:rPr lang="en-US" sz="2400" dirty="0" smtClean="0"/>
              <a:t>It virtually controls metabolism and growth</a:t>
            </a:r>
          </a:p>
          <a:p>
            <a:pPr marL="285750" indent="-285750">
              <a:lnSpc>
                <a:spcPct val="150000"/>
              </a:lnSpc>
              <a:buFont typeface="Arial" panose="020B0604020202020204" pitchFamily="34" charset="0"/>
              <a:buChar char="•"/>
            </a:pPr>
            <a:r>
              <a:rPr lang="en-US" sz="2400" dirty="0"/>
              <a:t>Growth hormone stimulates production of insulin-like growth </a:t>
            </a:r>
            <a:r>
              <a:rPr lang="en-US" sz="2400" dirty="0" smtClean="0"/>
              <a:t>factor1 in </a:t>
            </a:r>
            <a:r>
              <a:rPr lang="en-US" sz="2400" dirty="0"/>
              <a:t>the liver and other </a:t>
            </a:r>
            <a:r>
              <a:rPr lang="en-US" sz="2400" dirty="0" smtClean="0"/>
              <a:t>organs</a:t>
            </a:r>
          </a:p>
          <a:p>
            <a:pPr marL="285750" indent="-285750">
              <a:lnSpc>
                <a:spcPct val="150000"/>
              </a:lnSpc>
              <a:buFont typeface="Arial" panose="020B0604020202020204" pitchFamily="34" charset="0"/>
              <a:buChar char="•"/>
            </a:pPr>
            <a:r>
              <a:rPr lang="en-US" sz="2400" dirty="0"/>
              <a:t>G</a:t>
            </a:r>
            <a:r>
              <a:rPr lang="en-US" sz="2400" dirty="0" smtClean="0"/>
              <a:t>rowth </a:t>
            </a:r>
            <a:r>
              <a:rPr lang="en-US" sz="2400" dirty="0"/>
              <a:t>hormone-releasing hormone also affects </a:t>
            </a:r>
            <a:r>
              <a:rPr lang="en-US" sz="2400" dirty="0" smtClean="0"/>
              <a:t>sleep, </a:t>
            </a:r>
            <a:r>
              <a:rPr lang="en-US" sz="2400" dirty="0"/>
              <a:t>food intake and memory</a:t>
            </a:r>
            <a:r>
              <a:rPr lang="en-US" sz="2400" dirty="0" smtClean="0"/>
              <a:t> </a:t>
            </a:r>
          </a:p>
          <a:p>
            <a:pPr>
              <a:lnSpc>
                <a:spcPct val="150000"/>
              </a:lnSpc>
            </a:pPr>
            <a:endParaRPr lang="en-US" dirty="0"/>
          </a:p>
        </p:txBody>
      </p:sp>
    </p:spTree>
    <p:extLst>
      <p:ext uri="{BB962C8B-B14F-4D97-AF65-F5344CB8AC3E}">
        <p14:creationId xmlns:p14="http://schemas.microsoft.com/office/powerpoint/2010/main" val="3789655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9800" y="304800"/>
            <a:ext cx="7772400" cy="990600"/>
          </a:xfrm>
        </p:spPr>
        <p:txBody>
          <a:bodyPr/>
          <a:lstStyle/>
          <a:p>
            <a:r>
              <a:rPr lang="en-US" sz="3200"/>
              <a:t>Hypothalamic Releasing Hormones</a:t>
            </a:r>
          </a:p>
        </p:txBody>
      </p:sp>
      <p:sp>
        <p:nvSpPr>
          <p:cNvPr id="5123" name="Rectangle 3"/>
          <p:cNvSpPr>
            <a:spLocks noGrp="1" noChangeArrowheads="1"/>
          </p:cNvSpPr>
          <p:nvPr>
            <p:ph type="body" idx="1"/>
          </p:nvPr>
        </p:nvSpPr>
        <p:spPr>
          <a:xfrm>
            <a:off x="1676400" y="1447800"/>
            <a:ext cx="8763000" cy="4953000"/>
          </a:xfrm>
        </p:spPr>
        <p:txBody>
          <a:bodyPr/>
          <a:lstStyle/>
          <a:p>
            <a:pPr>
              <a:buFontTx/>
              <a:buNone/>
            </a:pPr>
            <a:r>
              <a:rPr lang="en-US" dirty="0"/>
              <a:t>Seven releasing hormones are made in the hypothalamus</a:t>
            </a:r>
          </a:p>
          <a:p>
            <a:pPr lvl="1"/>
            <a:r>
              <a:rPr lang="en-US" dirty="0" err="1"/>
              <a:t>Thyrotropin</a:t>
            </a:r>
            <a:r>
              <a:rPr lang="en-US" dirty="0"/>
              <a:t>-releasing hormone (TRH)</a:t>
            </a:r>
          </a:p>
          <a:p>
            <a:pPr lvl="1"/>
            <a:r>
              <a:rPr lang="en-US" dirty="0" err="1"/>
              <a:t>Corticotropin</a:t>
            </a:r>
            <a:r>
              <a:rPr lang="en-US" dirty="0"/>
              <a:t>-releasing hormone (CRH)</a:t>
            </a:r>
          </a:p>
          <a:p>
            <a:pPr lvl="1"/>
            <a:r>
              <a:rPr lang="en-US" dirty="0"/>
              <a:t>Gonadotropin-releasing hormone (</a:t>
            </a:r>
            <a:r>
              <a:rPr lang="en-US" dirty="0" err="1"/>
              <a:t>GnRH</a:t>
            </a:r>
            <a:r>
              <a:rPr lang="en-US" dirty="0"/>
              <a:t>)</a:t>
            </a:r>
          </a:p>
          <a:p>
            <a:pPr lvl="1"/>
            <a:r>
              <a:rPr lang="en-US" dirty="0"/>
              <a:t>Growth hormone-releasing hormone (GHRH)</a:t>
            </a:r>
          </a:p>
          <a:p>
            <a:pPr lvl="1"/>
            <a:r>
              <a:rPr lang="en-US" dirty="0"/>
              <a:t>Growth hormone-release inhibiting hormone (GHIH)</a:t>
            </a:r>
          </a:p>
          <a:p>
            <a:pPr lvl="1"/>
            <a:r>
              <a:rPr lang="en-US" dirty="0"/>
              <a:t>Prolactin-releasing factor (PRF)</a:t>
            </a:r>
          </a:p>
          <a:p>
            <a:pPr lvl="1"/>
            <a:r>
              <a:rPr lang="en-US" dirty="0"/>
              <a:t>Prolactin-inhibiting hormone (PIH)</a:t>
            </a:r>
          </a:p>
        </p:txBody>
      </p:sp>
    </p:spTree>
    <p:extLst>
      <p:ext uri="{BB962C8B-B14F-4D97-AF65-F5344CB8AC3E}">
        <p14:creationId xmlns:p14="http://schemas.microsoft.com/office/powerpoint/2010/main" val="21400871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2797" y="1069847"/>
            <a:ext cx="184731" cy="369332"/>
          </a:xfrm>
          <a:prstGeom prst="rect">
            <a:avLst/>
          </a:prstGeom>
        </p:spPr>
        <p:txBody>
          <a:bodyPr wrap="none">
            <a:spAutoFit/>
          </a:bodyPr>
          <a:lstStyle/>
          <a:p>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966" y="351263"/>
            <a:ext cx="4986337" cy="5867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71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849" y="727207"/>
            <a:ext cx="9173736" cy="5584606"/>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t>Too much </a:t>
            </a:r>
            <a:r>
              <a:rPr lang="en-US" sz="2000" dirty="0" smtClean="0"/>
              <a:t>GHRH production </a:t>
            </a:r>
            <a:r>
              <a:rPr lang="en-US" sz="2000" dirty="0"/>
              <a:t>may be caused by hypothalamic </a:t>
            </a:r>
            <a:r>
              <a:rPr lang="en-US" sz="2000" dirty="0" smtClean="0"/>
              <a:t>tumors </a:t>
            </a:r>
            <a:r>
              <a:rPr lang="en-US" sz="2000" dirty="0"/>
              <a:t>or by </a:t>
            </a:r>
            <a:r>
              <a:rPr lang="en-US" sz="2000" dirty="0" smtClean="0"/>
              <a:t>tumors </a:t>
            </a:r>
            <a:r>
              <a:rPr lang="en-US" sz="2000" dirty="0"/>
              <a:t>located in other parts of the body (ectopic </a:t>
            </a:r>
            <a:r>
              <a:rPr lang="en-US" sz="2000" dirty="0" smtClean="0"/>
              <a:t>tumors)</a:t>
            </a:r>
          </a:p>
          <a:p>
            <a:pPr marL="342900" indent="-342900">
              <a:lnSpc>
                <a:spcPct val="150000"/>
              </a:lnSpc>
              <a:buFont typeface="Arial" panose="020B0604020202020204" pitchFamily="34" charset="0"/>
              <a:buChar char="•"/>
            </a:pPr>
            <a:r>
              <a:rPr lang="en-US" sz="2000" dirty="0" smtClean="0"/>
              <a:t>High levels of GHRH causes </a:t>
            </a:r>
            <a:r>
              <a:rPr lang="en-US" sz="2000" dirty="0"/>
              <a:t>rise in </a:t>
            </a:r>
            <a:r>
              <a:rPr lang="en-US" sz="2000" dirty="0" smtClean="0"/>
              <a:t>GH </a:t>
            </a:r>
            <a:r>
              <a:rPr lang="en-US" sz="2000" dirty="0"/>
              <a:t>levels in the bloodstream and, in many cases, enlargement of the pituitary </a:t>
            </a:r>
            <a:r>
              <a:rPr lang="en-US" sz="2000" dirty="0" smtClean="0"/>
              <a:t>gland</a:t>
            </a:r>
          </a:p>
          <a:p>
            <a:pPr marL="342900" indent="-342900">
              <a:lnSpc>
                <a:spcPct val="150000"/>
              </a:lnSpc>
              <a:buFont typeface="Arial" panose="020B0604020202020204" pitchFamily="34" charset="0"/>
              <a:buChar char="•"/>
            </a:pPr>
            <a:r>
              <a:rPr lang="en-US" sz="2000" dirty="0"/>
              <a:t>In adults, excessive </a:t>
            </a:r>
            <a:r>
              <a:rPr lang="en-US" sz="2000" dirty="0" smtClean="0"/>
              <a:t>GH for </a:t>
            </a:r>
            <a:r>
              <a:rPr lang="en-US" sz="2000" dirty="0"/>
              <a:t>a long period of time produces a condition known </a:t>
            </a:r>
            <a:r>
              <a:rPr lang="en-US" sz="2000" dirty="0" smtClean="0"/>
              <a:t>as Acromegaly</a:t>
            </a:r>
          </a:p>
          <a:p>
            <a:pPr marL="342900" indent="-342900">
              <a:lnSpc>
                <a:spcPct val="150000"/>
              </a:lnSpc>
              <a:buFont typeface="Arial" panose="020B0604020202020204" pitchFamily="34" charset="0"/>
              <a:buChar char="•"/>
            </a:pPr>
            <a:r>
              <a:rPr lang="en-US" sz="2000" dirty="0" smtClean="0"/>
              <a:t>These </a:t>
            </a:r>
            <a:r>
              <a:rPr lang="en-US" sz="2000" dirty="0"/>
              <a:t>patients also have organ enlargement and serious functional disorders such as high blood pressure, </a:t>
            </a:r>
            <a:r>
              <a:rPr lang="en-US" sz="2000" dirty="0" smtClean="0"/>
              <a:t>diabetes and </a:t>
            </a:r>
            <a:r>
              <a:rPr lang="en-US" sz="2000" dirty="0"/>
              <a:t>heart </a:t>
            </a:r>
            <a:r>
              <a:rPr lang="en-US" sz="2000" dirty="0" smtClean="0"/>
              <a:t>disease</a:t>
            </a:r>
          </a:p>
          <a:p>
            <a:pPr marL="342900" indent="-342900">
              <a:lnSpc>
                <a:spcPct val="150000"/>
              </a:lnSpc>
              <a:buFont typeface="Arial" panose="020B0604020202020204" pitchFamily="34" charset="0"/>
              <a:buChar char="•"/>
            </a:pPr>
            <a:r>
              <a:rPr lang="en-US" sz="2000" dirty="0" smtClean="0"/>
              <a:t>High levels of GH leads to Gigantism</a:t>
            </a:r>
          </a:p>
          <a:p>
            <a:pPr marL="342900" indent="-342900">
              <a:lnSpc>
                <a:spcPct val="150000"/>
              </a:lnSpc>
              <a:buFont typeface="Arial" panose="020B0604020202020204" pitchFamily="34" charset="0"/>
              <a:buChar char="•"/>
            </a:pPr>
            <a:r>
              <a:rPr lang="en-US" sz="2000" dirty="0" smtClean="0"/>
              <a:t>In </a:t>
            </a:r>
            <a:r>
              <a:rPr lang="en-US" sz="2000" dirty="0"/>
              <a:t>most cases, growth hormone overproduction is caused by pituitary </a:t>
            </a:r>
            <a:r>
              <a:rPr lang="en-US" sz="2000" dirty="0" smtClean="0"/>
              <a:t>tumors </a:t>
            </a:r>
            <a:r>
              <a:rPr lang="en-US" sz="2000" dirty="0"/>
              <a:t>that produce growth hormone; only in very rare occasions is excess growth hormone caused by overproduction of </a:t>
            </a:r>
            <a:r>
              <a:rPr lang="en-US" sz="2000" dirty="0" smtClean="0"/>
              <a:t>GHRH</a:t>
            </a:r>
            <a:endParaRPr lang="en-US" sz="2000" dirty="0"/>
          </a:p>
        </p:txBody>
      </p:sp>
      <p:pic>
        <p:nvPicPr>
          <p:cNvPr id="3" name="Picture 2"/>
          <p:cNvPicPr>
            <a:picLocks noChangeAspect="1"/>
          </p:cNvPicPr>
          <p:nvPr/>
        </p:nvPicPr>
        <p:blipFill>
          <a:blip r:embed="rId2"/>
          <a:stretch>
            <a:fillRect/>
          </a:stretch>
        </p:blipFill>
        <p:spPr>
          <a:xfrm>
            <a:off x="9924585" y="1688015"/>
            <a:ext cx="1838325" cy="2857500"/>
          </a:xfrm>
          <a:prstGeom prst="rect">
            <a:avLst/>
          </a:prstGeom>
        </p:spPr>
      </p:pic>
    </p:spTree>
    <p:extLst>
      <p:ext uri="{BB962C8B-B14F-4D97-AF65-F5344CB8AC3E}">
        <p14:creationId xmlns:p14="http://schemas.microsoft.com/office/powerpoint/2010/main" val="39341863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166" y="228639"/>
            <a:ext cx="8058847" cy="6186309"/>
          </a:xfrm>
          <a:prstGeom prst="rect">
            <a:avLst/>
          </a:prstGeom>
        </p:spPr>
        <p:txBody>
          <a:bodyPr wrap="square">
            <a:spAutoFit/>
          </a:bodyPr>
          <a:lstStyle/>
          <a:p>
            <a:pPr>
              <a:lnSpc>
                <a:spcPct val="150000"/>
              </a:lnSpc>
            </a:pPr>
            <a:r>
              <a:rPr lang="en-US" altLang="en-US" sz="2400" b="1" dirty="0" smtClean="0"/>
              <a:t>Growth Hormone</a:t>
            </a:r>
            <a:r>
              <a:rPr lang="en-US" altLang="en-US" dirty="0" smtClean="0"/>
              <a:t> </a:t>
            </a:r>
          </a:p>
          <a:p>
            <a:pPr marL="342900" indent="-342900">
              <a:lnSpc>
                <a:spcPct val="150000"/>
              </a:lnSpc>
              <a:buFont typeface="Arial" panose="020B0604020202020204" pitchFamily="34" charset="0"/>
              <a:buChar char="•"/>
            </a:pPr>
            <a:r>
              <a:rPr lang="en-US" altLang="en-US" sz="2000" dirty="0" smtClean="0"/>
              <a:t>191 </a:t>
            </a:r>
            <a:r>
              <a:rPr lang="en-US" altLang="en-US" sz="2000" dirty="0"/>
              <a:t>amino acids long</a:t>
            </a:r>
          </a:p>
          <a:p>
            <a:pPr marL="342900" indent="-342900">
              <a:lnSpc>
                <a:spcPct val="150000"/>
              </a:lnSpc>
              <a:buFont typeface="Arial" panose="020B0604020202020204" pitchFamily="34" charset="0"/>
              <a:buChar char="•"/>
            </a:pPr>
            <a:r>
              <a:rPr lang="en-US" altLang="en-US" sz="2000" dirty="0"/>
              <a:t>Protein structure</a:t>
            </a:r>
          </a:p>
          <a:p>
            <a:pPr marL="342900" indent="-342900">
              <a:lnSpc>
                <a:spcPct val="150000"/>
              </a:lnSpc>
              <a:buFont typeface="Arial" panose="020B0604020202020204" pitchFamily="34" charset="0"/>
              <a:buChar char="•"/>
            </a:pPr>
            <a:r>
              <a:rPr lang="en-US" altLang="en-US" sz="2000" dirty="0"/>
              <a:t>4 helices that help it bind its receptor</a:t>
            </a:r>
          </a:p>
          <a:p>
            <a:pPr marL="342900" indent="-342900">
              <a:lnSpc>
                <a:spcPct val="150000"/>
              </a:lnSpc>
              <a:buFont typeface="Arial" panose="020B0604020202020204" pitchFamily="34" charset="0"/>
              <a:buChar char="•"/>
            </a:pPr>
            <a:r>
              <a:rPr lang="en-US" altLang="en-US" sz="2000" dirty="0"/>
              <a:t>2 strong sulfide bonds hold the structure </a:t>
            </a:r>
            <a:r>
              <a:rPr lang="en-US" altLang="en-US" sz="2000" dirty="0" smtClean="0"/>
              <a:t>together</a:t>
            </a:r>
          </a:p>
          <a:p>
            <a:pPr marL="342900" indent="-342900">
              <a:lnSpc>
                <a:spcPct val="150000"/>
              </a:lnSpc>
              <a:buFont typeface="Arial" panose="020B0604020202020204" pitchFamily="34" charset="0"/>
              <a:buChar char="•"/>
            </a:pPr>
            <a:r>
              <a:rPr lang="en-US" sz="2000" dirty="0"/>
              <a:t>primary hormonal </a:t>
            </a:r>
            <a:r>
              <a:rPr lang="en-US" sz="2000" dirty="0" smtClean="0"/>
              <a:t>control is </a:t>
            </a:r>
            <a:r>
              <a:rPr lang="en-US" sz="2000" dirty="0"/>
              <a:t>via positive regulation </a:t>
            </a:r>
            <a:r>
              <a:rPr lang="en-US" sz="2000" dirty="0" smtClean="0"/>
              <a:t>by GHRH </a:t>
            </a:r>
            <a:r>
              <a:rPr lang="en-US" sz="2000" dirty="0"/>
              <a:t>and negative </a:t>
            </a:r>
            <a:r>
              <a:rPr lang="en-US" sz="2000" dirty="0" smtClean="0"/>
              <a:t>regulation by </a:t>
            </a:r>
            <a:r>
              <a:rPr lang="en-US" sz="2000" dirty="0" err="1" smtClean="0"/>
              <a:t>somatostatin</a:t>
            </a:r>
            <a:endParaRPr lang="en-US" sz="2000" dirty="0" smtClean="0"/>
          </a:p>
          <a:p>
            <a:pPr marL="342900" indent="-342900">
              <a:lnSpc>
                <a:spcPct val="150000"/>
              </a:lnSpc>
              <a:buFont typeface="Arial" panose="020B0604020202020204" pitchFamily="34" charset="0"/>
              <a:buChar char="•"/>
            </a:pPr>
            <a:r>
              <a:rPr lang="en-US" sz="2000" dirty="0"/>
              <a:t>males have pulsatile secretion but females exhibit </a:t>
            </a:r>
            <a:r>
              <a:rPr lang="en-US" sz="2000" dirty="0" smtClean="0"/>
              <a:t>a continuous secretion</a:t>
            </a:r>
          </a:p>
          <a:p>
            <a:pPr marL="342900" indent="-342900">
              <a:lnSpc>
                <a:spcPct val="150000"/>
              </a:lnSpc>
              <a:buFont typeface="Arial" panose="020B0604020202020204" pitchFamily="34" charset="0"/>
              <a:buChar char="•"/>
            </a:pPr>
            <a:r>
              <a:rPr lang="en-US" sz="2000" dirty="0" smtClean="0"/>
              <a:t>The most characterized role </a:t>
            </a:r>
            <a:r>
              <a:rPr lang="en-US" sz="2000" dirty="0"/>
              <a:t>is in stimulating longitudinal bone </a:t>
            </a:r>
            <a:r>
              <a:rPr lang="en-US" sz="2000" dirty="0" smtClean="0"/>
              <a:t>growth</a:t>
            </a:r>
          </a:p>
          <a:p>
            <a:pPr marL="342900" indent="-342900">
              <a:lnSpc>
                <a:spcPct val="150000"/>
              </a:lnSpc>
              <a:buFont typeface="Arial" panose="020B0604020202020204" pitchFamily="34" charset="0"/>
              <a:buChar char="•"/>
            </a:pPr>
            <a:r>
              <a:rPr lang="en-US" sz="2000" dirty="0"/>
              <a:t>GH also impacts cell growth, </a:t>
            </a:r>
            <a:r>
              <a:rPr lang="en-US" sz="2000" dirty="0" smtClean="0"/>
              <a:t>differentiation, and </a:t>
            </a:r>
            <a:r>
              <a:rPr lang="en-US" sz="2000" dirty="0"/>
              <a:t>metabolism, </a:t>
            </a:r>
            <a:r>
              <a:rPr lang="en-US" sz="2000" dirty="0" smtClean="0"/>
              <a:t>through coordinated </a:t>
            </a:r>
            <a:r>
              <a:rPr lang="en-US" sz="2000" dirty="0"/>
              <a:t>actions on </a:t>
            </a:r>
            <a:r>
              <a:rPr lang="en-US" sz="2000" dirty="0" smtClean="0"/>
              <a:t>different tissues</a:t>
            </a:r>
            <a:r>
              <a:rPr lang="en-US" sz="2000" dirty="0"/>
              <a:t>, including liver, adipose </a:t>
            </a:r>
            <a:r>
              <a:rPr lang="en-US" sz="2000" dirty="0" smtClean="0"/>
              <a:t>tissue, skeletal muscle, and </a:t>
            </a:r>
            <a:r>
              <a:rPr lang="en-US" sz="2000" dirty="0"/>
              <a:t>bone</a:t>
            </a:r>
            <a:endParaRPr lang="en-US" altLang="en-US" sz="2000" dirty="0"/>
          </a:p>
        </p:txBody>
      </p:sp>
      <p:pic>
        <p:nvPicPr>
          <p:cNvPr id="5" name="Picture 2" descr="http://maptest.rutgers.edu/drupal/files/u19/gh_1hgu_gimp_disulfide_bond_pic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661013" y="904201"/>
            <a:ext cx="3346450" cy="4572000"/>
          </a:xfrm>
          <a:prstGeom prst="rect">
            <a:avLst/>
          </a:prstGeom>
          <a:noFill/>
        </p:spPr>
      </p:pic>
    </p:spTree>
    <p:extLst>
      <p:ext uri="{BB962C8B-B14F-4D97-AF65-F5344CB8AC3E}">
        <p14:creationId xmlns:p14="http://schemas.microsoft.com/office/powerpoint/2010/main" val="1355846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97574" y="1208862"/>
            <a:ext cx="6619875" cy="3971925"/>
          </a:xfrm>
          <a:prstGeom prst="rect">
            <a:avLst/>
          </a:prstGeom>
        </p:spPr>
      </p:pic>
    </p:spTree>
    <p:extLst>
      <p:ext uri="{BB962C8B-B14F-4D97-AF65-F5344CB8AC3E}">
        <p14:creationId xmlns:p14="http://schemas.microsoft.com/office/powerpoint/2010/main" val="2179977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32525" y="0"/>
            <a:ext cx="6133381" cy="6858000"/>
          </a:xfrm>
          <a:prstGeom prst="rect">
            <a:avLst/>
          </a:prstGeom>
        </p:spPr>
      </p:pic>
    </p:spTree>
    <p:extLst>
      <p:ext uri="{BB962C8B-B14F-4D97-AF65-F5344CB8AC3E}">
        <p14:creationId xmlns:p14="http://schemas.microsoft.com/office/powerpoint/2010/main" val="37503509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9912" y="298417"/>
            <a:ext cx="5824331" cy="6426178"/>
          </a:xfrm>
          <a:prstGeom prst="rect">
            <a:avLst/>
          </a:prstGeom>
        </p:spPr>
      </p:pic>
    </p:spTree>
    <p:extLst>
      <p:ext uri="{BB962C8B-B14F-4D97-AF65-F5344CB8AC3E}">
        <p14:creationId xmlns:p14="http://schemas.microsoft.com/office/powerpoint/2010/main" val="42508553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09800" y="381000"/>
            <a:ext cx="7772400" cy="914400"/>
          </a:xfrm>
        </p:spPr>
        <p:txBody>
          <a:bodyPr/>
          <a:lstStyle/>
          <a:p>
            <a:r>
              <a:rPr lang="en-US" sz="2800"/>
              <a:t>Posterior Pituitary</a:t>
            </a:r>
          </a:p>
        </p:txBody>
      </p:sp>
      <p:sp>
        <p:nvSpPr>
          <p:cNvPr id="60419" name="Text Box 3"/>
          <p:cNvSpPr txBox="1">
            <a:spLocks noChangeArrowheads="1"/>
          </p:cNvSpPr>
          <p:nvPr/>
        </p:nvSpPr>
        <p:spPr bwMode="auto">
          <a:xfrm>
            <a:off x="1905000" y="1211263"/>
            <a:ext cx="8001000" cy="47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t>Comprised of the endings of axons from cell bodies in the hypothalamus (</a:t>
            </a:r>
            <a:r>
              <a:rPr lang="en-US" sz="2800" dirty="0" err="1"/>
              <a:t>supraoptic</a:t>
            </a:r>
            <a:r>
              <a:rPr lang="en-US" sz="2800" dirty="0"/>
              <a:t> and </a:t>
            </a:r>
            <a:r>
              <a:rPr lang="en-US" sz="2800" dirty="0" err="1"/>
              <a:t>paraventricular</a:t>
            </a:r>
            <a:r>
              <a:rPr lang="en-US" sz="2800" dirty="0"/>
              <a:t>)</a:t>
            </a:r>
          </a:p>
          <a:p>
            <a:pPr>
              <a:spcBef>
                <a:spcPct val="50000"/>
              </a:spcBef>
            </a:pPr>
            <a:endParaRPr lang="en-US" sz="2800" dirty="0"/>
          </a:p>
          <a:p>
            <a:pPr>
              <a:spcBef>
                <a:spcPct val="50000"/>
              </a:spcBef>
            </a:pPr>
            <a:r>
              <a:rPr lang="en-US" sz="2800" dirty="0"/>
              <a:t>Axons pass from the hypothalamus to the posterior pituitary via the </a:t>
            </a:r>
            <a:r>
              <a:rPr lang="en-US" sz="2800" dirty="0" err="1" smtClean="0"/>
              <a:t>hypothalamo</a:t>
            </a:r>
            <a:r>
              <a:rPr lang="en-US" sz="2800" dirty="0" smtClean="0"/>
              <a:t> </a:t>
            </a:r>
            <a:r>
              <a:rPr lang="en-US" sz="2800" dirty="0" err="1" smtClean="0"/>
              <a:t>hypophysial</a:t>
            </a:r>
            <a:r>
              <a:rPr lang="en-US" sz="2800" dirty="0" smtClean="0"/>
              <a:t> </a:t>
            </a:r>
            <a:r>
              <a:rPr lang="en-US" sz="2800" dirty="0"/>
              <a:t>tract</a:t>
            </a:r>
          </a:p>
          <a:p>
            <a:pPr>
              <a:spcBef>
                <a:spcPct val="50000"/>
              </a:spcBef>
            </a:pPr>
            <a:endParaRPr lang="en-US" sz="2800" dirty="0"/>
          </a:p>
          <a:p>
            <a:pPr>
              <a:spcBef>
                <a:spcPct val="50000"/>
              </a:spcBef>
            </a:pPr>
            <a:r>
              <a:rPr lang="en-US" sz="2800" dirty="0"/>
              <a:t>Posterior pituitary hormones are synthesized in the cell bodies of neurons in the </a:t>
            </a:r>
            <a:r>
              <a:rPr lang="en-US" sz="2800" dirty="0" err="1"/>
              <a:t>supraoptic</a:t>
            </a:r>
            <a:r>
              <a:rPr lang="en-US" sz="2800" dirty="0"/>
              <a:t> </a:t>
            </a:r>
            <a:r>
              <a:rPr lang="en-US" sz="2800" dirty="0" smtClean="0"/>
              <a:t>(ADH) and </a:t>
            </a:r>
            <a:r>
              <a:rPr lang="en-US" sz="2800" dirty="0" err="1"/>
              <a:t>paraventricular</a:t>
            </a:r>
            <a:r>
              <a:rPr lang="en-US" sz="2800" dirty="0"/>
              <a:t> </a:t>
            </a:r>
            <a:r>
              <a:rPr lang="en-US" sz="2800" dirty="0" smtClean="0"/>
              <a:t>nuclei(oxytocin)</a:t>
            </a:r>
            <a:endParaRPr lang="en-US" sz="2800" dirty="0"/>
          </a:p>
        </p:txBody>
      </p:sp>
    </p:spTree>
    <p:extLst>
      <p:ext uri="{BB962C8B-B14F-4D97-AF65-F5344CB8AC3E}">
        <p14:creationId xmlns:p14="http://schemas.microsoft.com/office/powerpoint/2010/main" val="19257052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09800" y="609600"/>
            <a:ext cx="7772400" cy="838200"/>
          </a:xfrm>
        </p:spPr>
        <p:txBody>
          <a:bodyPr/>
          <a:lstStyle/>
          <a:p>
            <a:r>
              <a:rPr lang="en-US" sz="2800"/>
              <a:t>Posterior Pituitary</a:t>
            </a:r>
          </a:p>
        </p:txBody>
      </p:sp>
      <p:sp>
        <p:nvSpPr>
          <p:cNvPr id="61443" name="Text Box 3"/>
          <p:cNvSpPr txBox="1">
            <a:spLocks noChangeArrowheads="1"/>
          </p:cNvSpPr>
          <p:nvPr/>
        </p:nvSpPr>
        <p:spPr bwMode="auto">
          <a:xfrm>
            <a:off x="2133600" y="1905000"/>
            <a:ext cx="800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61444" name="Text Box 4"/>
          <p:cNvSpPr txBox="1">
            <a:spLocks noChangeArrowheads="1"/>
          </p:cNvSpPr>
          <p:nvPr/>
        </p:nvSpPr>
        <p:spPr bwMode="auto">
          <a:xfrm>
            <a:off x="1828800" y="1676401"/>
            <a:ext cx="8534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t>Hormones synthesized in the hypothalamus are transported down the axons to the endings in the posterior </a:t>
            </a:r>
            <a:r>
              <a:rPr lang="en-US" sz="2800" dirty="0" smtClean="0"/>
              <a:t>pituitary</a:t>
            </a:r>
            <a:endParaRPr lang="en-US" sz="2800" dirty="0"/>
          </a:p>
          <a:p>
            <a:pPr>
              <a:spcBef>
                <a:spcPct val="50000"/>
              </a:spcBef>
            </a:pPr>
            <a:r>
              <a:rPr lang="en-US" sz="2800" dirty="0"/>
              <a:t>Hormones are </a:t>
            </a:r>
            <a:r>
              <a:rPr lang="en-US" sz="2800" u="sng" dirty="0"/>
              <a:t>stored</a:t>
            </a:r>
            <a:r>
              <a:rPr lang="en-US" sz="2800" dirty="0"/>
              <a:t> in vesicles in the posterior pituitary until release into the </a:t>
            </a:r>
            <a:r>
              <a:rPr lang="en-US" sz="2800" dirty="0" smtClean="0"/>
              <a:t>circulation</a:t>
            </a:r>
            <a:endParaRPr lang="en-US" sz="2800" dirty="0"/>
          </a:p>
          <a:p>
            <a:pPr>
              <a:spcBef>
                <a:spcPct val="50000"/>
              </a:spcBef>
            </a:pPr>
            <a:r>
              <a:rPr lang="en-US" sz="2800" dirty="0"/>
              <a:t>Principal Hormones:  Vasopressin &amp; Oxytocin</a:t>
            </a:r>
          </a:p>
        </p:txBody>
      </p:sp>
    </p:spTree>
    <p:extLst>
      <p:ext uri="{BB962C8B-B14F-4D97-AF65-F5344CB8AC3E}">
        <p14:creationId xmlns:p14="http://schemas.microsoft.com/office/powerpoint/2010/main" val="2041084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33600" y="228600"/>
            <a:ext cx="6145696" cy="427383"/>
          </a:xfrm>
        </p:spPr>
        <p:txBody>
          <a:bodyPr>
            <a:normAutofit fontScale="90000"/>
          </a:bodyPr>
          <a:lstStyle/>
          <a:p>
            <a:r>
              <a:rPr lang="en-US" sz="2800" b="1" dirty="0"/>
              <a:t>Secretion of Posterior Pituitary Hormones</a:t>
            </a:r>
          </a:p>
        </p:txBody>
      </p:sp>
      <p:pic>
        <p:nvPicPr>
          <p:cNvPr id="29700" name="Picture 4" descr="07-12_1.jpg                                                    0007D38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l="17549" t="2872" r="17195" b="3075"/>
          <a:stretch>
            <a:fillRect/>
          </a:stretch>
        </p:blipFill>
        <p:spPr bwMode="auto">
          <a:xfrm>
            <a:off x="2133600" y="744583"/>
            <a:ext cx="7215809" cy="590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3504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GB" altLang="en-US" sz="900" b="0">
                <a:latin typeface="Arial" panose="020B0604020202020204" pitchFamily="34" charset="0"/>
              </a:rPr>
              <a:t>© 2013 Pearson Education, Inc.</a:t>
            </a:r>
          </a:p>
        </p:txBody>
      </p:sp>
      <p:sp>
        <p:nvSpPr>
          <p:cNvPr id="51203" name="Rectangle 18"/>
          <p:cNvSpPr>
            <a:spLocks noChangeArrowheads="1"/>
          </p:cNvSpPr>
          <p:nvPr/>
        </p:nvSpPr>
        <p:spPr bwMode="auto">
          <a:xfrm>
            <a:off x="1524000" y="0"/>
            <a:ext cx="9144000" cy="2746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Figure 16.5a  The hypothalamus controls release of hormones from the pituitary gland in two different ways (1 of 2).</a:t>
            </a:r>
          </a:p>
        </p:txBody>
      </p:sp>
      <p:sp>
        <p:nvSpPr>
          <p:cNvPr id="51204" name="Rectangle 114"/>
          <p:cNvSpPr>
            <a:spLocks noChangeArrowheads="1"/>
          </p:cNvSpPr>
          <p:nvPr/>
        </p:nvSpPr>
        <p:spPr bwMode="auto">
          <a:xfrm>
            <a:off x="9789552" y="227421"/>
            <a:ext cx="6815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r"/>
            <a:r>
              <a:rPr lang="en-US" altLang="en-US">
                <a:latin typeface="Arial" panose="020B0604020202020204" pitchFamily="34" charset="0"/>
                <a:cs typeface="Arial" panose="020B0604020202020204" pitchFamily="34" charset="0"/>
              </a:rPr>
              <a:t>Slide 1</a:t>
            </a:r>
          </a:p>
        </p:txBody>
      </p:sp>
      <p:pic>
        <p:nvPicPr>
          <p:cNvPr id="51205" name="Picture 115" descr="figure_16_05_1_unlabeled"/>
          <p:cNvPicPr>
            <a:picLocks noChangeAspect="1" noChangeArrowheads="1"/>
          </p:cNvPicPr>
          <p:nvPr/>
        </p:nvPicPr>
        <p:blipFill>
          <a:blip r:embed="rId3">
            <a:extLst>
              <a:ext uri="{28A0092B-C50C-407E-A947-70E740481C1C}">
                <a14:useLocalDpi xmlns:a14="http://schemas.microsoft.com/office/drawing/2010/main" val="0"/>
              </a:ext>
            </a:extLst>
          </a:blip>
          <a:srcRect b="3926"/>
          <a:stretch>
            <a:fillRect/>
          </a:stretch>
        </p:blipFill>
        <p:spPr bwMode="auto">
          <a:xfrm>
            <a:off x="1797050" y="517525"/>
            <a:ext cx="859790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116"/>
          <p:cNvSpPr txBox="1">
            <a:spLocks noChangeArrowheads="1"/>
          </p:cNvSpPr>
          <p:nvPr/>
        </p:nvSpPr>
        <p:spPr bwMode="auto">
          <a:xfrm>
            <a:off x="7607300" y="1534931"/>
            <a:ext cx="2603500" cy="64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85000"/>
              </a:lnSpc>
            </a:pPr>
            <a:r>
              <a:rPr lang="en-US" altLang="en-US" sz="1400">
                <a:solidFill>
                  <a:srgbClr val="0092C8"/>
                </a:solidFill>
                <a:latin typeface="Arial" panose="020B0604020202020204" pitchFamily="34" charset="0"/>
              </a:rPr>
              <a:t>    Hypothalamic neurons synthesize oxytocin or antidiuretic hormone (ADH).</a:t>
            </a:r>
          </a:p>
        </p:txBody>
      </p:sp>
      <p:sp>
        <p:nvSpPr>
          <p:cNvPr id="51207" name="Text Box 117"/>
          <p:cNvSpPr txBox="1">
            <a:spLocks noChangeArrowheads="1"/>
          </p:cNvSpPr>
          <p:nvPr/>
        </p:nvSpPr>
        <p:spPr bwMode="auto">
          <a:xfrm>
            <a:off x="7572375" y="4513264"/>
            <a:ext cx="266700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75000"/>
              </a:lnSpc>
            </a:pPr>
            <a:r>
              <a:rPr lang="en-US" altLang="en-US" sz="1400">
                <a:solidFill>
                  <a:srgbClr val="0092C8"/>
                </a:solidFill>
                <a:latin typeface="Arial" panose="020B0604020202020204" pitchFamily="34" charset="0"/>
              </a:rPr>
              <a:t>     Oxytocin and ADH are stored in axon terminals in the posterior pituitary.</a:t>
            </a:r>
          </a:p>
        </p:txBody>
      </p:sp>
      <p:sp>
        <p:nvSpPr>
          <p:cNvPr id="51208" name="Text Box 118"/>
          <p:cNvSpPr txBox="1">
            <a:spLocks noChangeArrowheads="1"/>
          </p:cNvSpPr>
          <p:nvPr/>
        </p:nvSpPr>
        <p:spPr bwMode="auto">
          <a:xfrm>
            <a:off x="7610475" y="5176838"/>
            <a:ext cx="2971800"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75000"/>
              </a:lnSpc>
            </a:pPr>
            <a:r>
              <a:rPr lang="en-US" altLang="en-US" sz="1400">
                <a:solidFill>
                  <a:srgbClr val="0092C8"/>
                </a:solidFill>
                <a:latin typeface="Arial" panose="020B0604020202020204" pitchFamily="34" charset="0"/>
              </a:rPr>
              <a:t>    When hypothalamic neurons fire, action potentials arriving at the axon terminals cause oxytocin or ADH to be released into the blood.</a:t>
            </a:r>
          </a:p>
        </p:txBody>
      </p:sp>
      <p:sp>
        <p:nvSpPr>
          <p:cNvPr id="51209" name="Oval 119"/>
          <p:cNvSpPr>
            <a:spLocks noChangeArrowheads="1"/>
          </p:cNvSpPr>
          <p:nvPr/>
        </p:nvSpPr>
        <p:spPr bwMode="auto">
          <a:xfrm>
            <a:off x="7645400" y="1558925"/>
            <a:ext cx="192088" cy="192088"/>
          </a:xfrm>
          <a:prstGeom prst="ellipse">
            <a:avLst/>
          </a:prstGeom>
          <a:solidFill>
            <a:schemeClr val="bg1"/>
          </a:solidFill>
          <a:ln w="9525">
            <a:solidFill>
              <a:srgbClr val="0092C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1210" name="Text Box 120"/>
          <p:cNvSpPr txBox="1">
            <a:spLocks noChangeArrowheads="1"/>
          </p:cNvSpPr>
          <p:nvPr/>
        </p:nvSpPr>
        <p:spPr bwMode="auto">
          <a:xfrm>
            <a:off x="7589838" y="1504950"/>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r>
              <a:rPr lang="en-US" altLang="en-US" sz="1400" b="0">
                <a:solidFill>
                  <a:srgbClr val="0092C8"/>
                </a:solidFill>
                <a:latin typeface="Arial Black" panose="020B0A04020102020204" pitchFamily="34" charset="0"/>
              </a:rPr>
              <a:t>1</a:t>
            </a:r>
          </a:p>
        </p:txBody>
      </p:sp>
      <p:sp>
        <p:nvSpPr>
          <p:cNvPr id="51211" name="Oval 121"/>
          <p:cNvSpPr>
            <a:spLocks noChangeArrowheads="1"/>
          </p:cNvSpPr>
          <p:nvPr/>
        </p:nvSpPr>
        <p:spPr bwMode="auto">
          <a:xfrm>
            <a:off x="7643814" y="3095625"/>
            <a:ext cx="192087" cy="192088"/>
          </a:xfrm>
          <a:prstGeom prst="ellipse">
            <a:avLst/>
          </a:prstGeom>
          <a:solidFill>
            <a:schemeClr val="bg1"/>
          </a:solidFill>
          <a:ln w="9525">
            <a:solidFill>
              <a:srgbClr val="0092C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1212" name="Text Box 122"/>
          <p:cNvSpPr txBox="1">
            <a:spLocks noChangeArrowheads="1"/>
          </p:cNvSpPr>
          <p:nvPr/>
        </p:nvSpPr>
        <p:spPr bwMode="auto">
          <a:xfrm>
            <a:off x="7588251" y="3038475"/>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r>
              <a:rPr lang="en-US" altLang="en-US" sz="1400" b="0">
                <a:solidFill>
                  <a:srgbClr val="0092C8"/>
                </a:solidFill>
                <a:latin typeface="Arial Black" panose="020B0A04020102020204" pitchFamily="34" charset="0"/>
              </a:rPr>
              <a:t>2</a:t>
            </a:r>
          </a:p>
        </p:txBody>
      </p:sp>
      <p:sp>
        <p:nvSpPr>
          <p:cNvPr id="51213" name="Oval 123"/>
          <p:cNvSpPr>
            <a:spLocks noChangeArrowheads="1"/>
          </p:cNvSpPr>
          <p:nvPr/>
        </p:nvSpPr>
        <p:spPr bwMode="auto">
          <a:xfrm>
            <a:off x="7627939" y="4521200"/>
            <a:ext cx="192087" cy="192088"/>
          </a:xfrm>
          <a:prstGeom prst="ellipse">
            <a:avLst/>
          </a:prstGeom>
          <a:solidFill>
            <a:schemeClr val="bg1"/>
          </a:solidFill>
          <a:ln w="9525">
            <a:solidFill>
              <a:srgbClr val="0092C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1214" name="Text Box 124"/>
          <p:cNvSpPr txBox="1">
            <a:spLocks noChangeArrowheads="1"/>
          </p:cNvSpPr>
          <p:nvPr/>
        </p:nvSpPr>
        <p:spPr bwMode="auto">
          <a:xfrm>
            <a:off x="7572376" y="4470400"/>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r>
              <a:rPr lang="en-US" altLang="en-US" sz="1400" b="0">
                <a:solidFill>
                  <a:srgbClr val="0092C8"/>
                </a:solidFill>
                <a:latin typeface="Arial Black" panose="020B0A04020102020204" pitchFamily="34" charset="0"/>
              </a:rPr>
              <a:t>3</a:t>
            </a:r>
          </a:p>
        </p:txBody>
      </p:sp>
      <p:sp>
        <p:nvSpPr>
          <p:cNvPr id="51215" name="Oval 125"/>
          <p:cNvSpPr>
            <a:spLocks noChangeArrowheads="1"/>
          </p:cNvSpPr>
          <p:nvPr/>
        </p:nvSpPr>
        <p:spPr bwMode="auto">
          <a:xfrm>
            <a:off x="7640639" y="5172075"/>
            <a:ext cx="192087" cy="192088"/>
          </a:xfrm>
          <a:prstGeom prst="ellipse">
            <a:avLst/>
          </a:prstGeom>
          <a:solidFill>
            <a:schemeClr val="bg1"/>
          </a:solidFill>
          <a:ln w="9525">
            <a:solidFill>
              <a:srgbClr val="0092C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1216" name="Text Box 126"/>
          <p:cNvSpPr txBox="1">
            <a:spLocks noChangeArrowheads="1"/>
          </p:cNvSpPr>
          <p:nvPr/>
        </p:nvSpPr>
        <p:spPr bwMode="auto">
          <a:xfrm>
            <a:off x="7577138" y="5118100"/>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r>
              <a:rPr lang="en-US" altLang="en-US" sz="1400" b="0">
                <a:solidFill>
                  <a:srgbClr val="0092C8"/>
                </a:solidFill>
                <a:latin typeface="Arial Black" panose="020B0A04020102020204" pitchFamily="34" charset="0"/>
              </a:rPr>
              <a:t>4</a:t>
            </a:r>
          </a:p>
        </p:txBody>
      </p:sp>
      <p:sp>
        <p:nvSpPr>
          <p:cNvPr id="51217" name="Freeform 127"/>
          <p:cNvSpPr>
            <a:spLocks/>
          </p:cNvSpPr>
          <p:nvPr/>
        </p:nvSpPr>
        <p:spPr bwMode="auto">
          <a:xfrm>
            <a:off x="7569200" y="5153025"/>
            <a:ext cx="1588" cy="863600"/>
          </a:xfrm>
          <a:custGeom>
            <a:avLst/>
            <a:gdLst>
              <a:gd name="T0" fmla="*/ 0 w 1"/>
              <a:gd name="T1" fmla="*/ 0 h 544"/>
              <a:gd name="T2" fmla="*/ 0 w 1"/>
              <a:gd name="T3" fmla="*/ 863600 h 544"/>
              <a:gd name="T4" fmla="*/ 0 60000 65536"/>
              <a:gd name="T5" fmla="*/ 0 60000 65536"/>
            </a:gdLst>
            <a:ahLst/>
            <a:cxnLst>
              <a:cxn ang="T4">
                <a:pos x="T0" y="T1"/>
              </a:cxn>
              <a:cxn ang="T5">
                <a:pos x="T2" y="T3"/>
              </a:cxn>
            </a:cxnLst>
            <a:rect l="0" t="0" r="r" b="b"/>
            <a:pathLst>
              <a:path w="1" h="544">
                <a:moveTo>
                  <a:pt x="0" y="0"/>
                </a:moveTo>
                <a:lnTo>
                  <a:pt x="0" y="544"/>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8" name="Freeform 128"/>
          <p:cNvSpPr>
            <a:spLocks/>
          </p:cNvSpPr>
          <p:nvPr/>
        </p:nvSpPr>
        <p:spPr bwMode="auto">
          <a:xfrm>
            <a:off x="7569201" y="4524375"/>
            <a:ext cx="3175" cy="501650"/>
          </a:xfrm>
          <a:custGeom>
            <a:avLst/>
            <a:gdLst>
              <a:gd name="T0" fmla="*/ 3175 w 2"/>
              <a:gd name="T1" fmla="*/ 0 h 316"/>
              <a:gd name="T2" fmla="*/ 0 w 2"/>
              <a:gd name="T3" fmla="*/ 501650 h 316"/>
              <a:gd name="T4" fmla="*/ 0 60000 65536"/>
              <a:gd name="T5" fmla="*/ 0 60000 65536"/>
            </a:gdLst>
            <a:ahLst/>
            <a:cxnLst>
              <a:cxn ang="T4">
                <a:pos x="T0" y="T1"/>
              </a:cxn>
              <a:cxn ang="T5">
                <a:pos x="T2" y="T3"/>
              </a:cxn>
            </a:cxnLst>
            <a:rect l="0" t="0" r="r" b="b"/>
            <a:pathLst>
              <a:path w="2" h="316">
                <a:moveTo>
                  <a:pt x="2" y="0"/>
                </a:moveTo>
                <a:lnTo>
                  <a:pt x="0" y="316"/>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9" name="Freeform 129"/>
          <p:cNvSpPr>
            <a:spLocks/>
          </p:cNvSpPr>
          <p:nvPr/>
        </p:nvSpPr>
        <p:spPr bwMode="auto">
          <a:xfrm>
            <a:off x="5895976" y="4768851"/>
            <a:ext cx="1673225" cy="3175"/>
          </a:xfrm>
          <a:custGeom>
            <a:avLst/>
            <a:gdLst>
              <a:gd name="T0" fmla="*/ 0 w 1054"/>
              <a:gd name="T1" fmla="*/ 0 h 2"/>
              <a:gd name="T2" fmla="*/ 1673225 w 1054"/>
              <a:gd name="T3" fmla="*/ 3175 h 2"/>
              <a:gd name="T4" fmla="*/ 0 60000 65536"/>
              <a:gd name="T5" fmla="*/ 0 60000 65536"/>
            </a:gdLst>
            <a:ahLst/>
            <a:cxnLst>
              <a:cxn ang="T4">
                <a:pos x="T0" y="T1"/>
              </a:cxn>
              <a:cxn ang="T5">
                <a:pos x="T2" y="T3"/>
              </a:cxn>
            </a:cxnLst>
            <a:rect l="0" t="0" r="r" b="b"/>
            <a:pathLst>
              <a:path w="1054" h="2">
                <a:moveTo>
                  <a:pt x="0" y="0"/>
                </a:moveTo>
                <a:lnTo>
                  <a:pt x="1054" y="2"/>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0" name="Freeform 130"/>
          <p:cNvSpPr>
            <a:spLocks/>
          </p:cNvSpPr>
          <p:nvPr/>
        </p:nvSpPr>
        <p:spPr bwMode="auto">
          <a:xfrm>
            <a:off x="7569200" y="3082926"/>
            <a:ext cx="1588" cy="796925"/>
          </a:xfrm>
          <a:custGeom>
            <a:avLst/>
            <a:gdLst>
              <a:gd name="T0" fmla="*/ 0 w 1"/>
              <a:gd name="T1" fmla="*/ 0 h 502"/>
              <a:gd name="T2" fmla="*/ 0 w 1"/>
              <a:gd name="T3" fmla="*/ 796925 h 502"/>
              <a:gd name="T4" fmla="*/ 0 60000 65536"/>
              <a:gd name="T5" fmla="*/ 0 60000 65536"/>
            </a:gdLst>
            <a:ahLst/>
            <a:cxnLst>
              <a:cxn ang="T4">
                <a:pos x="T0" y="T1"/>
              </a:cxn>
              <a:cxn ang="T5">
                <a:pos x="T2" y="T3"/>
              </a:cxn>
            </a:cxnLst>
            <a:rect l="0" t="0" r="r" b="b"/>
            <a:pathLst>
              <a:path w="1" h="502">
                <a:moveTo>
                  <a:pt x="0" y="0"/>
                </a:moveTo>
                <a:lnTo>
                  <a:pt x="0" y="502"/>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1" name="Arc 131"/>
          <p:cNvSpPr>
            <a:spLocks/>
          </p:cNvSpPr>
          <p:nvPr/>
        </p:nvSpPr>
        <p:spPr bwMode="auto">
          <a:xfrm>
            <a:off x="5514975" y="3076575"/>
            <a:ext cx="165100" cy="69850"/>
          </a:xfrm>
          <a:custGeom>
            <a:avLst/>
            <a:gdLst>
              <a:gd name="T0" fmla="*/ 94673 w 21600"/>
              <a:gd name="T1" fmla="*/ 0 h 18232"/>
              <a:gd name="T2" fmla="*/ 165046 w 21600"/>
              <a:gd name="T3" fmla="*/ 69850 h 18232"/>
              <a:gd name="T4" fmla="*/ 0 w 21600"/>
              <a:gd name="T5" fmla="*/ 67793 h 18232"/>
              <a:gd name="T6" fmla="*/ 0 60000 65536"/>
              <a:gd name="T7" fmla="*/ 0 60000 65536"/>
              <a:gd name="T8" fmla="*/ 0 60000 65536"/>
            </a:gdLst>
            <a:ahLst/>
            <a:cxnLst>
              <a:cxn ang="T6">
                <a:pos x="T0" y="T1"/>
              </a:cxn>
              <a:cxn ang="T7">
                <a:pos x="T2" y="T3"/>
              </a:cxn>
              <a:cxn ang="T8">
                <a:pos x="T4" y="T5"/>
              </a:cxn>
            </a:cxnLst>
            <a:rect l="0" t="0" r="r" b="b"/>
            <a:pathLst>
              <a:path w="21600" h="18232" fill="none" extrusionOk="0">
                <a:moveTo>
                  <a:pt x="12386" y="-1"/>
                </a:moveTo>
                <a:cubicBezTo>
                  <a:pt x="18160" y="4041"/>
                  <a:pt x="21600" y="10646"/>
                  <a:pt x="21600" y="17695"/>
                </a:cubicBezTo>
                <a:cubicBezTo>
                  <a:pt x="21600" y="17874"/>
                  <a:pt x="21597" y="18053"/>
                  <a:pt x="21593" y="18232"/>
                </a:cubicBezTo>
              </a:path>
              <a:path w="21600" h="18232" stroke="0" extrusionOk="0">
                <a:moveTo>
                  <a:pt x="12386" y="-1"/>
                </a:moveTo>
                <a:cubicBezTo>
                  <a:pt x="18160" y="4041"/>
                  <a:pt x="21600" y="10646"/>
                  <a:pt x="21600" y="17695"/>
                </a:cubicBezTo>
                <a:cubicBezTo>
                  <a:pt x="21600" y="17874"/>
                  <a:pt x="21597" y="18053"/>
                  <a:pt x="21593" y="18232"/>
                </a:cubicBezTo>
                <a:lnTo>
                  <a:pt x="0" y="17695"/>
                </a:lnTo>
                <a:lnTo>
                  <a:pt x="12386" y="-1"/>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2" name="Arc 132"/>
          <p:cNvSpPr>
            <a:spLocks/>
          </p:cNvSpPr>
          <p:nvPr/>
        </p:nvSpPr>
        <p:spPr bwMode="auto">
          <a:xfrm flipH="1">
            <a:off x="4937126" y="3073401"/>
            <a:ext cx="149225" cy="74613"/>
          </a:xfrm>
          <a:custGeom>
            <a:avLst/>
            <a:gdLst>
              <a:gd name="T0" fmla="*/ 85569 w 21600"/>
              <a:gd name="T1" fmla="*/ 0 h 20074"/>
              <a:gd name="T2" fmla="*/ 148313 w 21600"/>
              <a:gd name="T3" fmla="*/ 74613 h 20074"/>
              <a:gd name="T4" fmla="*/ 0 w 21600"/>
              <a:gd name="T5" fmla="*/ 65771 h 20074"/>
              <a:gd name="T6" fmla="*/ 0 60000 65536"/>
              <a:gd name="T7" fmla="*/ 0 60000 65536"/>
              <a:gd name="T8" fmla="*/ 0 60000 65536"/>
            </a:gdLst>
            <a:ahLst/>
            <a:cxnLst>
              <a:cxn ang="T6">
                <a:pos x="T0" y="T1"/>
              </a:cxn>
              <a:cxn ang="T7">
                <a:pos x="T2" y="T3"/>
              </a:cxn>
              <a:cxn ang="T8">
                <a:pos x="T4" y="T5"/>
              </a:cxn>
            </a:cxnLst>
            <a:rect l="0" t="0" r="r" b="b"/>
            <a:pathLst>
              <a:path w="21600" h="20074" fill="none" extrusionOk="0">
                <a:moveTo>
                  <a:pt x="12386" y="-1"/>
                </a:moveTo>
                <a:cubicBezTo>
                  <a:pt x="18160" y="4041"/>
                  <a:pt x="21600" y="10646"/>
                  <a:pt x="21600" y="17695"/>
                </a:cubicBezTo>
                <a:cubicBezTo>
                  <a:pt x="21600" y="18489"/>
                  <a:pt x="21556" y="19284"/>
                  <a:pt x="21468" y="20074"/>
                </a:cubicBezTo>
              </a:path>
              <a:path w="21600" h="20074" stroke="0" extrusionOk="0">
                <a:moveTo>
                  <a:pt x="12386" y="-1"/>
                </a:moveTo>
                <a:cubicBezTo>
                  <a:pt x="18160" y="4041"/>
                  <a:pt x="21600" y="10646"/>
                  <a:pt x="21600" y="17695"/>
                </a:cubicBezTo>
                <a:cubicBezTo>
                  <a:pt x="21600" y="18489"/>
                  <a:pt x="21556" y="19284"/>
                  <a:pt x="21468" y="20074"/>
                </a:cubicBezTo>
                <a:lnTo>
                  <a:pt x="0" y="17695"/>
                </a:lnTo>
                <a:lnTo>
                  <a:pt x="12386" y="-1"/>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3" name="Arc 133"/>
          <p:cNvSpPr>
            <a:spLocks/>
          </p:cNvSpPr>
          <p:nvPr/>
        </p:nvSpPr>
        <p:spPr bwMode="auto">
          <a:xfrm flipV="1">
            <a:off x="4933950" y="3143251"/>
            <a:ext cx="750888" cy="117475"/>
          </a:xfrm>
          <a:custGeom>
            <a:avLst/>
            <a:gdLst>
              <a:gd name="T0" fmla="*/ 0 w 43160"/>
              <a:gd name="T1" fmla="*/ 110334 h 21600"/>
              <a:gd name="T2" fmla="*/ 750888 w 43160"/>
              <a:gd name="T3" fmla="*/ 117475 h 21600"/>
              <a:gd name="T4" fmla="*/ 375096 w 43160"/>
              <a:gd name="T5" fmla="*/ 117475 h 21600"/>
              <a:gd name="T6" fmla="*/ 0 60000 65536"/>
              <a:gd name="T7" fmla="*/ 0 60000 65536"/>
              <a:gd name="T8" fmla="*/ 0 60000 65536"/>
            </a:gdLst>
            <a:ahLst/>
            <a:cxnLst>
              <a:cxn ang="T6">
                <a:pos x="T0" y="T1"/>
              </a:cxn>
              <a:cxn ang="T7">
                <a:pos x="T2" y="T3"/>
              </a:cxn>
              <a:cxn ang="T8">
                <a:pos x="T4" y="T5"/>
              </a:cxn>
            </a:cxnLst>
            <a:rect l="0" t="0" r="r" b="b"/>
            <a:pathLst>
              <a:path w="43160" h="21600" fill="none" extrusionOk="0">
                <a:moveTo>
                  <a:pt x="-1" y="20286"/>
                </a:moveTo>
                <a:cubicBezTo>
                  <a:pt x="694" y="8888"/>
                  <a:pt x="10140" y="0"/>
                  <a:pt x="21560" y="0"/>
                </a:cubicBezTo>
                <a:cubicBezTo>
                  <a:pt x="33489" y="0"/>
                  <a:pt x="43160" y="9670"/>
                  <a:pt x="43160" y="21600"/>
                </a:cubicBezTo>
              </a:path>
              <a:path w="43160" h="21600" stroke="0" extrusionOk="0">
                <a:moveTo>
                  <a:pt x="-1" y="20286"/>
                </a:moveTo>
                <a:cubicBezTo>
                  <a:pt x="694" y="8888"/>
                  <a:pt x="10140" y="0"/>
                  <a:pt x="21560" y="0"/>
                </a:cubicBezTo>
                <a:cubicBezTo>
                  <a:pt x="33489" y="0"/>
                  <a:pt x="43160" y="9670"/>
                  <a:pt x="43160" y="21600"/>
                </a:cubicBezTo>
                <a:lnTo>
                  <a:pt x="21560" y="21600"/>
                </a:lnTo>
                <a:lnTo>
                  <a:pt x="-1" y="20286"/>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4" name="Arc 134"/>
          <p:cNvSpPr>
            <a:spLocks/>
          </p:cNvSpPr>
          <p:nvPr/>
        </p:nvSpPr>
        <p:spPr bwMode="auto">
          <a:xfrm>
            <a:off x="5403851" y="3475038"/>
            <a:ext cx="36513" cy="30162"/>
          </a:xfrm>
          <a:custGeom>
            <a:avLst/>
            <a:gdLst>
              <a:gd name="T0" fmla="*/ 22085 w 21600"/>
              <a:gd name="T1" fmla="*/ 0 h 17200"/>
              <a:gd name="T2" fmla="*/ 36513 w 21600"/>
              <a:gd name="T3" fmla="*/ 30162 h 17200"/>
              <a:gd name="T4" fmla="*/ 0 w 21600"/>
              <a:gd name="T5" fmla="*/ 30162 h 17200"/>
              <a:gd name="T6" fmla="*/ 0 60000 65536"/>
              <a:gd name="T7" fmla="*/ 0 60000 65536"/>
              <a:gd name="T8" fmla="*/ 0 60000 65536"/>
            </a:gdLst>
            <a:ahLst/>
            <a:cxnLst>
              <a:cxn ang="T6">
                <a:pos x="T0" y="T1"/>
              </a:cxn>
              <a:cxn ang="T7">
                <a:pos x="T2" y="T3"/>
              </a:cxn>
              <a:cxn ang="T8">
                <a:pos x="T4" y="T5"/>
              </a:cxn>
            </a:cxnLst>
            <a:rect l="0" t="0" r="r" b="b"/>
            <a:pathLst>
              <a:path w="21600" h="17200" fill="none" extrusionOk="0">
                <a:moveTo>
                  <a:pt x="13065" y="-1"/>
                </a:moveTo>
                <a:cubicBezTo>
                  <a:pt x="18442" y="4083"/>
                  <a:pt x="21600" y="10447"/>
                  <a:pt x="21600" y="17200"/>
                </a:cubicBezTo>
              </a:path>
              <a:path w="21600" h="17200" stroke="0" extrusionOk="0">
                <a:moveTo>
                  <a:pt x="13065" y="-1"/>
                </a:moveTo>
                <a:cubicBezTo>
                  <a:pt x="18442" y="4083"/>
                  <a:pt x="21600" y="10447"/>
                  <a:pt x="21600" y="17200"/>
                </a:cubicBezTo>
                <a:lnTo>
                  <a:pt x="0" y="17200"/>
                </a:lnTo>
                <a:lnTo>
                  <a:pt x="13065" y="-1"/>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5" name="Arc 135"/>
          <p:cNvSpPr>
            <a:spLocks/>
          </p:cNvSpPr>
          <p:nvPr/>
        </p:nvSpPr>
        <p:spPr bwMode="auto">
          <a:xfrm flipV="1">
            <a:off x="5229226" y="3495676"/>
            <a:ext cx="212725" cy="36513"/>
          </a:xfrm>
          <a:custGeom>
            <a:avLst/>
            <a:gdLst>
              <a:gd name="T0" fmla="*/ 0 w 43177"/>
              <a:gd name="T1" fmla="*/ 34841 h 21600"/>
              <a:gd name="T2" fmla="*/ 212725 w 43177"/>
              <a:gd name="T3" fmla="*/ 36513 h 21600"/>
              <a:gd name="T4" fmla="*/ 106306 w 43177"/>
              <a:gd name="T5" fmla="*/ 36513 h 21600"/>
              <a:gd name="T6" fmla="*/ 0 60000 65536"/>
              <a:gd name="T7" fmla="*/ 0 60000 65536"/>
              <a:gd name="T8" fmla="*/ 0 60000 65536"/>
            </a:gdLst>
            <a:ahLst/>
            <a:cxnLst>
              <a:cxn ang="T6">
                <a:pos x="T0" y="T1"/>
              </a:cxn>
              <a:cxn ang="T7">
                <a:pos x="T2" y="T3"/>
              </a:cxn>
              <a:cxn ang="T8">
                <a:pos x="T4" y="T5"/>
              </a:cxn>
            </a:cxnLst>
            <a:rect l="0" t="0" r="r" b="b"/>
            <a:pathLst>
              <a:path w="43177" h="21600" fill="none" extrusionOk="0">
                <a:moveTo>
                  <a:pt x="-1" y="20610"/>
                </a:moveTo>
                <a:cubicBezTo>
                  <a:pt x="528" y="9078"/>
                  <a:pt x="10032" y="0"/>
                  <a:pt x="21577" y="0"/>
                </a:cubicBezTo>
                <a:cubicBezTo>
                  <a:pt x="33506" y="0"/>
                  <a:pt x="43177" y="9670"/>
                  <a:pt x="43177" y="21600"/>
                </a:cubicBezTo>
              </a:path>
              <a:path w="43177" h="21600" stroke="0" extrusionOk="0">
                <a:moveTo>
                  <a:pt x="-1" y="20610"/>
                </a:moveTo>
                <a:cubicBezTo>
                  <a:pt x="528" y="9078"/>
                  <a:pt x="10032" y="0"/>
                  <a:pt x="21577" y="0"/>
                </a:cubicBezTo>
                <a:cubicBezTo>
                  <a:pt x="33506" y="0"/>
                  <a:pt x="43177" y="9670"/>
                  <a:pt x="43177" y="21600"/>
                </a:cubicBezTo>
                <a:lnTo>
                  <a:pt x="21577" y="21600"/>
                </a:lnTo>
                <a:lnTo>
                  <a:pt x="-1" y="2061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6" name="Arc 136"/>
          <p:cNvSpPr>
            <a:spLocks/>
          </p:cNvSpPr>
          <p:nvPr/>
        </p:nvSpPr>
        <p:spPr bwMode="auto">
          <a:xfrm flipH="1">
            <a:off x="5226051" y="3475038"/>
            <a:ext cx="36513" cy="30162"/>
          </a:xfrm>
          <a:custGeom>
            <a:avLst/>
            <a:gdLst>
              <a:gd name="T0" fmla="*/ 22085 w 21600"/>
              <a:gd name="T1" fmla="*/ 0 h 17200"/>
              <a:gd name="T2" fmla="*/ 36513 w 21600"/>
              <a:gd name="T3" fmla="*/ 30162 h 17200"/>
              <a:gd name="T4" fmla="*/ 0 w 21600"/>
              <a:gd name="T5" fmla="*/ 30162 h 17200"/>
              <a:gd name="T6" fmla="*/ 0 60000 65536"/>
              <a:gd name="T7" fmla="*/ 0 60000 65536"/>
              <a:gd name="T8" fmla="*/ 0 60000 65536"/>
            </a:gdLst>
            <a:ahLst/>
            <a:cxnLst>
              <a:cxn ang="T6">
                <a:pos x="T0" y="T1"/>
              </a:cxn>
              <a:cxn ang="T7">
                <a:pos x="T2" y="T3"/>
              </a:cxn>
              <a:cxn ang="T8">
                <a:pos x="T4" y="T5"/>
              </a:cxn>
            </a:cxnLst>
            <a:rect l="0" t="0" r="r" b="b"/>
            <a:pathLst>
              <a:path w="21600" h="17200" fill="none" extrusionOk="0">
                <a:moveTo>
                  <a:pt x="13065" y="-1"/>
                </a:moveTo>
                <a:cubicBezTo>
                  <a:pt x="18442" y="4083"/>
                  <a:pt x="21600" y="10447"/>
                  <a:pt x="21600" y="17200"/>
                </a:cubicBezTo>
              </a:path>
              <a:path w="21600" h="17200" stroke="0" extrusionOk="0">
                <a:moveTo>
                  <a:pt x="13065" y="-1"/>
                </a:moveTo>
                <a:cubicBezTo>
                  <a:pt x="18442" y="4083"/>
                  <a:pt x="21600" y="10447"/>
                  <a:pt x="21600" y="17200"/>
                </a:cubicBezTo>
                <a:lnTo>
                  <a:pt x="0" y="17200"/>
                </a:lnTo>
                <a:lnTo>
                  <a:pt x="13065" y="-1"/>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7" name="Line 137"/>
          <p:cNvSpPr>
            <a:spLocks noChangeShapeType="1"/>
          </p:cNvSpPr>
          <p:nvPr/>
        </p:nvSpPr>
        <p:spPr bwMode="auto">
          <a:xfrm flipH="1">
            <a:off x="4165601" y="3498850"/>
            <a:ext cx="1063625"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8" name="Line 138"/>
          <p:cNvSpPr>
            <a:spLocks noChangeShapeType="1"/>
          </p:cNvSpPr>
          <p:nvPr/>
        </p:nvSpPr>
        <p:spPr bwMode="auto">
          <a:xfrm flipH="1">
            <a:off x="4060825" y="3143250"/>
            <a:ext cx="8699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9" name="Line 139"/>
          <p:cNvSpPr>
            <a:spLocks noChangeShapeType="1"/>
          </p:cNvSpPr>
          <p:nvPr/>
        </p:nvSpPr>
        <p:spPr bwMode="auto">
          <a:xfrm flipH="1">
            <a:off x="4124325" y="2559050"/>
            <a:ext cx="6032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80" name="Freeform 140"/>
          <p:cNvSpPr>
            <a:spLocks/>
          </p:cNvSpPr>
          <p:nvPr/>
        </p:nvSpPr>
        <p:spPr bwMode="auto">
          <a:xfrm>
            <a:off x="5686426" y="1936751"/>
            <a:ext cx="187325" cy="892175"/>
          </a:xfrm>
          <a:custGeom>
            <a:avLst/>
            <a:gdLst>
              <a:gd name="T0" fmla="*/ 0 w 118"/>
              <a:gd name="T1" fmla="*/ 0 h 562"/>
              <a:gd name="T2" fmla="*/ 44 w 118"/>
              <a:gd name="T3" fmla="*/ 560 h 562"/>
              <a:gd name="T4" fmla="*/ 118 w 118"/>
              <a:gd name="T5" fmla="*/ 562 h 562"/>
            </a:gdLst>
            <a:ahLst/>
            <a:cxnLst>
              <a:cxn ang="0">
                <a:pos x="T0" y="T1"/>
              </a:cxn>
              <a:cxn ang="0">
                <a:pos x="T2" y="T3"/>
              </a:cxn>
              <a:cxn ang="0">
                <a:pos x="T4" y="T5"/>
              </a:cxn>
            </a:cxnLst>
            <a:rect l="0" t="0" r="r" b="b"/>
            <a:pathLst>
              <a:path w="118" h="562">
                <a:moveTo>
                  <a:pt x="0" y="0"/>
                </a:moveTo>
                <a:lnTo>
                  <a:pt x="44" y="560"/>
                </a:lnTo>
                <a:lnTo>
                  <a:pt x="118" y="562"/>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31" name="Freeform 141"/>
          <p:cNvSpPr>
            <a:spLocks/>
          </p:cNvSpPr>
          <p:nvPr/>
        </p:nvSpPr>
        <p:spPr bwMode="auto">
          <a:xfrm>
            <a:off x="7569201" y="1574801"/>
            <a:ext cx="3175" cy="523875"/>
          </a:xfrm>
          <a:custGeom>
            <a:avLst/>
            <a:gdLst>
              <a:gd name="T0" fmla="*/ 3175 w 2"/>
              <a:gd name="T1" fmla="*/ 0 h 330"/>
              <a:gd name="T2" fmla="*/ 0 w 2"/>
              <a:gd name="T3" fmla="*/ 523875 h 330"/>
              <a:gd name="T4" fmla="*/ 0 60000 65536"/>
              <a:gd name="T5" fmla="*/ 0 60000 65536"/>
            </a:gdLst>
            <a:ahLst/>
            <a:cxnLst>
              <a:cxn ang="T4">
                <a:pos x="T0" y="T1"/>
              </a:cxn>
              <a:cxn ang="T5">
                <a:pos x="T2" y="T3"/>
              </a:cxn>
            </a:cxnLst>
            <a:rect l="0" t="0" r="r" b="b"/>
            <a:pathLst>
              <a:path w="2" h="330">
                <a:moveTo>
                  <a:pt x="2" y="0"/>
                </a:moveTo>
                <a:lnTo>
                  <a:pt x="0" y="330"/>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2" name="Freeform 142"/>
          <p:cNvSpPr>
            <a:spLocks/>
          </p:cNvSpPr>
          <p:nvPr/>
        </p:nvSpPr>
        <p:spPr bwMode="auto">
          <a:xfrm>
            <a:off x="6038850" y="3952875"/>
            <a:ext cx="1588" cy="177800"/>
          </a:xfrm>
          <a:custGeom>
            <a:avLst/>
            <a:gdLst>
              <a:gd name="T0" fmla="*/ 0 w 1"/>
              <a:gd name="T1" fmla="*/ 0 h 112"/>
              <a:gd name="T2" fmla="*/ 0 w 1"/>
              <a:gd name="T3" fmla="*/ 177800 h 112"/>
              <a:gd name="T4" fmla="*/ 0 60000 65536"/>
              <a:gd name="T5" fmla="*/ 0 60000 65536"/>
            </a:gdLst>
            <a:ahLst/>
            <a:cxnLst>
              <a:cxn ang="T4">
                <a:pos x="T0" y="T1"/>
              </a:cxn>
              <a:cxn ang="T5">
                <a:pos x="T2" y="T3"/>
              </a:cxn>
            </a:cxnLst>
            <a:rect l="0" t="0" r="r" b="b"/>
            <a:pathLst>
              <a:path w="1" h="112">
                <a:moveTo>
                  <a:pt x="0" y="0"/>
                </a:moveTo>
                <a:lnTo>
                  <a:pt x="0" y="112"/>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83" name="Freeform 143"/>
          <p:cNvSpPr>
            <a:spLocks/>
          </p:cNvSpPr>
          <p:nvPr/>
        </p:nvSpPr>
        <p:spPr bwMode="auto">
          <a:xfrm>
            <a:off x="3495675" y="4457701"/>
            <a:ext cx="1974850" cy="130175"/>
          </a:xfrm>
          <a:custGeom>
            <a:avLst/>
            <a:gdLst>
              <a:gd name="T0" fmla="*/ 0 w 1244"/>
              <a:gd name="T1" fmla="*/ 2 h 82"/>
              <a:gd name="T2" fmla="*/ 1030 w 1244"/>
              <a:gd name="T3" fmla="*/ 0 h 82"/>
              <a:gd name="T4" fmla="*/ 1244 w 1244"/>
              <a:gd name="T5" fmla="*/ 82 h 82"/>
            </a:gdLst>
            <a:ahLst/>
            <a:cxnLst>
              <a:cxn ang="0">
                <a:pos x="T0" y="T1"/>
              </a:cxn>
              <a:cxn ang="0">
                <a:pos x="T2" y="T3"/>
              </a:cxn>
              <a:cxn ang="0">
                <a:pos x="T4" y="T5"/>
              </a:cxn>
            </a:cxnLst>
            <a:rect l="0" t="0" r="r" b="b"/>
            <a:pathLst>
              <a:path w="1244" h="82">
                <a:moveTo>
                  <a:pt x="0" y="2"/>
                </a:moveTo>
                <a:lnTo>
                  <a:pt x="1030" y="0"/>
                </a:lnTo>
                <a:lnTo>
                  <a:pt x="1244" y="82"/>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34" name="Line 144"/>
          <p:cNvSpPr>
            <a:spLocks noChangeShapeType="1"/>
          </p:cNvSpPr>
          <p:nvPr/>
        </p:nvSpPr>
        <p:spPr bwMode="auto">
          <a:xfrm>
            <a:off x="5127625" y="4457701"/>
            <a:ext cx="266700" cy="3206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5" name="Line 145"/>
          <p:cNvSpPr>
            <a:spLocks noChangeShapeType="1"/>
          </p:cNvSpPr>
          <p:nvPr/>
        </p:nvSpPr>
        <p:spPr bwMode="auto">
          <a:xfrm>
            <a:off x="3517901" y="4911725"/>
            <a:ext cx="16668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6" name="Line 146"/>
          <p:cNvSpPr>
            <a:spLocks noChangeShapeType="1"/>
          </p:cNvSpPr>
          <p:nvPr/>
        </p:nvSpPr>
        <p:spPr bwMode="auto">
          <a:xfrm flipH="1">
            <a:off x="2286001" y="1752600"/>
            <a:ext cx="187325" cy="400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7" name="Oval 147"/>
          <p:cNvSpPr>
            <a:spLocks noChangeArrowheads="1"/>
          </p:cNvSpPr>
          <p:nvPr/>
        </p:nvSpPr>
        <p:spPr bwMode="auto">
          <a:xfrm>
            <a:off x="5387976" y="3381376"/>
            <a:ext cx="55563" cy="55563"/>
          </a:xfrm>
          <a:prstGeom prst="ellipse">
            <a:avLst/>
          </a:prstGeom>
          <a:solidFill>
            <a:srgbClr val="0092C8"/>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1238" name="Oval 148"/>
          <p:cNvSpPr>
            <a:spLocks noChangeArrowheads="1"/>
          </p:cNvSpPr>
          <p:nvPr/>
        </p:nvSpPr>
        <p:spPr bwMode="auto">
          <a:xfrm>
            <a:off x="6921501" y="5445126"/>
            <a:ext cx="55563" cy="55563"/>
          </a:xfrm>
          <a:prstGeom prst="ellipse">
            <a:avLst/>
          </a:prstGeom>
          <a:solidFill>
            <a:srgbClr val="0092C8"/>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1239" name="Text Box 149"/>
          <p:cNvSpPr txBox="1">
            <a:spLocks noChangeArrowheads="1"/>
          </p:cNvSpPr>
          <p:nvPr/>
        </p:nvSpPr>
        <p:spPr bwMode="auto">
          <a:xfrm>
            <a:off x="6413501" y="5200650"/>
            <a:ext cx="9445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90000"/>
              </a:lnSpc>
            </a:pPr>
            <a:r>
              <a:rPr lang="en-US" altLang="en-US" sz="1400">
                <a:latin typeface="Arial" panose="020B0604020202020204" pitchFamily="34" charset="0"/>
              </a:rPr>
              <a:t>Oxytocin</a:t>
            </a:r>
          </a:p>
          <a:p>
            <a:pPr>
              <a:lnSpc>
                <a:spcPct val="90000"/>
              </a:lnSpc>
            </a:pPr>
            <a:r>
              <a:rPr lang="en-US" altLang="en-US" sz="1400">
                <a:latin typeface="Arial" panose="020B0604020202020204" pitchFamily="34" charset="0"/>
              </a:rPr>
              <a:t>ADH</a:t>
            </a:r>
          </a:p>
        </p:txBody>
      </p:sp>
      <p:sp>
        <p:nvSpPr>
          <p:cNvPr id="51240" name="Text Box 150"/>
          <p:cNvSpPr txBox="1">
            <a:spLocks noChangeArrowheads="1"/>
          </p:cNvSpPr>
          <p:nvPr/>
        </p:nvSpPr>
        <p:spPr bwMode="auto">
          <a:xfrm>
            <a:off x="1772591" y="2135743"/>
            <a:ext cx="1558632"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lnSpc>
                <a:spcPct val="80000"/>
              </a:lnSpc>
            </a:pPr>
            <a:r>
              <a:rPr lang="en-US" altLang="en-US" sz="1400" b="0">
                <a:latin typeface="Arial Black" panose="020B0A04020102020204" pitchFamily="34" charset="0"/>
              </a:rPr>
              <a:t>Posterior lobe</a:t>
            </a:r>
          </a:p>
          <a:p>
            <a:pPr algn="ctr">
              <a:lnSpc>
                <a:spcPct val="80000"/>
              </a:lnSpc>
            </a:pPr>
            <a:r>
              <a:rPr lang="en-US" altLang="en-US" sz="1400" b="0">
                <a:latin typeface="Arial Black" panose="020B0A04020102020204" pitchFamily="34" charset="0"/>
              </a:rPr>
              <a:t>of pituitary</a:t>
            </a:r>
          </a:p>
        </p:txBody>
      </p:sp>
      <p:sp>
        <p:nvSpPr>
          <p:cNvPr id="51241" name="Text Box 151"/>
          <p:cNvSpPr txBox="1">
            <a:spLocks noChangeArrowheads="1"/>
          </p:cNvSpPr>
          <p:nvPr/>
        </p:nvSpPr>
        <p:spPr bwMode="auto">
          <a:xfrm>
            <a:off x="3267567" y="2427843"/>
            <a:ext cx="901208"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r">
              <a:lnSpc>
                <a:spcPct val="80000"/>
              </a:lnSpc>
            </a:pPr>
            <a:r>
              <a:rPr lang="en-US" altLang="en-US" sz="1400">
                <a:latin typeface="Arial" panose="020B0604020202020204" pitchFamily="34" charset="0"/>
              </a:rPr>
              <a:t>Optic</a:t>
            </a:r>
          </a:p>
          <a:p>
            <a:pPr algn="r">
              <a:lnSpc>
                <a:spcPct val="80000"/>
              </a:lnSpc>
            </a:pPr>
            <a:r>
              <a:rPr lang="en-US" altLang="en-US" sz="1400">
                <a:latin typeface="Arial" panose="020B0604020202020204" pitchFamily="34" charset="0"/>
              </a:rPr>
              <a:t>chiasma</a:t>
            </a:r>
          </a:p>
        </p:txBody>
      </p:sp>
      <p:sp>
        <p:nvSpPr>
          <p:cNvPr id="51242" name="Text Box 152"/>
          <p:cNvSpPr txBox="1">
            <a:spLocks noChangeArrowheads="1"/>
          </p:cNvSpPr>
          <p:nvPr/>
        </p:nvSpPr>
        <p:spPr bwMode="auto">
          <a:xfrm>
            <a:off x="2389774" y="2986643"/>
            <a:ext cx="1712327"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r">
              <a:lnSpc>
                <a:spcPct val="80000"/>
              </a:lnSpc>
            </a:pPr>
            <a:r>
              <a:rPr lang="en-US" altLang="en-US" sz="1400">
                <a:latin typeface="Arial" panose="020B0604020202020204" pitchFamily="34" charset="0"/>
              </a:rPr>
              <a:t>Infundibulum</a:t>
            </a:r>
          </a:p>
          <a:p>
            <a:pPr algn="r">
              <a:lnSpc>
                <a:spcPct val="80000"/>
              </a:lnSpc>
            </a:pPr>
            <a:r>
              <a:rPr lang="en-US" altLang="en-US" sz="1400">
                <a:latin typeface="Arial" panose="020B0604020202020204" pitchFamily="34" charset="0"/>
              </a:rPr>
              <a:t>(connecting stalk)</a:t>
            </a:r>
          </a:p>
        </p:txBody>
      </p:sp>
      <p:sp>
        <p:nvSpPr>
          <p:cNvPr id="51243" name="Text Box 153"/>
          <p:cNvSpPr txBox="1">
            <a:spLocks noChangeArrowheads="1"/>
          </p:cNvSpPr>
          <p:nvPr/>
        </p:nvSpPr>
        <p:spPr bwMode="auto">
          <a:xfrm>
            <a:off x="2816225" y="3584575"/>
            <a:ext cx="14097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r">
              <a:lnSpc>
                <a:spcPct val="90000"/>
              </a:lnSpc>
            </a:pPr>
            <a:r>
              <a:rPr lang="en-US" altLang="en-US" sz="1400">
                <a:latin typeface="Arial" panose="020B0604020202020204" pitchFamily="34" charset="0"/>
              </a:rPr>
              <a:t>Hypothalamic-</a:t>
            </a:r>
          </a:p>
          <a:p>
            <a:pPr algn="r">
              <a:lnSpc>
                <a:spcPct val="90000"/>
              </a:lnSpc>
            </a:pPr>
            <a:r>
              <a:rPr lang="en-US" altLang="en-US" sz="1400">
                <a:latin typeface="Arial" panose="020B0604020202020204" pitchFamily="34" charset="0"/>
              </a:rPr>
              <a:t>hypophyseal</a:t>
            </a:r>
          </a:p>
          <a:p>
            <a:pPr algn="r">
              <a:lnSpc>
                <a:spcPct val="90000"/>
              </a:lnSpc>
            </a:pPr>
            <a:r>
              <a:rPr lang="en-US" altLang="en-US" sz="1400">
                <a:latin typeface="Arial" panose="020B0604020202020204" pitchFamily="34" charset="0"/>
              </a:rPr>
              <a:t>tract</a:t>
            </a:r>
          </a:p>
        </p:txBody>
      </p:sp>
      <p:sp>
        <p:nvSpPr>
          <p:cNvPr id="51244" name="Text Box 154"/>
          <p:cNvSpPr txBox="1">
            <a:spLocks noChangeArrowheads="1"/>
          </p:cNvSpPr>
          <p:nvPr/>
        </p:nvSpPr>
        <p:spPr bwMode="auto">
          <a:xfrm>
            <a:off x="2095500" y="4260850"/>
            <a:ext cx="1468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US" altLang="en-US" sz="1400">
                <a:latin typeface="Arial" panose="020B0604020202020204" pitchFamily="34" charset="0"/>
              </a:rPr>
              <a:t>Axon terminals</a:t>
            </a:r>
          </a:p>
        </p:txBody>
      </p:sp>
      <p:sp>
        <p:nvSpPr>
          <p:cNvPr id="51245" name="Text Box 155"/>
          <p:cNvSpPr txBox="1">
            <a:spLocks noChangeArrowheads="1"/>
          </p:cNvSpPr>
          <p:nvPr/>
        </p:nvSpPr>
        <p:spPr bwMode="auto">
          <a:xfrm>
            <a:off x="2049463" y="4791076"/>
            <a:ext cx="1547812"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r">
              <a:lnSpc>
                <a:spcPct val="70000"/>
              </a:lnSpc>
            </a:pPr>
            <a:r>
              <a:rPr lang="en-US" altLang="en-US" sz="1400" b="0">
                <a:latin typeface="Arial Black" panose="020B0A04020102020204" pitchFamily="34" charset="0"/>
              </a:rPr>
              <a:t>Posterior lobe</a:t>
            </a:r>
          </a:p>
          <a:p>
            <a:pPr algn="r">
              <a:lnSpc>
                <a:spcPct val="70000"/>
              </a:lnSpc>
            </a:pPr>
            <a:r>
              <a:rPr lang="en-US" altLang="en-US" sz="1400" b="0">
                <a:latin typeface="Arial Black" panose="020B0A04020102020204" pitchFamily="34" charset="0"/>
              </a:rPr>
              <a:t>of pituitary</a:t>
            </a:r>
          </a:p>
        </p:txBody>
      </p:sp>
      <p:sp>
        <p:nvSpPr>
          <p:cNvPr id="51246" name="Text Box 156"/>
          <p:cNvSpPr txBox="1">
            <a:spLocks noChangeArrowheads="1"/>
          </p:cNvSpPr>
          <p:nvPr/>
        </p:nvSpPr>
        <p:spPr bwMode="auto">
          <a:xfrm>
            <a:off x="6413501" y="969963"/>
            <a:ext cx="2200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US" altLang="en-US" sz="1400">
                <a:latin typeface="Arial" panose="020B0604020202020204" pitchFamily="34" charset="0"/>
              </a:rPr>
              <a:t>Paraventricular nucleus</a:t>
            </a:r>
          </a:p>
        </p:txBody>
      </p:sp>
      <p:sp>
        <p:nvSpPr>
          <p:cNvPr id="51247" name="Text Box 157"/>
          <p:cNvSpPr txBox="1">
            <a:spLocks noChangeArrowheads="1"/>
          </p:cNvSpPr>
          <p:nvPr/>
        </p:nvSpPr>
        <p:spPr bwMode="auto">
          <a:xfrm>
            <a:off x="5751594" y="1497113"/>
            <a:ext cx="15921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r>
              <a:rPr lang="en-US" altLang="en-US" sz="1400" b="0">
                <a:latin typeface="Arial Black" panose="020B0A04020102020204" pitchFamily="34" charset="0"/>
              </a:rPr>
              <a:t>Hypothalamus</a:t>
            </a:r>
          </a:p>
        </p:txBody>
      </p:sp>
      <p:sp>
        <p:nvSpPr>
          <p:cNvPr id="51248" name="Text Box 158"/>
          <p:cNvSpPr txBox="1">
            <a:spLocks noChangeArrowheads="1"/>
          </p:cNvSpPr>
          <p:nvPr/>
        </p:nvSpPr>
        <p:spPr bwMode="auto">
          <a:xfrm>
            <a:off x="5810251" y="2688193"/>
            <a:ext cx="1119217"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80000"/>
              </a:lnSpc>
            </a:pPr>
            <a:r>
              <a:rPr lang="en-US" altLang="en-US" sz="1400">
                <a:latin typeface="Arial" panose="020B0604020202020204" pitchFamily="34" charset="0"/>
              </a:rPr>
              <a:t>Supraoptic</a:t>
            </a:r>
          </a:p>
          <a:p>
            <a:pPr>
              <a:lnSpc>
                <a:spcPct val="80000"/>
              </a:lnSpc>
            </a:pPr>
            <a:r>
              <a:rPr lang="en-US" altLang="en-US" sz="1400">
                <a:latin typeface="Arial" panose="020B0604020202020204" pitchFamily="34" charset="0"/>
              </a:rPr>
              <a:t>nucleus</a:t>
            </a:r>
          </a:p>
        </p:txBody>
      </p:sp>
      <p:sp>
        <p:nvSpPr>
          <p:cNvPr id="51249" name="Text Box 159"/>
          <p:cNvSpPr txBox="1">
            <a:spLocks noChangeArrowheads="1"/>
          </p:cNvSpPr>
          <p:nvPr/>
        </p:nvSpPr>
        <p:spPr bwMode="auto">
          <a:xfrm>
            <a:off x="5816601" y="3399733"/>
            <a:ext cx="1276311"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80000"/>
              </a:lnSpc>
            </a:pPr>
            <a:r>
              <a:rPr lang="en-US" altLang="en-US" sz="1400">
                <a:latin typeface="Arial" panose="020B0604020202020204" pitchFamily="34" charset="0"/>
              </a:rPr>
              <a:t>Inferior</a:t>
            </a:r>
          </a:p>
          <a:p>
            <a:pPr>
              <a:lnSpc>
                <a:spcPct val="80000"/>
              </a:lnSpc>
            </a:pPr>
            <a:r>
              <a:rPr lang="en-US" altLang="en-US" sz="1400">
                <a:latin typeface="Arial" panose="020B0604020202020204" pitchFamily="34" charset="0"/>
              </a:rPr>
              <a:t>hypophyseal</a:t>
            </a:r>
          </a:p>
          <a:p>
            <a:pPr>
              <a:lnSpc>
                <a:spcPct val="80000"/>
              </a:lnSpc>
            </a:pPr>
            <a:r>
              <a:rPr lang="en-US" altLang="en-US" sz="1400">
                <a:latin typeface="Arial" panose="020B0604020202020204" pitchFamily="34" charset="0"/>
              </a:rPr>
              <a:t>artery</a:t>
            </a:r>
          </a:p>
        </p:txBody>
      </p:sp>
      <p:sp>
        <p:nvSpPr>
          <p:cNvPr id="51250" name="Line 160"/>
          <p:cNvSpPr>
            <a:spLocks noChangeShapeType="1"/>
          </p:cNvSpPr>
          <p:nvPr/>
        </p:nvSpPr>
        <p:spPr bwMode="auto">
          <a:xfrm>
            <a:off x="6223001" y="1119188"/>
            <a:ext cx="2381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1" name="Freeform 161"/>
          <p:cNvSpPr>
            <a:spLocks/>
          </p:cNvSpPr>
          <p:nvPr/>
        </p:nvSpPr>
        <p:spPr bwMode="auto">
          <a:xfrm>
            <a:off x="6953251" y="5467351"/>
            <a:ext cx="619125" cy="4763"/>
          </a:xfrm>
          <a:custGeom>
            <a:avLst/>
            <a:gdLst>
              <a:gd name="T0" fmla="*/ 0 w 390"/>
              <a:gd name="T1" fmla="*/ 4763 h 3"/>
              <a:gd name="T2" fmla="*/ 619125 w 390"/>
              <a:gd name="T3" fmla="*/ 0 h 3"/>
              <a:gd name="T4" fmla="*/ 0 60000 65536"/>
              <a:gd name="T5" fmla="*/ 0 60000 65536"/>
            </a:gdLst>
            <a:ahLst/>
            <a:cxnLst>
              <a:cxn ang="T4">
                <a:pos x="T0" y="T1"/>
              </a:cxn>
              <a:cxn ang="T5">
                <a:pos x="T2" y="T3"/>
              </a:cxn>
            </a:cxnLst>
            <a:rect l="0" t="0" r="r" b="b"/>
            <a:pathLst>
              <a:path w="390" h="3">
                <a:moveTo>
                  <a:pt x="0" y="3"/>
                </a:moveTo>
                <a:lnTo>
                  <a:pt x="390" y="0"/>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2" name="Freeform 162"/>
          <p:cNvSpPr>
            <a:spLocks/>
          </p:cNvSpPr>
          <p:nvPr/>
        </p:nvSpPr>
        <p:spPr bwMode="auto">
          <a:xfrm>
            <a:off x="5419726" y="3406775"/>
            <a:ext cx="2155825" cy="1588"/>
          </a:xfrm>
          <a:custGeom>
            <a:avLst/>
            <a:gdLst>
              <a:gd name="T0" fmla="*/ 0 w 1358"/>
              <a:gd name="T1" fmla="*/ 1588 h 1"/>
              <a:gd name="T2" fmla="*/ 2155825 w 1358"/>
              <a:gd name="T3" fmla="*/ 0 h 1"/>
              <a:gd name="T4" fmla="*/ 0 60000 65536"/>
              <a:gd name="T5" fmla="*/ 0 60000 65536"/>
            </a:gdLst>
            <a:ahLst/>
            <a:cxnLst>
              <a:cxn ang="T4">
                <a:pos x="T0" y="T1"/>
              </a:cxn>
              <a:cxn ang="T5">
                <a:pos x="T2" y="T3"/>
              </a:cxn>
            </a:cxnLst>
            <a:rect l="0" t="0" r="r" b="b"/>
            <a:pathLst>
              <a:path w="1358" h="1">
                <a:moveTo>
                  <a:pt x="0" y="1"/>
                </a:moveTo>
                <a:lnTo>
                  <a:pt x="1358" y="0"/>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3" name="Oval 163"/>
          <p:cNvSpPr>
            <a:spLocks noChangeArrowheads="1"/>
          </p:cNvSpPr>
          <p:nvPr/>
        </p:nvSpPr>
        <p:spPr bwMode="auto">
          <a:xfrm>
            <a:off x="5626101" y="1773238"/>
            <a:ext cx="55563" cy="55562"/>
          </a:xfrm>
          <a:prstGeom prst="ellipse">
            <a:avLst/>
          </a:prstGeom>
          <a:solidFill>
            <a:srgbClr val="0092C8"/>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1254" name="Oval 164"/>
          <p:cNvSpPr>
            <a:spLocks noChangeArrowheads="1"/>
          </p:cNvSpPr>
          <p:nvPr/>
        </p:nvSpPr>
        <p:spPr bwMode="auto">
          <a:xfrm>
            <a:off x="5988051" y="1089026"/>
            <a:ext cx="55563" cy="55563"/>
          </a:xfrm>
          <a:prstGeom prst="ellipse">
            <a:avLst/>
          </a:prstGeom>
          <a:solidFill>
            <a:srgbClr val="0092C8"/>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1255" name="Freeform 165"/>
          <p:cNvSpPr>
            <a:spLocks/>
          </p:cNvSpPr>
          <p:nvPr/>
        </p:nvSpPr>
        <p:spPr bwMode="auto">
          <a:xfrm>
            <a:off x="5670550" y="1800225"/>
            <a:ext cx="1898650" cy="1588"/>
          </a:xfrm>
          <a:custGeom>
            <a:avLst/>
            <a:gdLst>
              <a:gd name="T0" fmla="*/ 0 w 1196"/>
              <a:gd name="T1" fmla="*/ 0 h 1"/>
              <a:gd name="T2" fmla="*/ 1898650 w 1196"/>
              <a:gd name="T3" fmla="*/ 0 h 1"/>
              <a:gd name="T4" fmla="*/ 0 60000 65536"/>
              <a:gd name="T5" fmla="*/ 0 60000 65536"/>
            </a:gdLst>
            <a:ahLst/>
            <a:cxnLst>
              <a:cxn ang="T4">
                <a:pos x="T0" y="T1"/>
              </a:cxn>
              <a:cxn ang="T5">
                <a:pos x="T2" y="T3"/>
              </a:cxn>
            </a:cxnLst>
            <a:rect l="0" t="0" r="r" b="b"/>
            <a:pathLst>
              <a:path w="1196" h="1">
                <a:moveTo>
                  <a:pt x="0" y="0"/>
                </a:moveTo>
                <a:lnTo>
                  <a:pt x="1196" y="0"/>
                </a:lnTo>
              </a:path>
            </a:pathLst>
          </a:custGeom>
          <a:noFill/>
          <a:ln w="9525">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6" name="Freeform 166"/>
          <p:cNvSpPr>
            <a:spLocks/>
          </p:cNvSpPr>
          <p:nvPr/>
        </p:nvSpPr>
        <p:spPr bwMode="auto">
          <a:xfrm>
            <a:off x="6010275" y="1111250"/>
            <a:ext cx="1563688" cy="615950"/>
          </a:xfrm>
          <a:custGeom>
            <a:avLst/>
            <a:gdLst>
              <a:gd name="T0" fmla="*/ 0 w 985"/>
              <a:gd name="T1" fmla="*/ 0 h 388"/>
              <a:gd name="T2" fmla="*/ 1563688 w 985"/>
              <a:gd name="T3" fmla="*/ 615950 h 388"/>
              <a:gd name="T4" fmla="*/ 0 60000 65536"/>
              <a:gd name="T5" fmla="*/ 0 60000 65536"/>
            </a:gdLst>
            <a:ahLst/>
            <a:cxnLst>
              <a:cxn ang="T4">
                <a:pos x="T0" y="T1"/>
              </a:cxn>
              <a:cxn ang="T5">
                <a:pos x="T2" y="T3"/>
              </a:cxn>
            </a:cxnLst>
            <a:rect l="0" t="0" r="r" b="b"/>
            <a:pathLst>
              <a:path w="985" h="388">
                <a:moveTo>
                  <a:pt x="0" y="0"/>
                </a:moveTo>
                <a:lnTo>
                  <a:pt x="985" y="388"/>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7" name="Text Box 167"/>
          <p:cNvSpPr txBox="1">
            <a:spLocks noChangeArrowheads="1"/>
          </p:cNvSpPr>
          <p:nvPr/>
        </p:nvSpPr>
        <p:spPr bwMode="auto">
          <a:xfrm>
            <a:off x="7616826" y="3057526"/>
            <a:ext cx="298132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90000"/>
              </a:lnSpc>
            </a:pPr>
            <a:r>
              <a:rPr lang="en-US" altLang="en-US" sz="1400">
                <a:solidFill>
                  <a:srgbClr val="0092C8"/>
                </a:solidFill>
                <a:latin typeface="Arial" panose="020B0604020202020204" pitchFamily="34" charset="0"/>
              </a:rPr>
              <a:t>    Oxytocin and ADH are transported down the axons of the hypothalamic- hypophyseal tract to the posterior pituitary.</a:t>
            </a:r>
          </a:p>
        </p:txBody>
      </p:sp>
    </p:spTree>
    <p:extLst>
      <p:ext uri="{BB962C8B-B14F-4D97-AF65-F5344CB8AC3E}">
        <p14:creationId xmlns:p14="http://schemas.microsoft.com/office/powerpoint/2010/main" val="3874905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GB" altLang="en-US" sz="900" b="0">
                <a:latin typeface="Arial" panose="020B0604020202020204" pitchFamily="34" charset="0"/>
              </a:rPr>
              <a:t>© 2013 Pearson Education, Inc.</a:t>
            </a:r>
          </a:p>
        </p:txBody>
      </p:sp>
      <p:sp>
        <p:nvSpPr>
          <p:cNvPr id="40963" name="Rectangle 18"/>
          <p:cNvSpPr>
            <a:spLocks noChangeArrowheads="1"/>
          </p:cNvSpPr>
          <p:nvPr/>
        </p:nvSpPr>
        <p:spPr bwMode="auto">
          <a:xfrm>
            <a:off x="1524000" y="0"/>
            <a:ext cx="9144000" cy="2746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Figure 16.4c  Three types of endocrine gland stimuli.</a:t>
            </a:r>
          </a:p>
        </p:txBody>
      </p:sp>
      <p:sp>
        <p:nvSpPr>
          <p:cNvPr id="40964" name="Rectangle 50"/>
          <p:cNvSpPr>
            <a:spLocks noChangeArrowheads="1"/>
          </p:cNvSpPr>
          <p:nvPr/>
        </p:nvSpPr>
        <p:spPr bwMode="auto">
          <a:xfrm>
            <a:off x="9789552" y="59146"/>
            <a:ext cx="6815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r"/>
            <a:r>
              <a:rPr lang="en-US" altLang="en-US">
                <a:latin typeface="Arial" panose="020B0604020202020204" pitchFamily="34" charset="0"/>
                <a:cs typeface="Arial" panose="020B0604020202020204" pitchFamily="34" charset="0"/>
              </a:rPr>
              <a:t>Slide 1</a:t>
            </a:r>
          </a:p>
        </p:txBody>
      </p:sp>
      <p:pic>
        <p:nvPicPr>
          <p:cNvPr id="40965" name="Picture 51" descr="figure_16_04c_unlabeled"/>
          <p:cNvPicPr>
            <a:picLocks noChangeAspect="1" noChangeArrowheads="1"/>
          </p:cNvPicPr>
          <p:nvPr/>
        </p:nvPicPr>
        <p:blipFill>
          <a:blip r:embed="rId3">
            <a:extLst>
              <a:ext uri="{28A0092B-C50C-407E-A947-70E740481C1C}">
                <a14:useLocalDpi xmlns:a14="http://schemas.microsoft.com/office/drawing/2010/main" val="0"/>
              </a:ext>
            </a:extLst>
          </a:blip>
          <a:srcRect b="2896"/>
          <a:stretch>
            <a:fillRect/>
          </a:stretch>
        </p:blipFill>
        <p:spPr bwMode="auto">
          <a:xfrm>
            <a:off x="3973514" y="249239"/>
            <a:ext cx="4256087"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52"/>
          <p:cNvSpPr txBox="1">
            <a:spLocks noChangeArrowheads="1"/>
          </p:cNvSpPr>
          <p:nvPr/>
        </p:nvSpPr>
        <p:spPr bwMode="auto">
          <a:xfrm>
            <a:off x="5201038" y="314669"/>
            <a:ext cx="219156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r>
              <a:rPr lang="en-US" altLang="en-US" sz="1500" b="0">
                <a:latin typeface="Arial Black" panose="020B0A04020102020204" pitchFamily="34" charset="0"/>
              </a:rPr>
              <a:t>Hormonal Stimulus</a:t>
            </a:r>
          </a:p>
        </p:txBody>
      </p:sp>
      <p:sp>
        <p:nvSpPr>
          <p:cNvPr id="40967" name="Text Box 53"/>
          <p:cNvSpPr txBox="1">
            <a:spLocks noChangeArrowheads="1"/>
          </p:cNvSpPr>
          <p:nvPr/>
        </p:nvSpPr>
        <p:spPr bwMode="auto">
          <a:xfrm>
            <a:off x="4016375" y="643023"/>
            <a:ext cx="399801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90000"/>
              </a:lnSpc>
            </a:pPr>
            <a:r>
              <a:rPr lang="en-US" altLang="en-US" sz="1500" b="0">
                <a:latin typeface="Arial Black" panose="020B0A04020102020204" pitchFamily="34" charset="0"/>
              </a:rPr>
              <a:t>Hormone release caused by another</a:t>
            </a:r>
          </a:p>
          <a:p>
            <a:pPr>
              <a:lnSpc>
                <a:spcPct val="90000"/>
              </a:lnSpc>
            </a:pPr>
            <a:r>
              <a:rPr lang="en-US" altLang="en-US" sz="1500" b="0">
                <a:latin typeface="Arial Black" panose="020B0A04020102020204" pitchFamily="34" charset="0"/>
              </a:rPr>
              <a:t>hormone (a tropic hormone).</a:t>
            </a:r>
          </a:p>
        </p:txBody>
      </p:sp>
      <p:sp>
        <p:nvSpPr>
          <p:cNvPr id="40968" name="Text Box 54"/>
          <p:cNvSpPr txBox="1">
            <a:spLocks noChangeArrowheads="1"/>
          </p:cNvSpPr>
          <p:nvPr/>
        </p:nvSpPr>
        <p:spPr bwMode="auto">
          <a:xfrm>
            <a:off x="4016375" y="5610226"/>
            <a:ext cx="40259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US" altLang="en-US" sz="1500" b="0">
                <a:latin typeface="Arial Black" panose="020B0A04020102020204" pitchFamily="34" charset="0"/>
              </a:rPr>
              <a:t>Stimulus:</a:t>
            </a:r>
            <a:r>
              <a:rPr lang="en-US" altLang="en-US" sz="1500">
                <a:latin typeface="Arial" panose="020B0604020202020204" pitchFamily="34" charset="0"/>
              </a:rPr>
              <a:t> Hormones from hypothalamus.</a:t>
            </a:r>
          </a:p>
        </p:txBody>
      </p:sp>
      <p:sp>
        <p:nvSpPr>
          <p:cNvPr id="40969" name="Line 55"/>
          <p:cNvSpPr>
            <a:spLocks noChangeShapeType="1"/>
          </p:cNvSpPr>
          <p:nvPr/>
        </p:nvSpPr>
        <p:spPr bwMode="auto">
          <a:xfrm>
            <a:off x="4948239" y="2732088"/>
            <a:ext cx="396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0" name="Freeform 56"/>
          <p:cNvSpPr>
            <a:spLocks/>
          </p:cNvSpPr>
          <p:nvPr/>
        </p:nvSpPr>
        <p:spPr bwMode="auto">
          <a:xfrm>
            <a:off x="5924550" y="4089401"/>
            <a:ext cx="1588" cy="207963"/>
          </a:xfrm>
          <a:custGeom>
            <a:avLst/>
            <a:gdLst>
              <a:gd name="T0" fmla="*/ 0 w 1"/>
              <a:gd name="T1" fmla="*/ 0 h 131"/>
              <a:gd name="T2" fmla="*/ 1588 w 1"/>
              <a:gd name="T3" fmla="*/ 207963 h 131"/>
              <a:gd name="T4" fmla="*/ 0 60000 65536"/>
              <a:gd name="T5" fmla="*/ 0 60000 65536"/>
            </a:gdLst>
            <a:ahLst/>
            <a:cxnLst>
              <a:cxn ang="T4">
                <a:pos x="T0" y="T1"/>
              </a:cxn>
              <a:cxn ang="T5">
                <a:pos x="T2" y="T3"/>
              </a:cxn>
            </a:cxnLst>
            <a:rect l="0" t="0" r="r" b="b"/>
            <a:pathLst>
              <a:path w="1" h="131">
                <a:moveTo>
                  <a:pt x="0" y="0"/>
                </a:moveTo>
                <a:lnTo>
                  <a:pt x="1" y="131"/>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1" name="Text Box 57"/>
          <p:cNvSpPr txBox="1">
            <a:spLocks noChangeArrowheads="1"/>
          </p:cNvSpPr>
          <p:nvPr/>
        </p:nvSpPr>
        <p:spPr bwMode="auto">
          <a:xfrm>
            <a:off x="4062414" y="2579688"/>
            <a:ext cx="935037"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90000"/>
              </a:lnSpc>
            </a:pPr>
            <a:r>
              <a:rPr lang="en-US" altLang="en-US" sz="1500">
                <a:latin typeface="Arial" panose="020B0604020202020204" pitchFamily="34" charset="0"/>
              </a:rPr>
              <a:t>Anterior</a:t>
            </a:r>
          </a:p>
          <a:p>
            <a:pPr>
              <a:lnSpc>
                <a:spcPct val="90000"/>
              </a:lnSpc>
            </a:pPr>
            <a:r>
              <a:rPr lang="en-US" altLang="en-US" sz="1500">
                <a:latin typeface="Arial" panose="020B0604020202020204" pitchFamily="34" charset="0"/>
              </a:rPr>
              <a:t>pituitary</a:t>
            </a:r>
          </a:p>
          <a:p>
            <a:pPr>
              <a:lnSpc>
                <a:spcPct val="90000"/>
              </a:lnSpc>
            </a:pPr>
            <a:r>
              <a:rPr lang="en-US" altLang="en-US" sz="1500">
                <a:latin typeface="Arial" panose="020B0604020202020204" pitchFamily="34" charset="0"/>
              </a:rPr>
              <a:t>gland</a:t>
            </a:r>
          </a:p>
        </p:txBody>
      </p:sp>
      <p:sp>
        <p:nvSpPr>
          <p:cNvPr id="40972" name="Text Box 58"/>
          <p:cNvSpPr txBox="1">
            <a:spLocks noChangeArrowheads="1"/>
          </p:cNvSpPr>
          <p:nvPr/>
        </p:nvSpPr>
        <p:spPr bwMode="auto">
          <a:xfrm>
            <a:off x="4491038" y="3662363"/>
            <a:ext cx="88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80000"/>
              </a:lnSpc>
            </a:pPr>
            <a:r>
              <a:rPr lang="en-US" altLang="en-US" sz="1500">
                <a:latin typeface="Arial" panose="020B0604020202020204" pitchFamily="34" charset="0"/>
              </a:rPr>
              <a:t>Thyroid</a:t>
            </a:r>
          </a:p>
          <a:p>
            <a:pPr>
              <a:lnSpc>
                <a:spcPct val="80000"/>
              </a:lnSpc>
            </a:pPr>
            <a:r>
              <a:rPr lang="en-US" altLang="en-US" sz="1500">
                <a:latin typeface="Arial" panose="020B0604020202020204" pitchFamily="34" charset="0"/>
              </a:rPr>
              <a:t>gland</a:t>
            </a:r>
          </a:p>
        </p:txBody>
      </p:sp>
      <p:sp>
        <p:nvSpPr>
          <p:cNvPr id="40973" name="Text Box 59"/>
          <p:cNvSpPr txBox="1">
            <a:spLocks noChangeArrowheads="1"/>
          </p:cNvSpPr>
          <p:nvPr/>
        </p:nvSpPr>
        <p:spPr bwMode="auto">
          <a:xfrm>
            <a:off x="5553076" y="3698875"/>
            <a:ext cx="8937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70000"/>
              </a:lnSpc>
            </a:pPr>
            <a:r>
              <a:rPr lang="en-US" altLang="en-US" sz="1500">
                <a:latin typeface="Arial" panose="020B0604020202020204" pitchFamily="34" charset="0"/>
              </a:rPr>
              <a:t>Adrenal</a:t>
            </a:r>
          </a:p>
          <a:p>
            <a:pPr>
              <a:lnSpc>
                <a:spcPct val="70000"/>
              </a:lnSpc>
            </a:pPr>
            <a:r>
              <a:rPr lang="en-US" altLang="en-US" sz="1500">
                <a:latin typeface="Arial" panose="020B0604020202020204" pitchFamily="34" charset="0"/>
              </a:rPr>
              <a:t>cortex</a:t>
            </a:r>
          </a:p>
        </p:txBody>
      </p:sp>
      <p:sp>
        <p:nvSpPr>
          <p:cNvPr id="40974" name="Text Box 60"/>
          <p:cNvSpPr txBox="1">
            <a:spLocks noChangeArrowheads="1"/>
          </p:cNvSpPr>
          <p:nvPr/>
        </p:nvSpPr>
        <p:spPr bwMode="auto">
          <a:xfrm>
            <a:off x="6291263" y="3697288"/>
            <a:ext cx="86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80000"/>
              </a:lnSpc>
            </a:pPr>
            <a:r>
              <a:rPr lang="en-US" altLang="en-US" sz="1500">
                <a:latin typeface="Arial" panose="020B0604020202020204" pitchFamily="34" charset="0"/>
              </a:rPr>
              <a:t>Gonad</a:t>
            </a:r>
          </a:p>
          <a:p>
            <a:pPr>
              <a:lnSpc>
                <a:spcPct val="80000"/>
              </a:lnSpc>
            </a:pPr>
            <a:r>
              <a:rPr lang="en-US" altLang="en-US" sz="1500">
                <a:latin typeface="Arial" panose="020B0604020202020204" pitchFamily="34" charset="0"/>
              </a:rPr>
              <a:t>(Testis)</a:t>
            </a:r>
          </a:p>
        </p:txBody>
      </p:sp>
      <p:sp>
        <p:nvSpPr>
          <p:cNvPr id="40975" name="Text Box 61"/>
          <p:cNvSpPr txBox="1">
            <a:spLocks noChangeArrowheads="1"/>
          </p:cNvSpPr>
          <p:nvPr/>
        </p:nvSpPr>
        <p:spPr bwMode="auto">
          <a:xfrm>
            <a:off x="5861051" y="1044576"/>
            <a:ext cx="14970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US" altLang="en-US" sz="1500">
                <a:latin typeface="Arial" panose="020B0604020202020204" pitchFamily="34" charset="0"/>
              </a:rPr>
              <a:t>Hypothalamus</a:t>
            </a:r>
          </a:p>
        </p:txBody>
      </p:sp>
      <p:sp>
        <p:nvSpPr>
          <p:cNvPr id="40976" name="Text Box 62"/>
          <p:cNvSpPr txBox="1">
            <a:spLocks noChangeArrowheads="1"/>
          </p:cNvSpPr>
          <p:nvPr/>
        </p:nvSpPr>
        <p:spPr bwMode="auto">
          <a:xfrm>
            <a:off x="4010025" y="5822950"/>
            <a:ext cx="4249738"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90000"/>
              </a:lnSpc>
            </a:pPr>
            <a:r>
              <a:rPr lang="en-US" altLang="en-US" sz="1500" b="0">
                <a:latin typeface="Arial Black" panose="020B0A04020102020204" pitchFamily="34" charset="0"/>
              </a:rPr>
              <a:t>Response:</a:t>
            </a:r>
            <a:r>
              <a:rPr lang="en-US" altLang="en-US" sz="1500">
                <a:latin typeface="Arial" panose="020B0604020202020204" pitchFamily="34" charset="0"/>
              </a:rPr>
              <a:t> Anterior pituitary gland secretes</a:t>
            </a:r>
          </a:p>
          <a:p>
            <a:pPr>
              <a:lnSpc>
                <a:spcPct val="90000"/>
              </a:lnSpc>
            </a:pPr>
            <a:r>
              <a:rPr lang="en-US" altLang="en-US" sz="1500">
                <a:latin typeface="Arial" panose="020B0604020202020204" pitchFamily="34" charset="0"/>
              </a:rPr>
              <a:t>hormones that stimulate other endocrine </a:t>
            </a:r>
            <a:br>
              <a:rPr lang="en-US" altLang="en-US" sz="1500">
                <a:latin typeface="Arial" panose="020B0604020202020204" pitchFamily="34" charset="0"/>
              </a:rPr>
            </a:br>
            <a:r>
              <a:rPr lang="en-US" altLang="en-US" sz="1500">
                <a:latin typeface="Arial" panose="020B0604020202020204" pitchFamily="34" charset="0"/>
              </a:rPr>
              <a:t>glands to secrete hormones.</a:t>
            </a:r>
          </a:p>
        </p:txBody>
      </p:sp>
    </p:spTree>
    <p:extLst>
      <p:ext uri="{BB962C8B-B14F-4D97-AF65-F5344CB8AC3E}">
        <p14:creationId xmlns:p14="http://schemas.microsoft.com/office/powerpoint/2010/main" val="41335418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09800" y="304800"/>
            <a:ext cx="7772400" cy="838200"/>
          </a:xfrm>
        </p:spPr>
        <p:txBody>
          <a:bodyPr/>
          <a:lstStyle/>
          <a:p>
            <a:r>
              <a:rPr lang="en-US" sz="2800"/>
              <a:t>Oxytocin</a:t>
            </a:r>
          </a:p>
        </p:txBody>
      </p:sp>
      <p:sp>
        <p:nvSpPr>
          <p:cNvPr id="63491" name="Text Box 3"/>
          <p:cNvSpPr txBox="1">
            <a:spLocks noChangeArrowheads="1"/>
          </p:cNvSpPr>
          <p:nvPr/>
        </p:nvSpPr>
        <p:spPr bwMode="auto">
          <a:xfrm>
            <a:off x="1003610" y="1219200"/>
            <a:ext cx="913099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ct val="50000"/>
              </a:spcBef>
              <a:buFont typeface="Arial" panose="020B0604020202020204" pitchFamily="34" charset="0"/>
              <a:buChar char="•"/>
            </a:pPr>
            <a:r>
              <a:rPr lang="en-US" sz="2800" dirty="0"/>
              <a:t>Is synthesized as the precursor hormone: </a:t>
            </a:r>
            <a:r>
              <a:rPr lang="en-US" sz="2800" dirty="0" err="1" smtClean="0"/>
              <a:t>prepro-oxyphysin</a:t>
            </a:r>
            <a:endParaRPr lang="en-US" sz="2800" dirty="0"/>
          </a:p>
          <a:p>
            <a:pPr marL="457200" indent="-457200">
              <a:spcBef>
                <a:spcPct val="50000"/>
              </a:spcBef>
              <a:buFont typeface="Arial" panose="020B0604020202020204" pitchFamily="34" charset="0"/>
              <a:buChar char="•"/>
            </a:pPr>
            <a:r>
              <a:rPr lang="en-US" sz="2800" dirty="0"/>
              <a:t>Acts primarily on the mammary gland and </a:t>
            </a:r>
            <a:r>
              <a:rPr lang="en-US" sz="2800" dirty="0" smtClean="0"/>
              <a:t>uterus</a:t>
            </a:r>
            <a:endParaRPr lang="en-US" sz="2800" dirty="0"/>
          </a:p>
          <a:p>
            <a:pPr marL="457200" indent="-457200">
              <a:spcBef>
                <a:spcPct val="50000"/>
              </a:spcBef>
              <a:buFont typeface="Arial" panose="020B0604020202020204" pitchFamily="34" charset="0"/>
              <a:buChar char="•"/>
            </a:pPr>
            <a:r>
              <a:rPr lang="en-US" sz="2800" dirty="0"/>
              <a:t>Increases contraction of smooth muscle  of  the vas </a:t>
            </a:r>
            <a:r>
              <a:rPr lang="en-US" sz="2800" dirty="0" smtClean="0"/>
              <a:t>deferens</a:t>
            </a:r>
          </a:p>
          <a:p>
            <a:pPr marL="457200" indent="-457200">
              <a:spcBef>
                <a:spcPct val="50000"/>
              </a:spcBef>
              <a:buFont typeface="Arial" panose="020B0604020202020204" pitchFamily="34" charset="0"/>
              <a:buChar char="•"/>
            </a:pPr>
            <a:r>
              <a:rPr lang="en-US" sz="2800" dirty="0"/>
              <a:t>Secretion is increased during labor</a:t>
            </a:r>
          </a:p>
          <a:p>
            <a:pPr marL="457200" indent="-457200">
              <a:spcBef>
                <a:spcPct val="50000"/>
              </a:spcBef>
              <a:buFont typeface="Arial" panose="020B0604020202020204" pitchFamily="34" charset="0"/>
              <a:buChar char="•"/>
            </a:pPr>
            <a:r>
              <a:rPr lang="en-US" sz="2800" dirty="0"/>
              <a:t>May also act to facilitate sperm transport in 	uterus (non-pregnancy state)</a:t>
            </a:r>
          </a:p>
          <a:p>
            <a:pPr marL="457200" indent="-457200">
              <a:spcBef>
                <a:spcPct val="5000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4340550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09800" y="381000"/>
            <a:ext cx="7772400" cy="1143000"/>
          </a:xfrm>
        </p:spPr>
        <p:txBody>
          <a:bodyPr/>
          <a:lstStyle/>
          <a:p>
            <a:r>
              <a:rPr lang="en-US" sz="2800"/>
              <a:t>Posterior Pituitary: Regulation of Osmolality</a:t>
            </a:r>
          </a:p>
        </p:txBody>
      </p:sp>
      <p:sp>
        <p:nvSpPr>
          <p:cNvPr id="67587" name="Text Box 3"/>
          <p:cNvSpPr txBox="1">
            <a:spLocks noChangeArrowheads="1"/>
          </p:cNvSpPr>
          <p:nvPr/>
        </p:nvSpPr>
        <p:spPr bwMode="auto">
          <a:xfrm>
            <a:off x="1752600" y="1676401"/>
            <a:ext cx="8686800"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t>Plasma osmolality is monitored by </a:t>
            </a:r>
            <a:r>
              <a:rPr lang="en-US" sz="2800" dirty="0" err="1"/>
              <a:t>osmoreceptors</a:t>
            </a:r>
            <a:r>
              <a:rPr lang="en-US" sz="2800" dirty="0"/>
              <a:t> in the hypothalamus</a:t>
            </a:r>
          </a:p>
          <a:p>
            <a:pPr>
              <a:spcBef>
                <a:spcPct val="50000"/>
              </a:spcBef>
            </a:pPr>
            <a:endParaRPr lang="en-US" sz="2800" dirty="0"/>
          </a:p>
          <a:p>
            <a:pPr>
              <a:spcBef>
                <a:spcPct val="50000"/>
              </a:spcBef>
            </a:pPr>
            <a:r>
              <a:rPr lang="en-US" sz="2800" dirty="0"/>
              <a:t>Increases in plasma osmolality stimulates secretion of vasopressin</a:t>
            </a:r>
          </a:p>
          <a:p>
            <a:pPr>
              <a:spcBef>
                <a:spcPct val="50000"/>
              </a:spcBef>
            </a:pPr>
            <a:endParaRPr lang="en-US" sz="2800" dirty="0"/>
          </a:p>
          <a:p>
            <a:pPr>
              <a:spcBef>
                <a:spcPct val="50000"/>
              </a:spcBef>
            </a:pPr>
            <a:r>
              <a:rPr lang="en-US" sz="2800" dirty="0"/>
              <a:t>Small changes above the normal plasma osmotic pressure </a:t>
            </a:r>
            <a:r>
              <a:rPr lang="en-US" sz="2800" dirty="0" smtClean="0"/>
              <a:t>stimulate </a:t>
            </a:r>
            <a:r>
              <a:rPr lang="en-US" sz="2800" dirty="0"/>
              <a:t>release of vasopressin</a:t>
            </a:r>
          </a:p>
        </p:txBody>
      </p:sp>
    </p:spTree>
    <p:extLst>
      <p:ext uri="{BB962C8B-B14F-4D97-AF65-F5344CB8AC3E}">
        <p14:creationId xmlns:p14="http://schemas.microsoft.com/office/powerpoint/2010/main" val="15999577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2800"/>
              <a:t>Vasopressin (ADH) </a:t>
            </a:r>
          </a:p>
        </p:txBody>
      </p:sp>
      <p:sp>
        <p:nvSpPr>
          <p:cNvPr id="66563" name="Text Box 3"/>
          <p:cNvSpPr txBox="1">
            <a:spLocks noChangeArrowheads="1"/>
          </p:cNvSpPr>
          <p:nvPr/>
        </p:nvSpPr>
        <p:spPr bwMode="auto">
          <a:xfrm>
            <a:off x="2286000" y="2286000"/>
            <a:ext cx="7772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Is also known as antiduretic hormone (ADH) </a:t>
            </a:r>
            <a:endParaRPr lang="en-US" sz="2800" u="sng"/>
          </a:p>
          <a:p>
            <a:pPr>
              <a:spcBef>
                <a:spcPct val="50000"/>
              </a:spcBef>
            </a:pPr>
            <a:endParaRPr lang="en-US" sz="2800"/>
          </a:p>
          <a:p>
            <a:pPr>
              <a:spcBef>
                <a:spcPct val="50000"/>
              </a:spcBef>
            </a:pPr>
            <a:r>
              <a:rPr lang="en-US" sz="2800"/>
              <a:t>Participates in body water regulation (Water is lost from lungs, sweat, feces and urine on a daily basis)</a:t>
            </a:r>
          </a:p>
        </p:txBody>
      </p:sp>
    </p:spTree>
    <p:extLst>
      <p:ext uri="{BB962C8B-B14F-4D97-AF65-F5344CB8AC3E}">
        <p14:creationId xmlns:p14="http://schemas.microsoft.com/office/powerpoint/2010/main" val="17358160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2800"/>
              <a:t> Vasopressin (ADH) Secretion</a:t>
            </a:r>
          </a:p>
        </p:txBody>
      </p:sp>
      <p:sp>
        <p:nvSpPr>
          <p:cNvPr id="68611" name="Text Box 3"/>
          <p:cNvSpPr txBox="1">
            <a:spLocks noChangeArrowheads="1"/>
          </p:cNvSpPr>
          <p:nvPr/>
        </p:nvSpPr>
        <p:spPr bwMode="auto">
          <a:xfrm>
            <a:off x="2438400" y="2209801"/>
            <a:ext cx="7772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Secretion is Stimulated by:</a:t>
            </a:r>
          </a:p>
          <a:p>
            <a:pPr>
              <a:spcBef>
                <a:spcPct val="50000"/>
              </a:spcBef>
            </a:pPr>
            <a:r>
              <a:rPr lang="en-US" sz="2800"/>
              <a:t>1.	Large decreases in blood volume</a:t>
            </a:r>
          </a:p>
          <a:p>
            <a:pPr>
              <a:spcBef>
                <a:spcPct val="50000"/>
              </a:spcBef>
            </a:pPr>
            <a:r>
              <a:rPr lang="en-US" sz="2800"/>
              <a:t>2.	Decreases in blood pressure</a:t>
            </a:r>
          </a:p>
          <a:p>
            <a:pPr>
              <a:spcBef>
                <a:spcPct val="50000"/>
              </a:spcBef>
            </a:pPr>
            <a:r>
              <a:rPr lang="en-US" sz="2800"/>
              <a:t>3.	Pain, fear, trauma, and stress</a:t>
            </a:r>
          </a:p>
        </p:txBody>
      </p:sp>
    </p:spTree>
    <p:extLst>
      <p:ext uri="{BB962C8B-B14F-4D97-AF65-F5344CB8AC3E}">
        <p14:creationId xmlns:p14="http://schemas.microsoft.com/office/powerpoint/2010/main" val="23576949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2800"/>
              <a:t>Vasopressin Activity</a:t>
            </a:r>
          </a:p>
        </p:txBody>
      </p:sp>
      <p:sp>
        <p:nvSpPr>
          <p:cNvPr id="69635" name="Text Box 3"/>
          <p:cNvSpPr txBox="1">
            <a:spLocks noChangeArrowheads="1"/>
          </p:cNvSpPr>
          <p:nvPr/>
        </p:nvSpPr>
        <p:spPr bwMode="auto">
          <a:xfrm>
            <a:off x="1981200" y="1981200"/>
            <a:ext cx="8458200"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Decreases water excretion by kidneys (V</a:t>
            </a:r>
            <a:r>
              <a:rPr lang="en-US" sz="2800" baseline="-25000"/>
              <a:t>2</a:t>
            </a:r>
            <a:r>
              <a:rPr lang="en-US" sz="2800"/>
              <a:t> receptors)</a:t>
            </a:r>
          </a:p>
          <a:p>
            <a:pPr>
              <a:spcBef>
                <a:spcPct val="50000"/>
              </a:spcBef>
            </a:pPr>
            <a:endParaRPr lang="en-US" sz="2800"/>
          </a:p>
          <a:p>
            <a:pPr>
              <a:spcBef>
                <a:spcPct val="50000"/>
              </a:spcBef>
            </a:pPr>
            <a:r>
              <a:rPr lang="en-US" sz="2800"/>
              <a:t>Constricts blood vessels (V</a:t>
            </a:r>
            <a:r>
              <a:rPr lang="en-US" sz="2800" baseline="-25000"/>
              <a:t>1</a:t>
            </a:r>
            <a:r>
              <a:rPr lang="en-US" sz="2800"/>
              <a:t> receptors)- arteriolar smooth muscle</a:t>
            </a:r>
          </a:p>
          <a:p>
            <a:pPr>
              <a:spcBef>
                <a:spcPct val="50000"/>
              </a:spcBef>
            </a:pPr>
            <a:endParaRPr lang="en-US" sz="2800"/>
          </a:p>
          <a:p>
            <a:pPr>
              <a:spcBef>
                <a:spcPct val="50000"/>
              </a:spcBef>
            </a:pPr>
            <a:r>
              <a:rPr lang="en-US" sz="2800"/>
              <a:t>Increases adrenocorticortropin hormone (V</a:t>
            </a:r>
            <a:r>
              <a:rPr lang="en-US" sz="2800" baseline="-25000"/>
              <a:t>1B</a:t>
            </a:r>
            <a:r>
              <a:rPr lang="en-US" sz="2800"/>
              <a:t> receptors) secretion from the anterior pituitary</a:t>
            </a:r>
          </a:p>
        </p:txBody>
      </p:sp>
    </p:spTree>
    <p:extLst>
      <p:ext uri="{BB962C8B-B14F-4D97-AF65-F5344CB8AC3E}">
        <p14:creationId xmlns:p14="http://schemas.microsoft.com/office/powerpoint/2010/main" val="27863071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805" y="211873"/>
            <a:ext cx="10515600" cy="664776"/>
          </a:xfrm>
        </p:spPr>
        <p:txBody>
          <a:bodyPr>
            <a:normAutofit/>
          </a:bodyPr>
          <a:lstStyle/>
          <a:p>
            <a:pPr algn="r" rtl="1"/>
            <a:r>
              <a:rPr lang="fa-IR" sz="4000" dirty="0" smtClean="0">
                <a:cs typeface="B Nazanin" panose="00000400000000000000" pitchFamily="2" charset="-78"/>
              </a:rPr>
              <a:t>هورمونهای تیروئیدی</a:t>
            </a:r>
            <a:endParaRPr lang="en-US" sz="4000" dirty="0">
              <a:cs typeface="B Nazanin" panose="00000400000000000000" pitchFamily="2" charset="-78"/>
            </a:endParaRPr>
          </a:p>
        </p:txBody>
      </p:sp>
      <p:sp>
        <p:nvSpPr>
          <p:cNvPr id="3" name="TextBox 2"/>
          <p:cNvSpPr txBox="1"/>
          <p:nvPr/>
        </p:nvSpPr>
        <p:spPr>
          <a:xfrm>
            <a:off x="3039831" y="1003610"/>
            <a:ext cx="8358574" cy="5078313"/>
          </a:xfrm>
          <a:prstGeom prst="rect">
            <a:avLst/>
          </a:prstGeom>
          <a:noFill/>
        </p:spPr>
        <p:txBody>
          <a:bodyPr wrap="square" rtlCol="0">
            <a:spAutoFit/>
          </a:bodyPr>
          <a:lstStyle/>
          <a:p>
            <a:pPr marL="342900" indent="-342900" algn="r" rtl="1">
              <a:lnSpc>
                <a:spcPct val="150000"/>
              </a:lnSpc>
              <a:buFont typeface="Arial" panose="020B0604020202020204" pitchFamily="34" charset="0"/>
              <a:buChar char="•"/>
            </a:pPr>
            <a:r>
              <a:rPr lang="en-US" sz="2400" dirty="0" smtClean="0">
                <a:cs typeface="B Nazanin" panose="00000400000000000000" pitchFamily="2" charset="-78"/>
              </a:rPr>
              <a:t>T3</a:t>
            </a:r>
            <a:r>
              <a:rPr lang="fa-IR" sz="2400" dirty="0" smtClean="0">
                <a:cs typeface="B Nazanin" panose="00000400000000000000" pitchFamily="2" charset="-78"/>
              </a:rPr>
              <a:t> و </a:t>
            </a:r>
            <a:r>
              <a:rPr lang="en-US" sz="2400" dirty="0" smtClean="0">
                <a:cs typeface="B Nazanin" panose="00000400000000000000" pitchFamily="2" charset="-78"/>
              </a:rPr>
              <a:t>T4</a:t>
            </a:r>
            <a:r>
              <a:rPr lang="fa-IR" sz="2400" dirty="0" smtClean="0">
                <a:cs typeface="B Nazanin" panose="00000400000000000000" pitchFamily="2" charset="-78"/>
              </a:rPr>
              <a:t> در خون توسط گلوبین متصل شونده به تیروکسین (</a:t>
            </a:r>
            <a:r>
              <a:rPr lang="en-US" sz="2400" dirty="0" smtClean="0">
                <a:cs typeface="B Nazanin" panose="00000400000000000000" pitchFamily="2" charset="-78"/>
              </a:rPr>
              <a:t>TBG</a:t>
            </a:r>
            <a:r>
              <a:rPr lang="fa-IR" sz="2400" dirty="0" smtClean="0">
                <a:cs typeface="B Nazanin" panose="00000400000000000000" pitchFamily="2" charset="-78"/>
              </a:rPr>
              <a:t>) و پره آلبومین متصل شونده به تیروکسین (</a:t>
            </a:r>
            <a:r>
              <a:rPr lang="en-US" sz="2400" dirty="0" smtClean="0">
                <a:cs typeface="B Nazanin" panose="00000400000000000000" pitchFamily="2" charset="-78"/>
              </a:rPr>
              <a:t>TBPA</a:t>
            </a:r>
            <a:r>
              <a:rPr lang="fa-IR" sz="2400" dirty="0" smtClean="0">
                <a:cs typeface="B Nazanin" panose="00000400000000000000" pitchFamily="2" charset="-78"/>
              </a:rPr>
              <a:t>) منتقل میشوند</a:t>
            </a:r>
          </a:p>
          <a:p>
            <a:pPr marL="342900" indent="-342900" algn="r" rtl="1">
              <a:lnSpc>
                <a:spcPct val="150000"/>
              </a:lnSpc>
              <a:buFont typeface="Arial" panose="020B0604020202020204" pitchFamily="34" charset="0"/>
              <a:buChar char="•"/>
            </a:pPr>
            <a:r>
              <a:rPr lang="en-US" sz="2400" dirty="0" smtClean="0">
                <a:cs typeface="B Nazanin" panose="00000400000000000000" pitchFamily="2" charset="-78"/>
              </a:rPr>
              <a:t>TBG</a:t>
            </a:r>
            <a:r>
              <a:rPr lang="fa-IR" sz="2400" dirty="0" smtClean="0">
                <a:cs typeface="B Nazanin" panose="00000400000000000000" pitchFamily="2" charset="-78"/>
              </a:rPr>
              <a:t> 100 برابر قویتر از </a:t>
            </a:r>
            <a:r>
              <a:rPr lang="en-US" sz="2400" dirty="0" smtClean="0">
                <a:cs typeface="B Nazanin" panose="00000400000000000000" pitchFamily="2" charset="-78"/>
              </a:rPr>
              <a:t>TBPA</a:t>
            </a:r>
            <a:r>
              <a:rPr lang="fa-IR" sz="2400" dirty="0" smtClean="0">
                <a:cs typeface="B Nazanin" panose="00000400000000000000" pitchFamily="2" charset="-78"/>
              </a:rPr>
              <a:t> به </a:t>
            </a:r>
            <a:r>
              <a:rPr lang="en-US" sz="2400" dirty="0" smtClean="0">
                <a:cs typeface="B Nazanin" panose="00000400000000000000" pitchFamily="2" charset="-78"/>
              </a:rPr>
              <a:t>T3</a:t>
            </a:r>
            <a:r>
              <a:rPr lang="fa-IR" sz="2400" dirty="0" smtClean="0">
                <a:cs typeface="B Nazanin" panose="00000400000000000000" pitchFamily="2" charset="-78"/>
              </a:rPr>
              <a:t> و </a:t>
            </a:r>
            <a:r>
              <a:rPr lang="en-US" sz="2400" dirty="0" smtClean="0">
                <a:cs typeface="B Nazanin" panose="00000400000000000000" pitchFamily="2" charset="-78"/>
              </a:rPr>
              <a:t>T4</a:t>
            </a:r>
            <a:r>
              <a:rPr lang="fa-IR" sz="2400" dirty="0" smtClean="0">
                <a:cs typeface="B Nazanin" panose="00000400000000000000" pitchFamily="2" charset="-78"/>
              </a:rPr>
              <a:t> متصل میشوند.</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نیمه عمر پلاسمایی </a:t>
            </a:r>
            <a:r>
              <a:rPr lang="en-US" sz="2400" dirty="0" smtClean="0">
                <a:cs typeface="B Nazanin" panose="00000400000000000000" pitchFamily="2" charset="-78"/>
              </a:rPr>
              <a:t>T4</a:t>
            </a:r>
            <a:r>
              <a:rPr lang="fa-IR" sz="2400" dirty="0" smtClean="0">
                <a:cs typeface="B Nazanin" panose="00000400000000000000" pitchFamily="2" charset="-78"/>
              </a:rPr>
              <a:t> چهار تا پنج برابر </a:t>
            </a:r>
            <a:r>
              <a:rPr lang="en-US" sz="2400" dirty="0" smtClean="0">
                <a:cs typeface="B Nazanin" panose="00000400000000000000" pitchFamily="2" charset="-78"/>
              </a:rPr>
              <a:t>T3</a:t>
            </a:r>
            <a:r>
              <a:rPr lang="fa-IR" sz="2400" dirty="0" smtClean="0">
                <a:cs typeface="B Nazanin" panose="00000400000000000000" pitchFamily="2" charset="-78"/>
              </a:rPr>
              <a:t> میباشد</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در سنجش های کلینیکی مقدار کل </a:t>
            </a:r>
            <a:r>
              <a:rPr lang="en-US" sz="2400" dirty="0" smtClean="0">
                <a:cs typeface="B Nazanin" panose="00000400000000000000" pitchFamily="2" charset="-78"/>
              </a:rPr>
              <a:t>T3</a:t>
            </a:r>
            <a:r>
              <a:rPr lang="fa-IR" sz="2400" dirty="0" smtClean="0">
                <a:cs typeface="B Nazanin" panose="00000400000000000000" pitchFamily="2" charset="-78"/>
              </a:rPr>
              <a:t> و </a:t>
            </a:r>
            <a:r>
              <a:rPr lang="en-US" sz="2400" dirty="0" smtClean="0">
                <a:cs typeface="B Nazanin" panose="00000400000000000000" pitchFamily="2" charset="-78"/>
              </a:rPr>
              <a:t>T4</a:t>
            </a:r>
            <a:r>
              <a:rPr lang="fa-IR" sz="2400" dirty="0" smtClean="0">
                <a:cs typeface="B Nazanin" panose="00000400000000000000" pitchFamily="2" charset="-78"/>
              </a:rPr>
              <a:t> گزارش میشود نه فرم آزاد آنها</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استروژنها باعث افزایش ساخت </a:t>
            </a:r>
            <a:r>
              <a:rPr lang="en-US" sz="2400" dirty="0" smtClean="0">
                <a:cs typeface="B Nazanin" panose="00000400000000000000" pitchFamily="2" charset="-78"/>
              </a:rPr>
              <a:t>TBG</a:t>
            </a:r>
            <a:r>
              <a:rPr lang="fa-IR" sz="2400" dirty="0" smtClean="0">
                <a:cs typeface="B Nazanin" panose="00000400000000000000" pitchFamily="2" charset="-78"/>
              </a:rPr>
              <a:t> کبدی و آندروژن ها و گلوکوکورتیکوئیدها باعث کاهش آن میشود.</a:t>
            </a:r>
          </a:p>
          <a:p>
            <a:pPr marL="342900" indent="-342900" algn="r" rtl="1">
              <a:lnSpc>
                <a:spcPct val="150000"/>
              </a:lnSpc>
              <a:buFont typeface="Arial" panose="020B0604020202020204" pitchFamily="34" charset="0"/>
              <a:buChar char="•"/>
            </a:pPr>
            <a:r>
              <a:rPr lang="en-US" sz="2400" dirty="0" smtClean="0">
                <a:cs typeface="B Nazanin" panose="00000400000000000000" pitchFamily="2" charset="-78"/>
              </a:rPr>
              <a:t>T4</a:t>
            </a:r>
            <a:r>
              <a:rPr lang="fa-IR" sz="2400" dirty="0" smtClean="0">
                <a:cs typeface="B Nazanin" panose="00000400000000000000" pitchFamily="2" charset="-78"/>
              </a:rPr>
              <a:t> با دیدیناسیون در خارج از تیروئید تبدیل به </a:t>
            </a:r>
            <a:r>
              <a:rPr lang="en-US" sz="2400" dirty="0" smtClean="0">
                <a:cs typeface="B Nazanin" panose="00000400000000000000" pitchFamily="2" charset="-78"/>
              </a:rPr>
              <a:t>T3</a:t>
            </a:r>
            <a:r>
              <a:rPr lang="fa-IR" sz="2400" dirty="0" smtClean="0">
                <a:cs typeface="B Nazanin" panose="00000400000000000000" pitchFamily="2" charset="-78"/>
              </a:rPr>
              <a:t> میشود</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میل ترکیبی </a:t>
            </a:r>
            <a:r>
              <a:rPr lang="en-US" sz="2400" dirty="0" smtClean="0">
                <a:cs typeface="B Nazanin" panose="00000400000000000000" pitchFamily="2" charset="-78"/>
              </a:rPr>
              <a:t>T3</a:t>
            </a:r>
            <a:r>
              <a:rPr lang="fa-IR" sz="2400" dirty="0" smtClean="0">
                <a:cs typeface="B Nazanin" panose="00000400000000000000" pitchFamily="2" charset="-78"/>
              </a:rPr>
              <a:t> با گیرنده سلولهای هدف 10 برابر بیشتر است.</a:t>
            </a:r>
          </a:p>
        </p:txBody>
      </p:sp>
    </p:spTree>
    <p:extLst>
      <p:ext uri="{BB962C8B-B14F-4D97-AF65-F5344CB8AC3E}">
        <p14:creationId xmlns:p14="http://schemas.microsoft.com/office/powerpoint/2010/main" val="37547921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Nazanin" panose="00000400000000000000" pitchFamily="2" charset="-78"/>
              </a:rPr>
              <a:t>هورمونهای تیروئیدی</a:t>
            </a:r>
            <a:endParaRPr lang="en-US" sz="4000" dirty="0">
              <a:cs typeface="B Nazanin" panose="00000400000000000000" pitchFamily="2" charset="-78"/>
            </a:endParaRPr>
          </a:p>
        </p:txBody>
      </p:sp>
      <p:sp>
        <p:nvSpPr>
          <p:cNvPr id="3" name="TextBox 2"/>
          <p:cNvSpPr txBox="1"/>
          <p:nvPr/>
        </p:nvSpPr>
        <p:spPr>
          <a:xfrm>
            <a:off x="1271239" y="1962615"/>
            <a:ext cx="9863989" cy="5021055"/>
          </a:xfrm>
          <a:prstGeom prst="rect">
            <a:avLst/>
          </a:prstGeom>
          <a:noFill/>
        </p:spPr>
        <p:txBody>
          <a:bodyPr wrap="square" rtlCol="0">
            <a:spAutoFit/>
          </a:bodyPr>
          <a:lstStyle/>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هورمونهای تیروئیدی به گیرنده ای در هسته سلولهای هدف متصل میشوند</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میل ترکیبی بالای </a:t>
            </a:r>
            <a:r>
              <a:rPr lang="en-US" sz="2400" dirty="0" smtClean="0">
                <a:cs typeface="B Nazanin" panose="00000400000000000000" pitchFamily="2" charset="-78"/>
              </a:rPr>
              <a:t>T3 </a:t>
            </a:r>
            <a:r>
              <a:rPr lang="fa-IR" sz="2400" dirty="0" smtClean="0">
                <a:cs typeface="B Nazanin" panose="00000400000000000000" pitchFamily="2" charset="-78"/>
              </a:rPr>
              <a:t> (10 برابر بیشتر از </a:t>
            </a:r>
            <a:r>
              <a:rPr lang="en-US" sz="2400" dirty="0" smtClean="0">
                <a:cs typeface="B Nazanin" panose="00000400000000000000" pitchFamily="2" charset="-78"/>
              </a:rPr>
              <a:t>T4</a:t>
            </a:r>
            <a:r>
              <a:rPr lang="fa-IR" sz="2400" dirty="0" smtClean="0">
                <a:cs typeface="B Nazanin" panose="00000400000000000000" pitchFamily="2" charset="-78"/>
              </a:rPr>
              <a:t>) باعث بالاتر بودن فعالیت زیستی آن نیز شده است</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کمپلکس گیرنده-هورمون با اتصال به نواحی </a:t>
            </a:r>
            <a:r>
              <a:rPr lang="en-US" sz="2400" dirty="0" smtClean="0">
                <a:cs typeface="B Nazanin" panose="00000400000000000000" pitchFamily="2" charset="-78"/>
              </a:rPr>
              <a:t>HRE</a:t>
            </a:r>
            <a:r>
              <a:rPr lang="fa-IR" sz="2400" dirty="0" smtClean="0">
                <a:cs typeface="B Nazanin" panose="00000400000000000000" pitchFamily="2" charset="-78"/>
              </a:rPr>
              <a:t> باعث تغییر بیان ژن سلولهای هدف میشود</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هورمون </a:t>
            </a:r>
            <a:r>
              <a:rPr lang="en-US" sz="2400" dirty="0" smtClean="0">
                <a:cs typeface="B Nazanin" panose="00000400000000000000" pitchFamily="2" charset="-78"/>
              </a:rPr>
              <a:t>T3</a:t>
            </a:r>
            <a:r>
              <a:rPr lang="fa-IR" sz="2400" dirty="0" smtClean="0">
                <a:cs typeface="B Nazanin" panose="00000400000000000000" pitchFamily="2" charset="-78"/>
              </a:rPr>
              <a:t> باعث افزایش بیان ژن </a:t>
            </a:r>
            <a:r>
              <a:rPr lang="en-US" sz="2400" dirty="0" smtClean="0">
                <a:cs typeface="B Nazanin" panose="00000400000000000000" pitchFamily="2" charset="-78"/>
              </a:rPr>
              <a:t>GH</a:t>
            </a:r>
            <a:r>
              <a:rPr lang="fa-IR" sz="2400" dirty="0" smtClean="0">
                <a:cs typeface="B Nazanin" panose="00000400000000000000" pitchFamily="2" charset="-78"/>
              </a:rPr>
              <a:t> میشود</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هورمونهای تیروئیدی در فرایندهای تکاملی نقش مهمی دارند</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هیپوتیروئیدی داخل رحمی یا نوزادی باعث </a:t>
            </a:r>
            <a:r>
              <a:rPr lang="en-US" sz="2400" dirty="0" smtClean="0">
                <a:cs typeface="B Nazanin" panose="00000400000000000000" pitchFamily="2" charset="-78"/>
              </a:rPr>
              <a:t>Cretinism</a:t>
            </a:r>
            <a:r>
              <a:rPr lang="fa-IR" sz="2400" dirty="0" smtClean="0">
                <a:cs typeface="B Nazanin" panose="00000400000000000000" pitchFamily="2" charset="-78"/>
              </a:rPr>
              <a:t> میشود که در آن نقایص متعدد مادرزادی و عقب ماندی شدید ذهنی ایجاد میشود</a:t>
            </a:r>
          </a:p>
          <a:p>
            <a:pPr marL="342900" indent="-342900" algn="r" rtl="1">
              <a:lnSpc>
                <a:spcPct val="150000"/>
              </a:lnSpc>
              <a:buFont typeface="Arial" panose="020B0604020202020204" pitchFamily="34" charset="0"/>
              <a:buChar char="•"/>
            </a:pPr>
            <a:endParaRPr lang="fa-IR" sz="2400" dirty="0" smtClean="0">
              <a:cs typeface="B Nazanin" panose="00000400000000000000" pitchFamily="2" charset="-78"/>
            </a:endParaRPr>
          </a:p>
          <a:p>
            <a:pPr marL="342900" indent="-342900" algn="r" rtl="1">
              <a:lnSpc>
                <a:spcPct val="150000"/>
              </a:lnSpc>
              <a:buFont typeface="Arial" panose="020B0604020202020204" pitchFamily="34" charset="0"/>
              <a:buChar char="•"/>
            </a:pPr>
            <a:endParaRPr lang="en-US" sz="2400" dirty="0">
              <a:cs typeface="B Nazanin" panose="00000400000000000000" pitchFamily="2" charset="-78"/>
            </a:endParaRPr>
          </a:p>
        </p:txBody>
      </p:sp>
    </p:spTree>
    <p:extLst>
      <p:ext uri="{BB962C8B-B14F-4D97-AF65-F5344CB8AC3E}">
        <p14:creationId xmlns:p14="http://schemas.microsoft.com/office/powerpoint/2010/main" val="34361129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97" y="320520"/>
            <a:ext cx="10515600" cy="861509"/>
          </a:xfrm>
        </p:spPr>
        <p:txBody>
          <a:bodyPr>
            <a:normAutofit/>
          </a:bodyPr>
          <a:lstStyle/>
          <a:p>
            <a:pPr algn="r" rtl="1"/>
            <a:r>
              <a:rPr lang="fa-IR" sz="4000" dirty="0" smtClean="0">
                <a:cs typeface="B Nazanin" panose="00000400000000000000" pitchFamily="2" charset="-78"/>
              </a:rPr>
              <a:t>پاتوفیزیولوژی بیماریهای تیروئیدی</a:t>
            </a:r>
            <a:endParaRPr lang="en-US" sz="4000" dirty="0">
              <a:cs typeface="B Nazanin" panose="00000400000000000000" pitchFamily="2" charset="-78"/>
            </a:endParaRPr>
          </a:p>
        </p:txBody>
      </p:sp>
      <p:sp>
        <p:nvSpPr>
          <p:cNvPr id="3" name="TextBox 2"/>
          <p:cNvSpPr txBox="1"/>
          <p:nvPr/>
        </p:nvSpPr>
        <p:spPr>
          <a:xfrm>
            <a:off x="1467508" y="1326996"/>
            <a:ext cx="9863989" cy="5078313"/>
          </a:xfrm>
          <a:prstGeom prst="rect">
            <a:avLst/>
          </a:prstGeom>
          <a:noFill/>
        </p:spPr>
        <p:txBody>
          <a:bodyPr wrap="square" rtlCol="0">
            <a:spAutoFit/>
          </a:bodyPr>
          <a:lstStyle/>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بزرگی تیروئید (گواتر)</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هیپوتیروئیدی (کاهش هورمونهای تیروئیدی) عدم کافی بودن </a:t>
            </a:r>
            <a:r>
              <a:rPr lang="en-US" sz="2400" dirty="0" smtClean="0">
                <a:cs typeface="B Nazanin" panose="00000400000000000000" pitchFamily="2" charset="-78"/>
              </a:rPr>
              <a:t>T3</a:t>
            </a:r>
            <a:r>
              <a:rPr lang="fa-IR" sz="2400" dirty="0" smtClean="0">
                <a:cs typeface="B Nazanin" panose="00000400000000000000" pitchFamily="2" charset="-78"/>
              </a:rPr>
              <a:t> و </a:t>
            </a:r>
            <a:r>
              <a:rPr lang="en-US" sz="2400" dirty="0" smtClean="0">
                <a:cs typeface="B Nazanin" panose="00000400000000000000" pitchFamily="2" charset="-78"/>
              </a:rPr>
              <a:t>T4</a:t>
            </a:r>
            <a:r>
              <a:rPr lang="fa-IR" sz="2400" dirty="0" smtClean="0">
                <a:cs typeface="B Nazanin" panose="00000400000000000000" pitchFamily="2" charset="-78"/>
              </a:rPr>
              <a:t> </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ممکن است به علت مشکل در هیپوفیز یا هیپوتالاموس باشد یا میزان کم ید دریافتی بدن</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عوارض هیپوتیروئیدی: کاهش پیدا کردن متابولیسم پایه، کاهش ضربان قلب، رفتار کند، خواب آلودگی، یبوست، خشکی پوست و موها، در اواخر کودکی باعث قد کوتاه میشود ولی باعث عقب ماندگی ذهنی نمیشود</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هیپرتیروئیدی (افزایش هورمونهای تیروئیدی)</a:t>
            </a:r>
          </a:p>
          <a:p>
            <a:pPr marL="342900" indent="-342900" algn="r" rtl="1">
              <a:lnSpc>
                <a:spcPct val="150000"/>
              </a:lnSpc>
              <a:buFont typeface="Arial" panose="020B0604020202020204" pitchFamily="34" charset="0"/>
              <a:buChar char="•"/>
            </a:pPr>
            <a:r>
              <a:rPr lang="fa-IR" sz="2400" dirty="0" smtClean="0">
                <a:cs typeface="B Nazanin" panose="00000400000000000000" pitchFamily="2" charset="-78"/>
              </a:rPr>
              <a:t>علایم بیماری: تندی ضربان قلب، افزایش فشار نبض، عصبانیت، ناتوانی در خواب، کاهش وزن و افزایش اشتها به طور توام، ضعف، تعریق زیاد و حساسیت به گرما</a:t>
            </a:r>
            <a:endParaRPr lang="en-US" sz="2400" dirty="0">
              <a:cs typeface="B Nazanin" panose="00000400000000000000" pitchFamily="2" charset="-78"/>
            </a:endParaRPr>
          </a:p>
        </p:txBody>
      </p:sp>
    </p:spTree>
    <p:extLst>
      <p:ext uri="{BB962C8B-B14F-4D97-AF65-F5344CB8AC3E}">
        <p14:creationId xmlns:p14="http://schemas.microsoft.com/office/powerpoint/2010/main" val="33602432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3"/>
          <p:cNvSpPr txBox="1">
            <a:spLocks noChangeArrowheads="1"/>
          </p:cNvSpPr>
          <p:nvPr/>
        </p:nvSpPr>
        <p:spPr bwMode="auto">
          <a:xfrm>
            <a:off x="6175376" y="2057400"/>
            <a:ext cx="4303713"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i="1">
                <a:solidFill>
                  <a:srgbClr val="0033CC"/>
                </a:solidFill>
              </a:rPr>
              <a:t>Hypothalamic hormones</a:t>
            </a:r>
          </a:p>
          <a:p>
            <a:pPr eaLnBrk="1" hangingPunct="1"/>
            <a:r>
              <a:rPr lang="en-US" i="1">
                <a:solidFill>
                  <a:srgbClr val="0033CC"/>
                </a:solidFill>
              </a:rPr>
              <a:t>regulate anterior pituitary</a:t>
            </a:r>
          </a:p>
          <a:p>
            <a:pPr eaLnBrk="1" hangingPunct="1"/>
            <a:r>
              <a:rPr lang="en-US" i="1">
                <a:solidFill>
                  <a:srgbClr val="0033CC"/>
                </a:solidFill>
              </a:rPr>
              <a:t>trophic hormones that, in</a:t>
            </a:r>
          </a:p>
          <a:p>
            <a:pPr eaLnBrk="1" hangingPunct="1"/>
            <a:r>
              <a:rPr lang="en-US" i="1">
                <a:solidFill>
                  <a:srgbClr val="0033CC"/>
                </a:solidFill>
              </a:rPr>
              <a:t>turn, determine target </a:t>
            </a:r>
          </a:p>
          <a:p>
            <a:pPr eaLnBrk="1" hangingPunct="1"/>
            <a:r>
              <a:rPr lang="en-US" i="1">
                <a:solidFill>
                  <a:srgbClr val="0033CC"/>
                </a:solidFill>
              </a:rPr>
              <a:t>gland secretion. </a:t>
            </a:r>
          </a:p>
          <a:p>
            <a:pPr eaLnBrk="1" hangingPunct="1"/>
            <a:r>
              <a:rPr lang="en-US" i="1">
                <a:solidFill>
                  <a:srgbClr val="0033CC"/>
                </a:solidFill>
              </a:rPr>
              <a:t>There is a</a:t>
            </a:r>
          </a:p>
          <a:p>
            <a:pPr eaLnBrk="1" hangingPunct="1"/>
            <a:r>
              <a:rPr lang="en-US" i="1">
                <a:solidFill>
                  <a:srgbClr val="0033CC"/>
                </a:solidFill>
              </a:rPr>
              <a:t>peripheral hormones </a:t>
            </a:r>
          </a:p>
          <a:p>
            <a:pPr eaLnBrk="1" hangingPunct="1"/>
            <a:r>
              <a:rPr lang="en-US" i="1">
                <a:solidFill>
                  <a:srgbClr val="0033CC"/>
                </a:solidFill>
              </a:rPr>
              <a:t>feedback which regulates </a:t>
            </a:r>
          </a:p>
          <a:p>
            <a:pPr eaLnBrk="1" hangingPunct="1"/>
            <a:r>
              <a:rPr lang="en-US" i="1">
                <a:solidFill>
                  <a:srgbClr val="0033CC"/>
                </a:solidFill>
              </a:rPr>
              <a:t>hypothalamic and </a:t>
            </a:r>
          </a:p>
          <a:p>
            <a:pPr eaLnBrk="1" hangingPunct="1"/>
            <a:r>
              <a:rPr lang="en-US" i="1">
                <a:solidFill>
                  <a:srgbClr val="0033CC"/>
                </a:solidFill>
              </a:rPr>
              <a:t>pituitary hormones. </a:t>
            </a:r>
          </a:p>
        </p:txBody>
      </p:sp>
      <p:sp>
        <p:nvSpPr>
          <p:cNvPr id="238595" name="Text Box 4"/>
          <p:cNvSpPr txBox="1">
            <a:spLocks noChangeArrowheads="1"/>
          </p:cNvSpPr>
          <p:nvPr/>
        </p:nvSpPr>
        <p:spPr bwMode="auto">
          <a:xfrm>
            <a:off x="6003925" y="750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bg-BG"/>
          </a:p>
        </p:txBody>
      </p:sp>
      <p:sp>
        <p:nvSpPr>
          <p:cNvPr id="238596" name="Text Box 5"/>
          <p:cNvSpPr txBox="1">
            <a:spLocks noChangeArrowheads="1"/>
          </p:cNvSpPr>
          <p:nvPr/>
        </p:nvSpPr>
        <p:spPr bwMode="auto">
          <a:xfrm>
            <a:off x="6019800" y="533401"/>
            <a:ext cx="4400550" cy="119062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3600" b="1">
                <a:solidFill>
                  <a:schemeClr val="bg1"/>
                </a:solidFill>
              </a:rPr>
              <a:t>Hypothalamic and </a:t>
            </a:r>
          </a:p>
          <a:p>
            <a:pPr eaLnBrk="1" hangingPunct="1"/>
            <a:r>
              <a:rPr lang="en-US" sz="3600" b="1">
                <a:solidFill>
                  <a:schemeClr val="bg1"/>
                </a:solidFill>
              </a:rPr>
              <a:t>Pituitary Hormones</a:t>
            </a:r>
          </a:p>
        </p:txBody>
      </p:sp>
      <p:pic>
        <p:nvPicPr>
          <p:cNvPr id="2385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304800"/>
            <a:ext cx="3921125" cy="6324600"/>
          </a:xfrm>
          <a:prstGeom prst="rect">
            <a:avLst/>
          </a:prstGeom>
          <a:noFill/>
          <a:ln w="25400"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891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GB" altLang="en-US" sz="900" b="0">
                <a:latin typeface="Arial" panose="020B0604020202020204" pitchFamily="34" charset="0"/>
              </a:rPr>
              <a:t>© 2013 Pearson Education, Inc.</a:t>
            </a:r>
          </a:p>
        </p:txBody>
      </p:sp>
      <p:sp>
        <p:nvSpPr>
          <p:cNvPr id="38915" name="Rectangle 6"/>
          <p:cNvSpPr>
            <a:spLocks noGrp="1" noChangeArrowheads="1"/>
          </p:cNvSpPr>
          <p:nvPr>
            <p:ph type="title"/>
          </p:nvPr>
        </p:nvSpPr>
        <p:spPr/>
        <p:txBody>
          <a:bodyPr/>
          <a:lstStyle/>
          <a:p>
            <a:pPr eaLnBrk="1" hangingPunct="1"/>
            <a:r>
              <a:rPr lang="en-US" altLang="en-US" smtClean="0"/>
              <a:t>Hormonal Stimuli</a:t>
            </a:r>
          </a:p>
        </p:txBody>
      </p:sp>
      <p:sp>
        <p:nvSpPr>
          <p:cNvPr id="38916" name="Rectangle 7"/>
          <p:cNvSpPr>
            <a:spLocks noGrp="1" noChangeArrowheads="1"/>
          </p:cNvSpPr>
          <p:nvPr>
            <p:ph type="body" idx="1"/>
          </p:nvPr>
        </p:nvSpPr>
        <p:spPr/>
        <p:txBody>
          <a:bodyPr/>
          <a:lstStyle/>
          <a:p>
            <a:pPr eaLnBrk="1" hangingPunct="1"/>
            <a:r>
              <a:rPr lang="en-US" altLang="en-US" smtClean="0"/>
              <a:t>Hormones stimulate other endocrine organs to release their hormones </a:t>
            </a:r>
          </a:p>
          <a:p>
            <a:pPr lvl="1" eaLnBrk="1" hangingPunct="1"/>
            <a:r>
              <a:rPr lang="en-US" altLang="en-US" smtClean="0">
                <a:ea typeface="ＭＳ Ｐゴシック" panose="020B0600070205080204" pitchFamily="34" charset="-128"/>
              </a:rPr>
              <a:t>Hypothalamic hormones stimulate release of most anterior pituitary hormones</a:t>
            </a:r>
          </a:p>
          <a:p>
            <a:pPr lvl="1" eaLnBrk="1" hangingPunct="1"/>
            <a:r>
              <a:rPr lang="en-US" altLang="en-US" smtClean="0">
                <a:ea typeface="ＭＳ Ｐゴシック" panose="020B0600070205080204" pitchFamily="34" charset="-128"/>
              </a:rPr>
              <a:t>Anterior pituitary hormones stimulate targets to secrete still more hormones</a:t>
            </a:r>
          </a:p>
          <a:p>
            <a:pPr lvl="1" eaLnBrk="1" hangingPunct="1"/>
            <a:r>
              <a:rPr lang="en-US" altLang="en-US" smtClean="0">
                <a:ea typeface="ＭＳ Ｐゴシック" panose="020B0600070205080204" pitchFamily="34" charset="-128"/>
              </a:rPr>
              <a:t>Hypothalamic-pituitary-target endocrine organ feedback loop: hormones from final target organs inhibit release of anterior pituitary hormones</a:t>
            </a:r>
          </a:p>
        </p:txBody>
      </p:sp>
    </p:spTree>
    <p:extLst>
      <p:ext uri="{BB962C8B-B14F-4D97-AF65-F5344CB8AC3E}">
        <p14:creationId xmlns:p14="http://schemas.microsoft.com/office/powerpoint/2010/main" val="3644598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9800" y="304800"/>
            <a:ext cx="7772400" cy="1104900"/>
          </a:xfrm>
        </p:spPr>
        <p:txBody>
          <a:bodyPr/>
          <a:lstStyle/>
          <a:p>
            <a:r>
              <a:rPr lang="en-US" sz="3200"/>
              <a:t>Hypothalamus Releasing Hormones: Secretion</a:t>
            </a:r>
          </a:p>
        </p:txBody>
      </p:sp>
      <p:sp>
        <p:nvSpPr>
          <p:cNvPr id="7171" name="Rectangle 3"/>
          <p:cNvSpPr>
            <a:spLocks noGrp="1" noChangeArrowheads="1"/>
          </p:cNvSpPr>
          <p:nvPr>
            <p:ph type="body" idx="1"/>
          </p:nvPr>
        </p:nvSpPr>
        <p:spPr/>
        <p:txBody>
          <a:bodyPr/>
          <a:lstStyle/>
          <a:p>
            <a:r>
              <a:rPr lang="en-US"/>
              <a:t>Is influenced by emotions</a:t>
            </a:r>
          </a:p>
          <a:p>
            <a:r>
              <a:rPr lang="en-US"/>
              <a:t>Can be influenced by the metabolic state of the individual</a:t>
            </a:r>
          </a:p>
          <a:p>
            <a:r>
              <a:rPr lang="en-US"/>
              <a:t>Delivered to the anterior pituitary via the hypothalamic-hypophyseal portal system</a:t>
            </a:r>
          </a:p>
          <a:p>
            <a:r>
              <a:rPr lang="en-US"/>
              <a:t>Usually initiates a three-hormone sequence</a:t>
            </a:r>
          </a:p>
        </p:txBody>
      </p:sp>
    </p:spTree>
    <p:extLst>
      <p:ext uri="{BB962C8B-B14F-4D97-AF65-F5344CB8AC3E}">
        <p14:creationId xmlns:p14="http://schemas.microsoft.com/office/powerpoint/2010/main" val="30251252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GB" altLang="en-US" sz="900" b="0">
                <a:latin typeface="Arial" panose="020B0604020202020204" pitchFamily="34" charset="0"/>
              </a:rPr>
              <a:t>© 2013 Pearson Education, Inc.</a:t>
            </a:r>
          </a:p>
        </p:txBody>
      </p:sp>
      <p:sp>
        <p:nvSpPr>
          <p:cNvPr id="49155" name="Rectangle 9"/>
          <p:cNvSpPr>
            <a:spLocks noGrp="1" noChangeArrowheads="1"/>
          </p:cNvSpPr>
          <p:nvPr>
            <p:ph type="title" idx="4294967295"/>
          </p:nvPr>
        </p:nvSpPr>
        <p:spPr/>
        <p:txBody>
          <a:bodyPr/>
          <a:lstStyle/>
          <a:p>
            <a:r>
              <a:rPr lang="en-US" altLang="en-US" smtClean="0"/>
              <a:t>The Pituitary Gland and Hypothalamus</a:t>
            </a:r>
          </a:p>
        </p:txBody>
      </p:sp>
      <p:sp>
        <p:nvSpPr>
          <p:cNvPr id="49156" name="Rectangle 10"/>
          <p:cNvSpPr>
            <a:spLocks noGrp="1" noChangeArrowheads="1"/>
          </p:cNvSpPr>
          <p:nvPr>
            <p:ph type="body" idx="4294967295"/>
          </p:nvPr>
        </p:nvSpPr>
        <p:spPr/>
        <p:txBody>
          <a:bodyPr/>
          <a:lstStyle/>
          <a:p>
            <a:r>
              <a:rPr lang="en-US" altLang="en-US" b="1" smtClean="0"/>
              <a:t>Pituitary gland (hypophysis) </a:t>
            </a:r>
            <a:r>
              <a:rPr lang="en-US" altLang="en-US" smtClean="0"/>
              <a:t>has two major lobes</a:t>
            </a:r>
          </a:p>
          <a:p>
            <a:pPr lvl="1"/>
            <a:r>
              <a:rPr lang="en-US" altLang="en-US" sz="3200" b="1">
                <a:ea typeface="ＭＳ Ｐゴシック" panose="020B0600070205080204" pitchFamily="34" charset="-128"/>
              </a:rPr>
              <a:t>Posterior pituitary </a:t>
            </a:r>
            <a:r>
              <a:rPr lang="en-US" altLang="en-US" sz="3200">
                <a:ea typeface="ＭＳ Ｐゴシック" panose="020B0600070205080204" pitchFamily="34" charset="-128"/>
              </a:rPr>
              <a:t>(lobe)</a:t>
            </a:r>
          </a:p>
          <a:p>
            <a:pPr lvl="2"/>
            <a:r>
              <a:rPr lang="en-US" altLang="en-US" sz="2800">
                <a:ea typeface="ＭＳ Ｐゴシック" panose="020B0600070205080204" pitchFamily="34" charset="-128"/>
              </a:rPr>
              <a:t>Neural tissue</a:t>
            </a:r>
          </a:p>
          <a:p>
            <a:pPr lvl="1"/>
            <a:r>
              <a:rPr lang="en-US" altLang="en-US" sz="3200" b="1">
                <a:ea typeface="ＭＳ Ｐゴシック" panose="020B0600070205080204" pitchFamily="34" charset="-128"/>
              </a:rPr>
              <a:t>Anterior pituitary </a:t>
            </a:r>
            <a:r>
              <a:rPr lang="en-US" altLang="en-US" sz="3200">
                <a:ea typeface="ＭＳ Ｐゴシック" panose="020B0600070205080204" pitchFamily="34" charset="-128"/>
              </a:rPr>
              <a:t>(lobe) (adenohypophysis)</a:t>
            </a:r>
          </a:p>
          <a:p>
            <a:pPr lvl="2"/>
            <a:r>
              <a:rPr lang="en-US" altLang="en-US" sz="2800">
                <a:ea typeface="ＭＳ Ｐゴシック" panose="020B0600070205080204" pitchFamily="34" charset="-128"/>
              </a:rPr>
              <a:t>Glandular tissue</a:t>
            </a:r>
            <a:r>
              <a:rPr lang="en-US" altLang="en-US" smtClean="0">
                <a:ea typeface="ＭＳ Ｐゴシック" panose="020B0600070205080204" pitchFamily="34" charset="-128"/>
              </a:rPr>
              <a:t> </a:t>
            </a:r>
          </a:p>
        </p:txBody>
      </p:sp>
    </p:spTree>
    <p:extLst>
      <p:ext uri="{BB962C8B-B14F-4D97-AF65-F5344CB8AC3E}">
        <p14:creationId xmlns:p14="http://schemas.microsoft.com/office/powerpoint/2010/main" val="37882288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GB" altLang="en-US" sz="900" b="0">
                <a:latin typeface="Arial" panose="020B0604020202020204" pitchFamily="34" charset="0"/>
              </a:rPr>
              <a:t>© 2013 Pearson Education, Inc.</a:t>
            </a:r>
          </a:p>
        </p:txBody>
      </p:sp>
      <p:sp>
        <p:nvSpPr>
          <p:cNvPr id="55299" name="Rectangle 8"/>
          <p:cNvSpPr>
            <a:spLocks noGrp="1" noChangeArrowheads="1"/>
          </p:cNvSpPr>
          <p:nvPr>
            <p:ph type="title"/>
          </p:nvPr>
        </p:nvSpPr>
        <p:spPr>
          <a:xfrm>
            <a:off x="1524000" y="1"/>
            <a:ext cx="9144000" cy="1077913"/>
          </a:xfrm>
        </p:spPr>
        <p:txBody>
          <a:bodyPr>
            <a:normAutofit fontScale="90000"/>
          </a:bodyPr>
          <a:lstStyle/>
          <a:p>
            <a:pPr eaLnBrk="1" hangingPunct="1"/>
            <a:r>
              <a:rPr lang="en-US" altLang="en-US" smtClean="0"/>
              <a:t>Posterior Pituitary and Hypothalamic Hormones</a:t>
            </a:r>
          </a:p>
        </p:txBody>
      </p:sp>
      <p:sp>
        <p:nvSpPr>
          <p:cNvPr id="55300" name="Rectangle 9"/>
          <p:cNvSpPr>
            <a:spLocks noGrp="1" noChangeArrowheads="1"/>
          </p:cNvSpPr>
          <p:nvPr>
            <p:ph type="body" idx="1"/>
          </p:nvPr>
        </p:nvSpPr>
        <p:spPr/>
        <p:txBody>
          <a:bodyPr/>
          <a:lstStyle/>
          <a:p>
            <a:pPr eaLnBrk="1" hangingPunct="1"/>
            <a:r>
              <a:rPr lang="en-US" altLang="en-US" b="1" smtClean="0"/>
              <a:t>Oxytocin</a:t>
            </a:r>
            <a:r>
              <a:rPr lang="en-US" altLang="en-US" smtClean="0"/>
              <a:t> and </a:t>
            </a:r>
            <a:r>
              <a:rPr lang="en-US" altLang="en-US" b="1" smtClean="0"/>
              <a:t>ADH</a:t>
            </a:r>
            <a:endParaRPr lang="en-US" altLang="en-US" smtClean="0"/>
          </a:p>
          <a:p>
            <a:pPr lvl="1" eaLnBrk="1" hangingPunct="1"/>
            <a:r>
              <a:rPr lang="en-US" altLang="en-US" smtClean="0">
                <a:ea typeface="ＭＳ Ｐゴシック" panose="020B0600070205080204" pitchFamily="34" charset="-128"/>
              </a:rPr>
              <a:t>Each composed of nine amino acids</a:t>
            </a:r>
          </a:p>
          <a:p>
            <a:pPr lvl="1" eaLnBrk="1" hangingPunct="1"/>
            <a:r>
              <a:rPr lang="en-US" altLang="en-US" smtClean="0">
                <a:ea typeface="ＭＳ Ｐゴシック" panose="020B0600070205080204" pitchFamily="34" charset="-128"/>
              </a:rPr>
              <a:t>Almost identical – differ in two amino acids</a:t>
            </a:r>
          </a:p>
        </p:txBody>
      </p:sp>
    </p:spTree>
    <p:extLst>
      <p:ext uri="{BB962C8B-B14F-4D97-AF65-F5344CB8AC3E}">
        <p14:creationId xmlns:p14="http://schemas.microsoft.com/office/powerpoint/2010/main" val="38914035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4"/>
          <p:cNvSpPr txBox="1">
            <a:spLocks noChangeArrowheads="1"/>
          </p:cNvSpPr>
          <p:nvPr/>
        </p:nvSpPr>
        <p:spPr bwMode="auto">
          <a:xfrm>
            <a:off x="1600200" y="381001"/>
            <a:ext cx="8956298"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2900" b="1">
                <a:solidFill>
                  <a:srgbClr val="0033CC"/>
                </a:solidFill>
                <a:effectLst>
                  <a:outerShdw blurRad="38100" dist="38100" dir="2700000" algn="tl">
                    <a:srgbClr val="C0C0C0"/>
                  </a:outerShdw>
                </a:effectLst>
              </a:rPr>
              <a:t>Corticotropin releasing hormone</a:t>
            </a:r>
            <a:r>
              <a:rPr lang="en-US" sz="2900"/>
              <a:t> (CRH) – </a:t>
            </a:r>
          </a:p>
          <a:p>
            <a:pPr eaLnBrk="1" hangingPunct="1"/>
            <a:r>
              <a:rPr lang="en-US" sz="2900" i="1">
                <a:solidFill>
                  <a:srgbClr val="0033CC"/>
                </a:solidFill>
              </a:rPr>
              <a:t>corticoliberin</a:t>
            </a:r>
            <a:r>
              <a:rPr lang="en-US" sz="2900"/>
              <a:t>, is a hypothalamic polypeptide for</a:t>
            </a:r>
          </a:p>
          <a:p>
            <a:pPr eaLnBrk="1" hangingPunct="1"/>
            <a:r>
              <a:rPr lang="en-US" sz="2900"/>
              <a:t>diagnostic use. It increases ACTH secretion in</a:t>
            </a:r>
          </a:p>
          <a:p>
            <a:pPr eaLnBrk="1" hangingPunct="1"/>
            <a:r>
              <a:rPr lang="en-US" sz="2900"/>
              <a:t>Cushing's diseas.</a:t>
            </a:r>
          </a:p>
          <a:p>
            <a:pPr eaLnBrk="1" hangingPunct="1"/>
            <a:r>
              <a:rPr lang="en-US" sz="2900"/>
              <a:t> </a:t>
            </a:r>
          </a:p>
          <a:p>
            <a:pPr eaLnBrk="1" hangingPunct="1"/>
            <a:r>
              <a:rPr lang="en-US" sz="2900"/>
              <a:t>Natural </a:t>
            </a:r>
            <a:r>
              <a:rPr lang="en-US" sz="2900" b="1">
                <a:solidFill>
                  <a:srgbClr val="0033CC"/>
                </a:solidFill>
                <a:effectLst>
                  <a:outerShdw blurRad="38100" dist="38100" dir="2700000" algn="tl">
                    <a:srgbClr val="C0C0C0"/>
                  </a:outerShdw>
                </a:effectLst>
              </a:rPr>
              <a:t>corticotropin</a:t>
            </a:r>
            <a:r>
              <a:rPr lang="en-US" sz="2900"/>
              <a:t> </a:t>
            </a:r>
            <a:r>
              <a:rPr lang="en-US" sz="2900">
                <a:solidFill>
                  <a:srgbClr val="0033CC"/>
                </a:solidFill>
              </a:rPr>
              <a:t>(ACTH)</a:t>
            </a:r>
            <a:r>
              <a:rPr lang="en-US" sz="2900"/>
              <a:t> is a 39-amino-acid</a:t>
            </a:r>
          </a:p>
          <a:p>
            <a:pPr eaLnBrk="1" hangingPunct="1"/>
            <a:r>
              <a:rPr lang="en-US" sz="2900"/>
              <a:t>polypeptide secreted by the anterior pituitary gland, </a:t>
            </a:r>
          </a:p>
          <a:p>
            <a:pPr eaLnBrk="1" hangingPunct="1"/>
            <a:r>
              <a:rPr lang="en-US" sz="2900"/>
              <a:t>obtained from animal pituitaries. The physiological</a:t>
            </a:r>
          </a:p>
          <a:p>
            <a:pPr eaLnBrk="1" hangingPunct="1"/>
            <a:r>
              <a:rPr lang="en-US" sz="2900"/>
              <a:t>activity resides in the first 24-amino acids (which</a:t>
            </a:r>
          </a:p>
          <a:p>
            <a:pPr eaLnBrk="1" hangingPunct="1"/>
            <a:r>
              <a:rPr lang="en-US" sz="2900"/>
              <a:t>are common to many species) and most of the immu-</a:t>
            </a:r>
          </a:p>
          <a:p>
            <a:pPr eaLnBrk="1" hangingPunct="1"/>
            <a:r>
              <a:rPr lang="en-US" sz="2900"/>
              <a:t>nological activity resides in the remaining 15 amino</a:t>
            </a:r>
          </a:p>
          <a:p>
            <a:pPr eaLnBrk="1" hangingPunct="1"/>
            <a:r>
              <a:rPr lang="en-US" sz="2900"/>
              <a:t>acids. The pituitary output of corticotropin responds </a:t>
            </a:r>
          </a:p>
          <a:p>
            <a:pPr eaLnBrk="1" hangingPunct="1"/>
            <a:r>
              <a:rPr lang="en-US" sz="2900"/>
              <a:t>rapidly to physiological requirements by the </a:t>
            </a:r>
          </a:p>
          <a:p>
            <a:pPr eaLnBrk="1" hangingPunct="1"/>
            <a:r>
              <a:rPr lang="en-US" sz="2900"/>
              <a:t>familiar negative-feedback homeostatic mechanism.</a:t>
            </a:r>
          </a:p>
        </p:txBody>
      </p:sp>
    </p:spTree>
    <p:extLst>
      <p:ext uri="{BB962C8B-B14F-4D97-AF65-F5344CB8AC3E}">
        <p14:creationId xmlns:p14="http://schemas.microsoft.com/office/powerpoint/2010/main" val="38558238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2514600"/>
            <a:ext cx="3286125" cy="4191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715" name="Text Box 5"/>
          <p:cNvSpPr txBox="1">
            <a:spLocks noChangeArrowheads="1"/>
          </p:cNvSpPr>
          <p:nvPr/>
        </p:nvSpPr>
        <p:spPr bwMode="auto">
          <a:xfrm>
            <a:off x="1524000" y="304800"/>
            <a:ext cx="84963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marL="457200"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i="1">
                <a:solidFill>
                  <a:srgbClr val="0033CC"/>
                </a:solidFill>
                <a:latin typeface="Arial Narrow" panose="020B0606020202030204" pitchFamily="34" charset="0"/>
              </a:rPr>
              <a:t>Corticotropin stimulates the synthesis of corticosteroids </a:t>
            </a:r>
            <a:r>
              <a:rPr lang="en-US">
                <a:latin typeface="Arial Narrow" panose="020B0606020202030204" pitchFamily="34" charset="0"/>
              </a:rPr>
              <a:t>(of</a:t>
            </a:r>
          </a:p>
          <a:p>
            <a:pPr eaLnBrk="1" hangingPunct="1"/>
            <a:r>
              <a:rPr lang="en-US">
                <a:latin typeface="Arial Narrow" panose="020B0606020202030204" pitchFamily="34" charset="0"/>
              </a:rPr>
              <a:t>which the most important is </a:t>
            </a:r>
            <a:r>
              <a:rPr lang="en-US" i="1">
                <a:solidFill>
                  <a:srgbClr val="0033CC"/>
                </a:solidFill>
                <a:latin typeface="Arial Narrow" panose="020B0606020202030204" pitchFamily="34" charset="0"/>
              </a:rPr>
              <a:t>hydrocortisone</a:t>
            </a:r>
            <a:r>
              <a:rPr lang="en-US">
                <a:latin typeface="Arial Narrow" panose="020B0606020202030204" pitchFamily="34" charset="0"/>
              </a:rPr>
              <a:t>) and to a lesser</a:t>
            </a:r>
          </a:p>
          <a:p>
            <a:pPr eaLnBrk="1" hangingPunct="1"/>
            <a:r>
              <a:rPr lang="en-US">
                <a:latin typeface="Arial Narrow" panose="020B0606020202030204" pitchFamily="34" charset="0"/>
              </a:rPr>
              <a:t>extent of </a:t>
            </a:r>
            <a:r>
              <a:rPr lang="en-US" i="1">
                <a:solidFill>
                  <a:srgbClr val="0033CC"/>
                </a:solidFill>
                <a:latin typeface="Arial Narrow" panose="020B0606020202030204" pitchFamily="34" charset="0"/>
              </a:rPr>
              <a:t>androgens</a:t>
            </a:r>
            <a:r>
              <a:rPr lang="en-US">
                <a:latin typeface="Arial Narrow" panose="020B0606020202030204" pitchFamily="34" charset="0"/>
              </a:rPr>
              <a:t>, by the cells of the adrenal cortex. It has</a:t>
            </a:r>
          </a:p>
          <a:p>
            <a:pPr eaLnBrk="1" hangingPunct="1"/>
            <a:r>
              <a:rPr lang="en-US">
                <a:latin typeface="Arial Narrow" panose="020B0606020202030204" pitchFamily="34" charset="0"/>
              </a:rPr>
              <a:t>only a minor effect on aldosterone production. The release of</a:t>
            </a:r>
          </a:p>
          <a:p>
            <a:pPr eaLnBrk="1" hangingPunct="1"/>
            <a:r>
              <a:rPr lang="en-US">
                <a:latin typeface="Arial Narrow" panose="020B0606020202030204" pitchFamily="34" charset="0"/>
              </a:rPr>
              <a:t>natural corticotropin by the pituitary gland is controlled by the</a:t>
            </a:r>
          </a:p>
          <a:p>
            <a:pPr eaLnBrk="1" hangingPunct="1"/>
            <a:r>
              <a:rPr lang="en-US">
                <a:latin typeface="Arial Narrow" panose="020B0606020202030204" pitchFamily="34" charset="0"/>
              </a:rPr>
              <a:t>hypothalamus via corticotropin</a:t>
            </a:r>
          </a:p>
          <a:p>
            <a:pPr eaLnBrk="1" hangingPunct="1"/>
            <a:r>
              <a:rPr lang="en-US">
                <a:latin typeface="Arial Narrow" panose="020B0606020202030204" pitchFamily="34" charset="0"/>
              </a:rPr>
              <a:t>releasing hormone (corticoliberin),</a:t>
            </a:r>
          </a:p>
          <a:p>
            <a:pPr eaLnBrk="1" hangingPunct="1"/>
            <a:r>
              <a:rPr lang="en-US">
                <a:latin typeface="Arial Narrow" panose="020B0606020202030204" pitchFamily="34" charset="0"/>
              </a:rPr>
              <a:t>production of which is influenced</a:t>
            </a:r>
          </a:p>
          <a:p>
            <a:pPr eaLnBrk="1" hangingPunct="1"/>
            <a:r>
              <a:rPr lang="en-US">
                <a:latin typeface="Arial Narrow" panose="020B0606020202030204" pitchFamily="34" charset="0"/>
              </a:rPr>
              <a:t>by stress as well as by the level</a:t>
            </a:r>
          </a:p>
          <a:p>
            <a:pPr eaLnBrk="1" hangingPunct="1"/>
            <a:r>
              <a:rPr lang="en-US">
                <a:latin typeface="Arial Narrow" panose="020B0606020202030204" pitchFamily="34" charset="0"/>
              </a:rPr>
              <a:t>of circulating hydrocortisone. </a:t>
            </a:r>
          </a:p>
        </p:txBody>
      </p:sp>
    </p:spTree>
    <p:extLst>
      <p:ext uri="{BB962C8B-B14F-4D97-AF65-F5344CB8AC3E}">
        <p14:creationId xmlns:p14="http://schemas.microsoft.com/office/powerpoint/2010/main" val="12453708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1676400" y="382589"/>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bg-BG"/>
          </a:p>
        </p:txBody>
      </p:sp>
      <p:sp>
        <p:nvSpPr>
          <p:cNvPr id="244739" name="Text Box 3"/>
          <p:cNvSpPr txBox="1">
            <a:spLocks noChangeArrowheads="1"/>
          </p:cNvSpPr>
          <p:nvPr/>
        </p:nvSpPr>
        <p:spPr bwMode="auto">
          <a:xfrm>
            <a:off x="1676400" y="382589"/>
            <a:ext cx="1588" cy="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bg-BG"/>
          </a:p>
        </p:txBody>
      </p:sp>
      <p:sp>
        <p:nvSpPr>
          <p:cNvPr id="244740" name="Text Box 4"/>
          <p:cNvSpPr txBox="1">
            <a:spLocks noChangeArrowheads="1"/>
          </p:cNvSpPr>
          <p:nvPr/>
        </p:nvSpPr>
        <p:spPr bwMode="auto">
          <a:xfrm>
            <a:off x="1606550" y="604838"/>
            <a:ext cx="8909050" cy="56435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eaLnBrk="0" hangingPunct="0">
              <a:defRPr sz="2800">
                <a:solidFill>
                  <a:schemeClr val="tx1"/>
                </a:solidFill>
                <a:latin typeface="Arial" panose="020B0604020202020204" pitchFamily="34" charset="0"/>
              </a:defRPr>
            </a:lvl1pPr>
            <a:lvl2pPr eaLnBrk="0" hangingPunct="0">
              <a:defRPr sz="2800">
                <a:solidFill>
                  <a:schemeClr val="tx1"/>
                </a:solidFill>
                <a:latin typeface="Arial" panose="020B0604020202020204" pitchFamily="34" charset="0"/>
              </a:defRPr>
            </a:lvl2pPr>
            <a:lvl3pPr eaLnBrk="0" hangingPunct="0">
              <a:defRPr sz="2800">
                <a:solidFill>
                  <a:schemeClr val="tx1"/>
                </a:solidFill>
                <a:latin typeface="Arial" panose="020B0604020202020204" pitchFamily="34" charset="0"/>
              </a:defRPr>
            </a:lvl3pPr>
            <a:lvl4pPr eaLnBrk="0" hangingPunct="0">
              <a:defRPr sz="2800">
                <a:solidFill>
                  <a:schemeClr val="tx1"/>
                </a:solidFill>
                <a:latin typeface="Arial" panose="020B0604020202020204" pitchFamily="34" charset="0"/>
              </a:defRPr>
            </a:lvl4pPr>
            <a:lvl5pPr eaLnBrk="0" hangingPunct="0">
              <a:defRPr sz="2800">
                <a:solidFill>
                  <a:schemeClr val="tx1"/>
                </a:solidFill>
                <a:latin typeface="Arial" panose="020B0604020202020204" pitchFamily="34" charset="0"/>
              </a:defRPr>
            </a:lvl5pPr>
            <a:lvl6pPr eaLnBrk="0" fontAlgn="base" hangingPunct="0">
              <a:spcBef>
                <a:spcPct val="0"/>
              </a:spcBef>
              <a:spcAft>
                <a:spcPct val="0"/>
              </a:spcAft>
              <a:defRPr sz="2800">
                <a:solidFill>
                  <a:schemeClr val="tx1"/>
                </a:solidFill>
                <a:latin typeface="Arial" panose="020B0604020202020204" pitchFamily="34" charset="0"/>
              </a:defRPr>
            </a:lvl6pPr>
            <a:lvl7pPr eaLnBrk="0" fontAlgn="base" hangingPunct="0">
              <a:spcBef>
                <a:spcPct val="0"/>
              </a:spcBef>
              <a:spcAft>
                <a:spcPct val="0"/>
              </a:spcAft>
              <a:defRPr sz="2800">
                <a:solidFill>
                  <a:schemeClr val="tx1"/>
                </a:solidFill>
                <a:latin typeface="Arial" panose="020B0604020202020204" pitchFamily="34" charset="0"/>
              </a:defRPr>
            </a:lvl7pPr>
            <a:lvl8pPr eaLnBrk="0" fontAlgn="base" hangingPunct="0">
              <a:spcBef>
                <a:spcPct val="0"/>
              </a:spcBef>
              <a:spcAft>
                <a:spcPct val="0"/>
              </a:spcAft>
              <a:defRPr sz="2800">
                <a:solidFill>
                  <a:schemeClr val="tx1"/>
                </a:solidFill>
                <a:latin typeface="Arial" panose="020B0604020202020204" pitchFamily="34" charset="0"/>
              </a:defRPr>
            </a:lvl8pPr>
            <a:lvl9pPr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atin typeface="Arial Narrow" panose="020B0606020202030204" pitchFamily="34" charset="0"/>
              </a:rPr>
              <a:t>High plasma concentration of any steroid with glucocorticoid effect prevents release of corticotropin releasing hormone as well as of ACTH, the lack of which in turn results in adrenocortical hypofunction.</a:t>
            </a:r>
          </a:p>
          <a:p>
            <a:pPr eaLnBrk="1" hangingPunct="1"/>
            <a:r>
              <a:rPr lang="en-US">
                <a:latin typeface="Arial Narrow" panose="020B0606020202030204" pitchFamily="34" charset="0"/>
              </a:rPr>
              <a:t>This is the reason why catastrophe may follow the sudden withdrawal of steroid therapy in the chronically treated patient who has an atrophied cortex.</a:t>
            </a:r>
          </a:p>
          <a:p>
            <a:pPr eaLnBrk="1" hangingPunct="1"/>
            <a:r>
              <a:rPr lang="en-US">
                <a:latin typeface="Arial Narrow" panose="020B0606020202030204" pitchFamily="34" charset="0"/>
              </a:rPr>
              <a:t>The effects of corticotropin are those of the steroids (hydrocortisone, androgens) liberated by its action on the adrenal cortex. </a:t>
            </a:r>
            <a:r>
              <a:rPr lang="en-US" b="1">
                <a:latin typeface="Arial Narrow" panose="020B0606020202030204" pitchFamily="34" charset="0"/>
              </a:rPr>
              <a:t>Prolonged heavy dosage causes </a:t>
            </a:r>
            <a:r>
              <a:rPr lang="en-US" b="1" i="1">
                <a:solidFill>
                  <a:srgbClr val="FF3300"/>
                </a:solidFill>
                <a:effectLst>
                  <a:outerShdw blurRad="38100" dist="38100" dir="2700000" algn="tl">
                    <a:srgbClr val="C0C0C0"/>
                  </a:outerShdw>
                </a:effectLst>
                <a:latin typeface="Arial Narrow" panose="020B0606020202030204" pitchFamily="34" charset="0"/>
              </a:rPr>
              <a:t>Cushing's syndrome</a:t>
            </a:r>
            <a:r>
              <a:rPr lang="en-US">
                <a:latin typeface="Arial Narrow" panose="020B0606020202030204" pitchFamily="34" charset="0"/>
              </a:rPr>
              <a:t>.</a:t>
            </a:r>
          </a:p>
          <a:p>
            <a:pPr eaLnBrk="1" hangingPunct="1"/>
            <a:r>
              <a:rPr lang="en-US">
                <a:solidFill>
                  <a:srgbClr val="0033CC"/>
                </a:solidFill>
                <a:latin typeface="Arial Narrow" panose="020B0606020202030204" pitchFamily="34" charset="0"/>
              </a:rPr>
              <a:t>Tetracosactide (Synacthen®) is used </a:t>
            </a:r>
            <a:r>
              <a:rPr lang="en-US">
                <a:latin typeface="Arial Narrow" panose="020B0606020202030204" pitchFamily="34" charset="0"/>
              </a:rPr>
              <a:t>as a test of the capacity</a:t>
            </a:r>
          </a:p>
          <a:p>
            <a:pPr eaLnBrk="1" hangingPunct="1"/>
            <a:r>
              <a:rPr lang="en-US">
                <a:latin typeface="Arial Narrow" panose="020B0606020202030204" pitchFamily="34" charset="0"/>
              </a:rPr>
              <a:t>of the adrenal cortex to produce cortisol (hydrocortisone).</a:t>
            </a:r>
            <a:endParaRPr lang="bg-BG">
              <a:latin typeface="Arial Narrow" panose="020B0606020202030204" pitchFamily="34" charset="0"/>
            </a:endParaRPr>
          </a:p>
        </p:txBody>
      </p:sp>
    </p:spTree>
    <p:extLst>
      <p:ext uri="{BB962C8B-B14F-4D97-AF65-F5344CB8AC3E}">
        <p14:creationId xmlns:p14="http://schemas.microsoft.com/office/powerpoint/2010/main" val="4838319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1677989" y="533400"/>
            <a:ext cx="8717451"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3600" b="1">
                <a:solidFill>
                  <a:srgbClr val="0033CC"/>
                </a:solidFill>
                <a:effectLst>
                  <a:outerShdw blurRad="38100" dist="38100" dir="2700000" algn="tl">
                    <a:srgbClr val="C0C0C0"/>
                  </a:outerShdw>
                </a:effectLst>
              </a:rPr>
              <a:t>Thyrotropin releasing hormone</a:t>
            </a:r>
            <a:r>
              <a:rPr lang="en-US" sz="3200" b="1">
                <a:solidFill>
                  <a:srgbClr val="0033CC"/>
                </a:solidFill>
              </a:rPr>
              <a:t> (TRH)</a:t>
            </a:r>
            <a:r>
              <a:rPr lang="en-US" sz="3200"/>
              <a:t> – </a:t>
            </a:r>
          </a:p>
          <a:p>
            <a:pPr eaLnBrk="1" hangingPunct="1"/>
            <a:r>
              <a:rPr lang="en-US" sz="3200" b="1" i="1"/>
              <a:t>protirelin</a:t>
            </a:r>
            <a:r>
              <a:rPr lang="en-US" sz="3200"/>
              <a:t>, is a thripeptide formed in the hypo-</a:t>
            </a:r>
          </a:p>
          <a:p>
            <a:pPr eaLnBrk="1" hangingPunct="1"/>
            <a:r>
              <a:rPr lang="en-US" sz="3200"/>
              <a:t>thalamus and controlled by free plasma T4</a:t>
            </a:r>
          </a:p>
          <a:p>
            <a:pPr eaLnBrk="1" hangingPunct="1"/>
            <a:r>
              <a:rPr lang="en-US" sz="3200"/>
              <a:t>and T3 concentration. It has been synthesized</a:t>
            </a:r>
          </a:p>
          <a:p>
            <a:pPr eaLnBrk="1" hangingPunct="1"/>
            <a:r>
              <a:rPr lang="en-US" sz="3200"/>
              <a:t>and can be used in diagnosis to test the </a:t>
            </a:r>
          </a:p>
          <a:p>
            <a:pPr eaLnBrk="1" hangingPunct="1"/>
            <a:r>
              <a:rPr lang="en-US" sz="3200"/>
              <a:t>capacity of the pituitary to release thyroid</a:t>
            </a:r>
          </a:p>
          <a:p>
            <a:pPr eaLnBrk="1" hangingPunct="1"/>
            <a:r>
              <a:rPr lang="en-US" sz="3200"/>
              <a:t>stimulating hormone, e.g. to determine</a:t>
            </a:r>
          </a:p>
          <a:p>
            <a:pPr eaLnBrk="1" hangingPunct="1"/>
            <a:r>
              <a:rPr lang="en-US" sz="3200"/>
              <a:t>whether hypothyroidism is due to primary</a:t>
            </a:r>
          </a:p>
          <a:p>
            <a:pPr eaLnBrk="1" hangingPunct="1"/>
            <a:r>
              <a:rPr lang="en-US" sz="3200"/>
              <a:t>thyroid gland failure or is secondary to pituitary</a:t>
            </a:r>
          </a:p>
          <a:p>
            <a:pPr eaLnBrk="1" hangingPunct="1"/>
            <a:r>
              <a:rPr lang="en-US" sz="3200"/>
              <a:t>disease or to a hypothalamic lesion. </a:t>
            </a:r>
            <a:r>
              <a:rPr lang="en-US" sz="3200" b="1" i="1">
                <a:solidFill>
                  <a:srgbClr val="FF3300"/>
                </a:solidFill>
                <a:effectLst>
                  <a:outerShdw blurRad="38100" dist="38100" dir="2700000" algn="tl">
                    <a:srgbClr val="C0C0C0"/>
                  </a:outerShdw>
                </a:effectLst>
              </a:rPr>
              <a:t>TRH is</a:t>
            </a:r>
          </a:p>
          <a:p>
            <a:pPr eaLnBrk="1" hangingPunct="1"/>
            <a:r>
              <a:rPr lang="en-US" sz="3200" b="1" i="1">
                <a:solidFill>
                  <a:srgbClr val="FF3300"/>
                </a:solidFill>
                <a:effectLst>
                  <a:outerShdw blurRad="38100" dist="38100" dir="2700000" algn="tl">
                    <a:srgbClr val="C0C0C0"/>
                  </a:outerShdw>
                </a:effectLst>
              </a:rPr>
              <a:t>also a potent prolactin-releasing factor.</a:t>
            </a:r>
          </a:p>
        </p:txBody>
      </p:sp>
    </p:spTree>
    <p:extLst>
      <p:ext uri="{BB962C8B-B14F-4D97-AF65-F5344CB8AC3E}">
        <p14:creationId xmlns:p14="http://schemas.microsoft.com/office/powerpoint/2010/main" val="41454247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1924051" y="304800"/>
            <a:ext cx="8379217"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3400" b="1">
                <a:solidFill>
                  <a:srgbClr val="0033CC"/>
                </a:solidFill>
                <a:effectLst>
                  <a:outerShdw blurRad="38100" dist="38100" dir="2700000" algn="tl">
                    <a:srgbClr val="C0C0C0"/>
                  </a:outerShdw>
                </a:effectLst>
                <a:latin typeface="Arial Narrow" panose="020B0606020202030204" pitchFamily="34" charset="0"/>
              </a:rPr>
              <a:t>Thyroid stimulating hormone (TSH)</a:t>
            </a:r>
            <a:r>
              <a:rPr lang="en-US" sz="3400">
                <a:effectLst>
                  <a:outerShdw blurRad="38100" dist="38100" dir="2700000" algn="tl">
                    <a:srgbClr val="C0C0C0"/>
                  </a:outerShdw>
                </a:effectLst>
                <a:latin typeface="Arial Narrow" panose="020B0606020202030204" pitchFamily="34" charset="0"/>
              </a:rPr>
              <a:t> </a:t>
            </a:r>
            <a:r>
              <a:rPr lang="en-US" sz="3400" b="1">
                <a:effectLst>
                  <a:outerShdw blurRad="38100" dist="38100" dir="2700000" algn="tl">
                    <a:srgbClr val="C0C0C0"/>
                  </a:outerShdw>
                </a:effectLst>
                <a:latin typeface="Arial Narrow" panose="020B0606020202030204" pitchFamily="34" charset="0"/>
              </a:rPr>
              <a:t>thyrotropin</a:t>
            </a:r>
            <a:r>
              <a:rPr lang="en-US" sz="3400">
                <a:latin typeface="Arial Narrow" panose="020B0606020202030204" pitchFamily="34" charset="0"/>
              </a:rPr>
              <a:t>, </a:t>
            </a:r>
          </a:p>
          <a:p>
            <a:pPr eaLnBrk="1" hangingPunct="1"/>
            <a:r>
              <a:rPr lang="en-US" sz="3400">
                <a:latin typeface="Arial Narrow" panose="020B0606020202030204" pitchFamily="34" charset="0"/>
              </a:rPr>
              <a:t>a glycoprotein of the anterior pituitary,</a:t>
            </a:r>
          </a:p>
          <a:p>
            <a:pPr eaLnBrk="1" hangingPunct="1"/>
            <a:r>
              <a:rPr lang="en-US" sz="3400">
                <a:latin typeface="Arial Narrow" panose="020B0606020202030204" pitchFamily="34" charset="0"/>
              </a:rPr>
              <a:t>controls the synthesis and release of thyroid </a:t>
            </a:r>
          </a:p>
          <a:p>
            <a:pPr eaLnBrk="1" hangingPunct="1"/>
            <a:r>
              <a:rPr lang="en-US" sz="3400">
                <a:latin typeface="Arial Narrow" panose="020B0606020202030204" pitchFamily="34" charset="0"/>
              </a:rPr>
              <a:t>hormone from the gland, and also the uptake of </a:t>
            </a:r>
          </a:p>
          <a:p>
            <a:pPr eaLnBrk="1" hangingPunct="1"/>
            <a:r>
              <a:rPr lang="en-US" sz="3400">
                <a:latin typeface="Arial Narrow" panose="020B0606020202030204" pitchFamily="34" charset="0"/>
              </a:rPr>
              <a:t>iodide. There is a negative feedback of thyroid</a:t>
            </a:r>
          </a:p>
          <a:p>
            <a:pPr eaLnBrk="1" hangingPunct="1"/>
            <a:r>
              <a:rPr lang="en-US" sz="3400">
                <a:latin typeface="Arial Narrow" panose="020B0606020202030204" pitchFamily="34" charset="0"/>
              </a:rPr>
              <a:t>hormones on both the hypothalamic secretion of </a:t>
            </a:r>
          </a:p>
          <a:p>
            <a:pPr eaLnBrk="1" hangingPunct="1"/>
            <a:r>
              <a:rPr lang="en-US" sz="3400">
                <a:latin typeface="Arial Narrow" panose="020B0606020202030204" pitchFamily="34" charset="0"/>
              </a:rPr>
              <a:t>TRH and pituitary secretion of TSH.</a:t>
            </a:r>
          </a:p>
          <a:p>
            <a:pPr eaLnBrk="1" hangingPunct="1"/>
            <a:endParaRPr lang="en-US" sz="2600" b="1">
              <a:solidFill>
                <a:srgbClr val="0033CC"/>
              </a:solidFill>
              <a:latin typeface="Arial Narrow" panose="020B0606020202030204" pitchFamily="34" charset="0"/>
            </a:endParaRPr>
          </a:p>
          <a:p>
            <a:pPr eaLnBrk="1" hangingPunct="1"/>
            <a:r>
              <a:rPr lang="en-US" sz="3400" b="1">
                <a:solidFill>
                  <a:srgbClr val="0033CC"/>
                </a:solidFill>
                <a:effectLst>
                  <a:outerShdw blurRad="38100" dist="38100" dir="2700000" algn="tl">
                    <a:srgbClr val="C0C0C0"/>
                  </a:outerShdw>
                </a:effectLst>
                <a:latin typeface="Arial Narrow" panose="020B0606020202030204" pitchFamily="34" charset="0"/>
              </a:rPr>
              <a:t>Sermorelin</a:t>
            </a:r>
            <a:r>
              <a:rPr lang="en-US" sz="3400">
                <a:latin typeface="Arial Narrow" panose="020B0606020202030204" pitchFamily="34" charset="0"/>
              </a:rPr>
              <a:t> is an analogue of the hypothalamic</a:t>
            </a:r>
          </a:p>
          <a:p>
            <a:pPr eaLnBrk="1" hangingPunct="1"/>
            <a:r>
              <a:rPr lang="en-US" sz="3400">
                <a:latin typeface="Arial Narrow" panose="020B0606020202030204" pitchFamily="34" charset="0"/>
              </a:rPr>
              <a:t>growth hormone releasing hormone (</a:t>
            </a:r>
            <a:r>
              <a:rPr lang="en-US" sz="3400" b="1" i="1">
                <a:solidFill>
                  <a:srgbClr val="0033CC"/>
                </a:solidFill>
                <a:effectLst>
                  <a:outerShdw blurRad="38100" dist="38100" dir="2700000" algn="tl">
                    <a:srgbClr val="C0C0C0"/>
                  </a:outerShdw>
                </a:effectLst>
                <a:latin typeface="Arial Narrow" panose="020B0606020202030204" pitchFamily="34" charset="0"/>
              </a:rPr>
              <a:t>somatorelin</a:t>
            </a:r>
            <a:r>
              <a:rPr lang="en-US" sz="3400">
                <a:latin typeface="Arial Narrow" panose="020B0606020202030204" pitchFamily="34" charset="0"/>
              </a:rPr>
              <a:t>).</a:t>
            </a:r>
          </a:p>
          <a:p>
            <a:pPr eaLnBrk="1" hangingPunct="1"/>
            <a:r>
              <a:rPr lang="en-US" sz="3400">
                <a:latin typeface="Arial Narrow" panose="020B0606020202030204" pitchFamily="34" charset="0"/>
              </a:rPr>
              <a:t>It is used in a diagnostic test for growth hormone</a:t>
            </a:r>
          </a:p>
          <a:p>
            <a:pPr eaLnBrk="1" hangingPunct="1"/>
            <a:r>
              <a:rPr lang="en-US" sz="3400">
                <a:latin typeface="Arial Narrow" panose="020B0606020202030204" pitchFamily="34" charset="0"/>
              </a:rPr>
              <a:t>secretion from the pituitary.</a:t>
            </a:r>
          </a:p>
        </p:txBody>
      </p:sp>
    </p:spTree>
    <p:extLst>
      <p:ext uri="{BB962C8B-B14F-4D97-AF65-F5344CB8AC3E}">
        <p14:creationId xmlns:p14="http://schemas.microsoft.com/office/powerpoint/2010/main" val="16434268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4"/>
          <p:cNvSpPr txBox="1">
            <a:spLocks noChangeArrowheads="1"/>
          </p:cNvSpPr>
          <p:nvPr/>
        </p:nvSpPr>
        <p:spPr bwMode="auto">
          <a:xfrm>
            <a:off x="1587501" y="406401"/>
            <a:ext cx="8958263"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3000" b="1">
                <a:solidFill>
                  <a:srgbClr val="0033CC"/>
                </a:solidFill>
                <a:effectLst>
                  <a:outerShdw blurRad="38100" dist="38100" dir="2700000" algn="tl">
                    <a:srgbClr val="C0C0C0"/>
                  </a:outerShdw>
                </a:effectLst>
              </a:rPr>
              <a:t>Growth hormone</a:t>
            </a:r>
            <a:r>
              <a:rPr lang="en-US" b="1">
                <a:solidFill>
                  <a:srgbClr val="0033CC"/>
                </a:solidFill>
                <a:effectLst>
                  <a:outerShdw blurRad="38100" dist="38100" dir="2700000" algn="tl">
                    <a:srgbClr val="C0C0C0"/>
                  </a:outerShdw>
                </a:effectLst>
              </a:rPr>
              <a:t> (GH)</a:t>
            </a:r>
            <a:r>
              <a:rPr lang="en-US">
                <a:effectLst>
                  <a:outerShdw blurRad="38100" dist="38100" dir="2700000" algn="tl">
                    <a:srgbClr val="C0C0C0"/>
                  </a:outerShdw>
                </a:effectLst>
              </a:rPr>
              <a:t>,</a:t>
            </a:r>
            <a:r>
              <a:rPr lang="en-US"/>
              <a:t> one of the peptide hormones </a:t>
            </a:r>
          </a:p>
          <a:p>
            <a:pPr eaLnBrk="1" hangingPunct="1"/>
            <a:r>
              <a:rPr lang="en-US"/>
              <a:t>produced by the </a:t>
            </a:r>
            <a:r>
              <a:rPr lang="en-US" i="1"/>
              <a:t>anterior pituitary</a:t>
            </a:r>
            <a:r>
              <a:rPr lang="en-US"/>
              <a:t>, is required during</a:t>
            </a:r>
          </a:p>
          <a:p>
            <a:pPr eaLnBrk="1" hangingPunct="1"/>
            <a:r>
              <a:rPr lang="en-US"/>
              <a:t>childhood and adolescence for attainment of normal</a:t>
            </a:r>
          </a:p>
          <a:p>
            <a:pPr eaLnBrk="1" hangingPunct="1"/>
            <a:r>
              <a:rPr lang="en-US"/>
              <a:t>adult size and has important effects throughout post-</a:t>
            </a:r>
          </a:p>
          <a:p>
            <a:pPr eaLnBrk="1" hangingPunct="1"/>
            <a:r>
              <a:rPr lang="en-US"/>
              <a:t>natal life on lipid and carbohydrate metabolism, and </a:t>
            </a:r>
          </a:p>
          <a:p>
            <a:pPr eaLnBrk="1" hangingPunct="1"/>
            <a:r>
              <a:rPr lang="en-US"/>
              <a:t>on body mass. Its effects are primarily mediated via</a:t>
            </a:r>
          </a:p>
          <a:p>
            <a:pPr eaLnBrk="1" hangingPunct="1"/>
            <a:r>
              <a:rPr lang="en-US" b="1">
                <a:effectLst>
                  <a:outerShdw blurRad="38100" dist="38100" dir="2700000" algn="tl">
                    <a:srgbClr val="C0C0C0"/>
                  </a:outerShdw>
                </a:effectLst>
              </a:rPr>
              <a:t>insulin-like growth factor 1 (IGF-1) and IGF-2</a:t>
            </a:r>
            <a:r>
              <a:rPr lang="en-US"/>
              <a:t>. </a:t>
            </a:r>
          </a:p>
          <a:p>
            <a:pPr eaLnBrk="1" hangingPunct="1"/>
            <a:r>
              <a:rPr lang="en-US"/>
              <a:t>Individuals with congenital or acquired deficiency in</a:t>
            </a:r>
          </a:p>
          <a:p>
            <a:pPr eaLnBrk="1" hangingPunct="1"/>
            <a:r>
              <a:rPr lang="en-US"/>
              <a:t>GH during childhood or adolescence fail to reach</a:t>
            </a:r>
          </a:p>
          <a:p>
            <a:pPr eaLnBrk="1" hangingPunct="1"/>
            <a:r>
              <a:rPr lang="en-US"/>
              <a:t>their predicted adult height and have disproportionately</a:t>
            </a:r>
          </a:p>
          <a:p>
            <a:pPr eaLnBrk="1" hangingPunct="1"/>
            <a:r>
              <a:rPr lang="en-US"/>
              <a:t>increased body fat and decreased muscle mass.</a:t>
            </a:r>
          </a:p>
          <a:p>
            <a:pPr eaLnBrk="1" hangingPunct="1"/>
            <a:r>
              <a:rPr lang="en-US"/>
              <a:t>Adults with GH deficiency also have disproportionately</a:t>
            </a:r>
          </a:p>
          <a:p>
            <a:pPr eaLnBrk="1" hangingPunct="1"/>
            <a:r>
              <a:rPr lang="en-US"/>
              <a:t>small body mass.</a:t>
            </a:r>
          </a:p>
        </p:txBody>
      </p:sp>
    </p:spTree>
    <p:extLst>
      <p:ext uri="{BB962C8B-B14F-4D97-AF65-F5344CB8AC3E}">
        <p14:creationId xmlns:p14="http://schemas.microsoft.com/office/powerpoint/2010/main" val="5698254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3"/>
          <p:cNvSpPr txBox="1">
            <a:spLocks noChangeArrowheads="1"/>
          </p:cNvSpPr>
          <p:nvPr/>
        </p:nvSpPr>
        <p:spPr bwMode="auto">
          <a:xfrm>
            <a:off x="1676401" y="304800"/>
            <a:ext cx="8793163"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3200" b="1">
                <a:solidFill>
                  <a:srgbClr val="0033CC"/>
                </a:solidFill>
                <a:effectLst>
                  <a:outerShdw blurRad="38100" dist="38100" dir="2700000" algn="tl">
                    <a:srgbClr val="C0C0C0"/>
                  </a:outerShdw>
                </a:effectLst>
              </a:rPr>
              <a:t>Gonadorelin</a:t>
            </a:r>
            <a:r>
              <a:rPr lang="en-US"/>
              <a:t> (</a:t>
            </a:r>
            <a:r>
              <a:rPr lang="en-US" i="1">
                <a:solidFill>
                  <a:srgbClr val="0033CC"/>
                </a:solidFill>
              </a:rPr>
              <a:t>gonadotropin releasing hormone – </a:t>
            </a:r>
          </a:p>
          <a:p>
            <a:pPr eaLnBrk="1" hangingPunct="1"/>
            <a:r>
              <a:rPr lang="en-US" i="1">
                <a:solidFill>
                  <a:srgbClr val="0033CC"/>
                </a:solidFill>
              </a:rPr>
              <a:t>GnRH</a:t>
            </a:r>
            <a:r>
              <a:rPr lang="en-US"/>
              <a:t>) releases luteinising hormone (LH) and</a:t>
            </a:r>
          </a:p>
          <a:p>
            <a:pPr eaLnBrk="1" hangingPunct="1"/>
            <a:r>
              <a:rPr lang="en-US"/>
              <a:t>follicle-stimulating hormone (FSH). It has</a:t>
            </a:r>
          </a:p>
          <a:p>
            <a:pPr eaLnBrk="1" hangingPunct="1"/>
            <a:r>
              <a:rPr lang="en-US"/>
              <a:t>use in the assessment of pituitary function. Intermittent</a:t>
            </a:r>
          </a:p>
          <a:p>
            <a:pPr eaLnBrk="1" hangingPunct="1"/>
            <a:r>
              <a:rPr lang="en-US"/>
              <a:t>pulsatile administration evokes secretion of</a:t>
            </a:r>
          </a:p>
          <a:p>
            <a:pPr eaLnBrk="1" hangingPunct="1"/>
            <a:r>
              <a:rPr lang="en-US"/>
              <a:t>gonadotropins (LH and FSH) and is used to treat</a:t>
            </a:r>
          </a:p>
          <a:p>
            <a:pPr eaLnBrk="1" hangingPunct="1"/>
            <a:r>
              <a:rPr lang="en-US" sz="3200" b="1" i="1">
                <a:solidFill>
                  <a:schemeClr val="accent2"/>
                </a:solidFill>
                <a:latin typeface="Arial Narrow" panose="020B0606020202030204" pitchFamily="34" charset="0"/>
              </a:rPr>
              <a:t>infertility</a:t>
            </a:r>
            <a:r>
              <a:rPr lang="en-US"/>
              <a:t>. But continuous use evokes tachyphylaxis</a:t>
            </a:r>
          </a:p>
          <a:p>
            <a:pPr eaLnBrk="1" hangingPunct="1"/>
            <a:r>
              <a:rPr lang="en-US"/>
              <a:t>due to down-regulation of its receptors, i.e. </a:t>
            </a:r>
          </a:p>
          <a:p>
            <a:pPr eaLnBrk="1" hangingPunct="1"/>
            <a:r>
              <a:rPr lang="en-US"/>
              <a:t>gonadotropin release and therefore gonadal</a:t>
            </a:r>
          </a:p>
          <a:p>
            <a:pPr eaLnBrk="1" hangingPunct="1"/>
            <a:r>
              <a:rPr lang="en-US"/>
              <a:t>secretions are reduced. </a:t>
            </a:r>
          </a:p>
          <a:p>
            <a:pPr eaLnBrk="1" hangingPunct="1"/>
            <a:r>
              <a:rPr lang="en-US" b="1">
                <a:solidFill>
                  <a:srgbClr val="0033CC"/>
                </a:solidFill>
                <a:effectLst>
                  <a:outerShdw blurRad="38100" dist="38100" dir="2700000" algn="tl">
                    <a:srgbClr val="C0C0C0"/>
                  </a:outerShdw>
                </a:effectLst>
              </a:rPr>
              <a:t>Longer-acting analogues – agonists of GnRH</a:t>
            </a:r>
          </a:p>
          <a:p>
            <a:pPr eaLnBrk="1" hangingPunct="1"/>
            <a:r>
              <a:rPr lang="en-US" b="1">
                <a:latin typeface="Arial Narrow" panose="020B0606020202030204" pitchFamily="34" charset="0"/>
              </a:rPr>
              <a:t>(buserelin, goserelin, nafarelin, deslorelin, and leuprorelin)</a:t>
            </a:r>
          </a:p>
          <a:p>
            <a:pPr eaLnBrk="1" hangingPunct="1"/>
            <a:r>
              <a:rPr lang="en-US"/>
              <a:t>are used to suppress androgen secretion</a:t>
            </a:r>
          </a:p>
          <a:p>
            <a:pPr eaLnBrk="1" hangingPunct="1"/>
            <a:r>
              <a:rPr lang="en-US"/>
              <a:t>in prostatic carcinoma. </a:t>
            </a:r>
          </a:p>
        </p:txBody>
      </p:sp>
      <p:pic>
        <p:nvPicPr>
          <p:cNvPr id="2560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622926"/>
            <a:ext cx="2209800"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9029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1828801" y="620713"/>
            <a:ext cx="8583613"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3600" b="1">
                <a:solidFill>
                  <a:srgbClr val="0033CC"/>
                </a:solidFill>
                <a:effectLst>
                  <a:outerShdw blurRad="38100" dist="38100" dir="2700000" algn="tl">
                    <a:srgbClr val="C0C0C0"/>
                  </a:outerShdw>
                </a:effectLst>
              </a:rPr>
              <a:t>Prolactin</a:t>
            </a:r>
            <a:r>
              <a:rPr lang="en-US"/>
              <a:t> is secreted by the lactotroph cells of the</a:t>
            </a:r>
          </a:p>
          <a:p>
            <a:pPr eaLnBrk="1" hangingPunct="1"/>
            <a:r>
              <a:rPr lang="en-US"/>
              <a:t>anterior pituitary gland. Its control is by tonic</a:t>
            </a:r>
          </a:p>
          <a:p>
            <a:pPr eaLnBrk="1" hangingPunct="1"/>
            <a:r>
              <a:rPr lang="en-US"/>
              <a:t>hypothalamic inhibition through prolactin inhibitory</a:t>
            </a:r>
          </a:p>
          <a:p>
            <a:pPr eaLnBrk="1" hangingPunct="1"/>
            <a:r>
              <a:rPr lang="en-US"/>
              <a:t>factor (PIF), probably dopamine, opposed by a</a:t>
            </a:r>
          </a:p>
          <a:p>
            <a:pPr eaLnBrk="1" hangingPunct="1"/>
            <a:r>
              <a:rPr lang="en-US"/>
              <a:t>prolactin releasing factor (PRF) in both women and</a:t>
            </a:r>
          </a:p>
          <a:p>
            <a:pPr eaLnBrk="1" hangingPunct="1"/>
            <a:r>
              <a:rPr lang="en-US"/>
              <a:t>men and, despite its name, it influences numerous</a:t>
            </a:r>
          </a:p>
          <a:p>
            <a:pPr eaLnBrk="1" hangingPunct="1"/>
            <a:r>
              <a:rPr lang="en-US"/>
              <a:t>biological functions. Prolactin secretion is</a:t>
            </a:r>
          </a:p>
          <a:p>
            <a:pPr eaLnBrk="1" hangingPunct="1"/>
            <a:r>
              <a:rPr lang="en-US"/>
              <a:t>controlled by an inhibitory dopaminergic path. </a:t>
            </a:r>
            <a:r>
              <a:rPr lang="en-US" b="1"/>
              <a:t>Hyper-</a:t>
            </a:r>
          </a:p>
          <a:p>
            <a:pPr eaLnBrk="1" hangingPunct="1"/>
            <a:r>
              <a:rPr lang="en-US" b="1"/>
              <a:t>prolactinaemia</a:t>
            </a:r>
            <a:r>
              <a:rPr lang="en-US"/>
              <a:t> may be caused by drugs (with anti-</a:t>
            </a:r>
          </a:p>
          <a:p>
            <a:pPr eaLnBrk="1" hangingPunct="1"/>
            <a:r>
              <a:rPr lang="en-US"/>
              <a:t>dopaminergic actions e.g. metoclopramide), hypo-</a:t>
            </a:r>
          </a:p>
          <a:p>
            <a:pPr eaLnBrk="1" hangingPunct="1"/>
            <a:r>
              <a:rPr lang="en-US"/>
              <a:t>thyroidism, or prolactin secreting adenomas. Medical</a:t>
            </a:r>
          </a:p>
          <a:p>
            <a:pPr eaLnBrk="1" hangingPunct="1"/>
            <a:r>
              <a:rPr lang="en-US"/>
              <a:t>treatment is with </a:t>
            </a:r>
            <a:r>
              <a:rPr lang="en-US" b="1">
                <a:solidFill>
                  <a:srgbClr val="0033CC"/>
                </a:solidFill>
                <a:effectLst>
                  <a:outerShdw blurRad="38100" dist="38100" dir="2700000" algn="tl">
                    <a:srgbClr val="C0C0C0"/>
                  </a:outerShdw>
                </a:effectLst>
              </a:rPr>
              <a:t>bromocriptine</a:t>
            </a:r>
            <a:r>
              <a:rPr lang="en-US">
                <a:effectLst>
                  <a:outerShdw blurRad="38100" dist="38100" dir="2700000" algn="tl">
                    <a:srgbClr val="C0C0C0"/>
                  </a:outerShdw>
                </a:effectLst>
              </a:rPr>
              <a:t>, </a:t>
            </a:r>
            <a:r>
              <a:rPr lang="en-US" b="1">
                <a:solidFill>
                  <a:srgbClr val="0033CC"/>
                </a:solidFill>
                <a:effectLst>
                  <a:outerShdw blurRad="38100" dist="38100" dir="2700000" algn="tl">
                    <a:srgbClr val="C0C0C0"/>
                  </a:outerShdw>
                </a:effectLst>
              </a:rPr>
              <a:t>cabergoline</a:t>
            </a:r>
            <a:r>
              <a:rPr lang="en-US"/>
              <a:t>, or </a:t>
            </a:r>
          </a:p>
          <a:p>
            <a:pPr eaLnBrk="1" hangingPunct="1"/>
            <a:r>
              <a:rPr lang="en-US" b="1">
                <a:solidFill>
                  <a:schemeClr val="accent2"/>
                </a:solidFill>
                <a:effectLst>
                  <a:outerShdw blurRad="38100" dist="38100" dir="2700000" algn="tl">
                    <a:srgbClr val="C0C0C0"/>
                  </a:outerShdw>
                </a:effectLst>
              </a:rPr>
              <a:t>quinagolide</a:t>
            </a:r>
            <a:r>
              <a:rPr lang="en-US"/>
              <a:t> at bedtime.</a:t>
            </a:r>
          </a:p>
        </p:txBody>
      </p:sp>
    </p:spTree>
    <p:extLst>
      <p:ext uri="{BB962C8B-B14F-4D97-AF65-F5344CB8AC3E}">
        <p14:creationId xmlns:p14="http://schemas.microsoft.com/office/powerpoint/2010/main" val="717507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GB" altLang="en-US" sz="900" b="0">
                <a:latin typeface="Arial" panose="020B0604020202020204" pitchFamily="34" charset="0"/>
              </a:rPr>
              <a:t>© 2013 Pearson Education, Inc.</a:t>
            </a:r>
          </a:p>
        </p:txBody>
      </p:sp>
      <p:pic>
        <p:nvPicPr>
          <p:cNvPr id="53251" name="Picture 97" descr="figure_16_05_2_unlabeled"/>
          <p:cNvPicPr>
            <a:picLocks noChangeAspect="1" noChangeArrowheads="1"/>
          </p:cNvPicPr>
          <p:nvPr/>
        </p:nvPicPr>
        <p:blipFill>
          <a:blip r:embed="rId3">
            <a:extLst>
              <a:ext uri="{28A0092B-C50C-407E-A947-70E740481C1C}">
                <a14:useLocalDpi xmlns:a14="http://schemas.microsoft.com/office/drawing/2010/main" val="0"/>
              </a:ext>
            </a:extLst>
          </a:blip>
          <a:srcRect b="3366"/>
          <a:stretch>
            <a:fillRect/>
          </a:stretch>
        </p:blipFill>
        <p:spPr bwMode="auto">
          <a:xfrm>
            <a:off x="1797050" y="411164"/>
            <a:ext cx="85979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18"/>
          <p:cNvSpPr>
            <a:spLocks noChangeArrowheads="1"/>
          </p:cNvSpPr>
          <p:nvPr/>
        </p:nvSpPr>
        <p:spPr bwMode="auto">
          <a:xfrm>
            <a:off x="1524000" y="0"/>
            <a:ext cx="9144000" cy="2746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Figure 16.5b The hypothalamus controls release of hormones from the pituitary gland in two different ways (2 of 2). </a:t>
            </a:r>
          </a:p>
        </p:txBody>
      </p:sp>
      <p:sp>
        <p:nvSpPr>
          <p:cNvPr id="53253" name="Rectangle 96"/>
          <p:cNvSpPr>
            <a:spLocks noChangeArrowheads="1"/>
          </p:cNvSpPr>
          <p:nvPr/>
        </p:nvSpPr>
        <p:spPr bwMode="auto">
          <a:xfrm>
            <a:off x="9789552" y="227421"/>
            <a:ext cx="6815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r"/>
            <a:r>
              <a:rPr lang="en-US" altLang="en-US">
                <a:latin typeface="Arial" panose="020B0604020202020204" pitchFamily="34" charset="0"/>
                <a:cs typeface="Arial" panose="020B0604020202020204" pitchFamily="34" charset="0"/>
              </a:rPr>
              <a:t>Slide 1</a:t>
            </a:r>
          </a:p>
        </p:txBody>
      </p:sp>
      <p:sp>
        <p:nvSpPr>
          <p:cNvPr id="53254" name="Text Box 98"/>
          <p:cNvSpPr txBox="1">
            <a:spLocks noChangeArrowheads="1"/>
          </p:cNvSpPr>
          <p:nvPr/>
        </p:nvSpPr>
        <p:spPr bwMode="auto">
          <a:xfrm>
            <a:off x="1785939" y="2914650"/>
            <a:ext cx="294322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75000"/>
              </a:lnSpc>
            </a:pPr>
            <a:r>
              <a:rPr lang="en-US" altLang="en-US" sz="1400">
                <a:solidFill>
                  <a:srgbClr val="0092C8"/>
                </a:solidFill>
                <a:latin typeface="Arial" panose="020B0604020202020204" pitchFamily="34" charset="0"/>
              </a:rPr>
              <a:t>      Hypothalamic hormones travel through portal veins to the anterior pituitary where </a:t>
            </a:r>
          </a:p>
          <a:p>
            <a:pPr>
              <a:lnSpc>
                <a:spcPct val="75000"/>
              </a:lnSpc>
            </a:pPr>
            <a:r>
              <a:rPr lang="en-US" altLang="en-US" sz="1400">
                <a:solidFill>
                  <a:srgbClr val="0092C8"/>
                </a:solidFill>
                <a:latin typeface="Arial" panose="020B0604020202020204" pitchFamily="34" charset="0"/>
              </a:rPr>
              <a:t>they stimulate or inhibit </a:t>
            </a:r>
          </a:p>
          <a:p>
            <a:pPr>
              <a:lnSpc>
                <a:spcPct val="75000"/>
              </a:lnSpc>
            </a:pPr>
            <a:r>
              <a:rPr lang="en-US" altLang="en-US" sz="1400">
                <a:solidFill>
                  <a:srgbClr val="0092C8"/>
                </a:solidFill>
                <a:latin typeface="Arial" panose="020B0604020202020204" pitchFamily="34" charset="0"/>
              </a:rPr>
              <a:t>release of hormones made in the anterior pituitary.</a:t>
            </a:r>
          </a:p>
        </p:txBody>
      </p:sp>
      <p:sp>
        <p:nvSpPr>
          <p:cNvPr id="53255" name="Text Box 99"/>
          <p:cNvSpPr txBox="1">
            <a:spLocks noChangeArrowheads="1"/>
          </p:cNvSpPr>
          <p:nvPr/>
        </p:nvSpPr>
        <p:spPr bwMode="auto">
          <a:xfrm>
            <a:off x="1771651" y="4038600"/>
            <a:ext cx="276542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75000"/>
              </a:lnSpc>
            </a:pPr>
            <a:r>
              <a:rPr lang="en-US" altLang="en-US" sz="1400">
                <a:solidFill>
                  <a:srgbClr val="0092C8"/>
                </a:solidFill>
                <a:latin typeface="Arial" panose="020B0604020202020204" pitchFamily="34" charset="0"/>
              </a:rPr>
              <a:t>      In response to releasing hormones, the anterior pituitary secretes hormones into the secondary capillary plexus. This in turn empties into the general circulation.</a:t>
            </a:r>
          </a:p>
        </p:txBody>
      </p:sp>
      <p:sp>
        <p:nvSpPr>
          <p:cNvPr id="53256" name="Text Box 100"/>
          <p:cNvSpPr txBox="1">
            <a:spLocks noChangeArrowheads="1"/>
          </p:cNvSpPr>
          <p:nvPr/>
        </p:nvSpPr>
        <p:spPr bwMode="auto">
          <a:xfrm>
            <a:off x="2709863" y="5294868"/>
            <a:ext cx="1553374"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80000"/>
              </a:lnSpc>
            </a:pPr>
            <a:r>
              <a:rPr lang="en-US" altLang="en-US" sz="1400">
                <a:latin typeface="Arial" panose="020B0604020202020204" pitchFamily="34" charset="0"/>
              </a:rPr>
              <a:t>GH, TSH, ACTH,</a:t>
            </a:r>
          </a:p>
          <a:p>
            <a:pPr>
              <a:lnSpc>
                <a:spcPct val="80000"/>
              </a:lnSpc>
            </a:pPr>
            <a:r>
              <a:rPr lang="en-US" altLang="en-US" sz="1400">
                <a:latin typeface="Arial" panose="020B0604020202020204" pitchFamily="34" charset="0"/>
              </a:rPr>
              <a:t>FSH, LH, PRL</a:t>
            </a:r>
          </a:p>
        </p:txBody>
      </p:sp>
      <p:sp>
        <p:nvSpPr>
          <p:cNvPr id="53257" name="Text Box 101"/>
          <p:cNvSpPr txBox="1">
            <a:spLocks noChangeArrowheads="1"/>
          </p:cNvSpPr>
          <p:nvPr/>
        </p:nvSpPr>
        <p:spPr bwMode="auto">
          <a:xfrm>
            <a:off x="3067050" y="5818743"/>
            <a:ext cx="1463862"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80000"/>
              </a:lnSpc>
            </a:pPr>
            <a:r>
              <a:rPr lang="en-US" altLang="en-US" sz="1400" b="0">
                <a:latin typeface="Arial Black" panose="020B0A04020102020204" pitchFamily="34" charset="0"/>
              </a:rPr>
              <a:t>Anterior lobe</a:t>
            </a:r>
          </a:p>
          <a:p>
            <a:pPr>
              <a:lnSpc>
                <a:spcPct val="80000"/>
              </a:lnSpc>
            </a:pPr>
            <a:r>
              <a:rPr lang="en-US" altLang="en-US" sz="1400" b="0">
                <a:latin typeface="Arial Black" panose="020B0A04020102020204" pitchFamily="34" charset="0"/>
              </a:rPr>
              <a:t>of pituitary</a:t>
            </a:r>
          </a:p>
        </p:txBody>
      </p:sp>
      <p:sp>
        <p:nvSpPr>
          <p:cNvPr id="53258" name="Text Box 102"/>
          <p:cNvSpPr txBox="1">
            <a:spLocks noChangeArrowheads="1"/>
          </p:cNvSpPr>
          <p:nvPr/>
        </p:nvSpPr>
        <p:spPr bwMode="auto">
          <a:xfrm>
            <a:off x="7132639" y="2666650"/>
            <a:ext cx="3240087" cy="78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80000"/>
              </a:lnSpc>
            </a:pPr>
            <a:r>
              <a:rPr lang="en-US" altLang="en-US" sz="1400">
                <a:solidFill>
                  <a:srgbClr val="0092C8"/>
                </a:solidFill>
                <a:latin typeface="Arial" panose="020B0604020202020204" pitchFamily="34" charset="0"/>
              </a:rPr>
              <a:t>     When appropriately stimulated, hypothalamic neurons secrete releasing or inhibiting hormones into the primary capillary plexus.</a:t>
            </a:r>
          </a:p>
        </p:txBody>
      </p:sp>
      <p:sp>
        <p:nvSpPr>
          <p:cNvPr id="53259" name="Text Box 103"/>
          <p:cNvSpPr txBox="1">
            <a:spLocks noChangeArrowheads="1"/>
          </p:cNvSpPr>
          <p:nvPr/>
        </p:nvSpPr>
        <p:spPr bwMode="auto">
          <a:xfrm>
            <a:off x="7497763" y="3447699"/>
            <a:ext cx="1540102"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90000"/>
              </a:lnSpc>
            </a:pPr>
            <a:r>
              <a:rPr lang="en-US" altLang="en-US" sz="1400" b="0">
                <a:latin typeface="Arial Black" panose="020B0A04020102020204" pitchFamily="34" charset="0"/>
              </a:rPr>
              <a:t>Hypophyseal</a:t>
            </a:r>
          </a:p>
          <a:p>
            <a:pPr>
              <a:lnSpc>
                <a:spcPct val="90000"/>
              </a:lnSpc>
            </a:pPr>
            <a:r>
              <a:rPr lang="en-US" altLang="en-US" sz="1400" b="0">
                <a:latin typeface="Arial Black" panose="020B0A04020102020204" pitchFamily="34" charset="0"/>
              </a:rPr>
              <a:t>portal system</a:t>
            </a:r>
          </a:p>
        </p:txBody>
      </p:sp>
      <p:sp>
        <p:nvSpPr>
          <p:cNvPr id="53260" name="Text Box 104"/>
          <p:cNvSpPr txBox="1">
            <a:spLocks noChangeArrowheads="1"/>
          </p:cNvSpPr>
          <p:nvPr/>
        </p:nvSpPr>
        <p:spPr bwMode="auto">
          <a:xfrm>
            <a:off x="7505700" y="3892551"/>
            <a:ext cx="1728788"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70000"/>
              </a:lnSpc>
            </a:pPr>
            <a:r>
              <a:rPr lang="en-US" altLang="en-US" sz="1400">
                <a:latin typeface="Arial" panose="020B0604020202020204" pitchFamily="34" charset="0"/>
              </a:rPr>
              <a:t>• Primary capillary</a:t>
            </a:r>
          </a:p>
          <a:p>
            <a:pPr>
              <a:lnSpc>
                <a:spcPct val="70000"/>
              </a:lnSpc>
            </a:pPr>
            <a:r>
              <a:rPr lang="en-US" altLang="en-US" sz="1400">
                <a:latin typeface="Arial" panose="020B0604020202020204" pitchFamily="34" charset="0"/>
              </a:rPr>
              <a:t>   plexus</a:t>
            </a:r>
          </a:p>
        </p:txBody>
      </p:sp>
      <p:sp>
        <p:nvSpPr>
          <p:cNvPr id="53261" name="Text Box 105"/>
          <p:cNvSpPr txBox="1">
            <a:spLocks noChangeArrowheads="1"/>
          </p:cNvSpPr>
          <p:nvPr/>
        </p:nvSpPr>
        <p:spPr bwMode="auto">
          <a:xfrm>
            <a:off x="7499351" y="4211638"/>
            <a:ext cx="14017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90000"/>
              </a:lnSpc>
            </a:pPr>
            <a:r>
              <a:rPr lang="en-US" altLang="en-US" sz="1400">
                <a:latin typeface="Arial" panose="020B0604020202020204" pitchFamily="34" charset="0"/>
              </a:rPr>
              <a:t>• Hypophyseal</a:t>
            </a:r>
          </a:p>
          <a:p>
            <a:pPr>
              <a:lnSpc>
                <a:spcPct val="90000"/>
              </a:lnSpc>
            </a:pPr>
            <a:r>
              <a:rPr lang="en-US" altLang="en-US" sz="1400">
                <a:latin typeface="Arial" panose="020B0604020202020204" pitchFamily="34" charset="0"/>
              </a:rPr>
              <a:t>   portal veins</a:t>
            </a:r>
          </a:p>
        </p:txBody>
      </p:sp>
      <p:sp>
        <p:nvSpPr>
          <p:cNvPr id="53262" name="Text Box 106"/>
          <p:cNvSpPr txBox="1">
            <a:spLocks noChangeArrowheads="1"/>
          </p:cNvSpPr>
          <p:nvPr/>
        </p:nvSpPr>
        <p:spPr bwMode="auto">
          <a:xfrm>
            <a:off x="7500939" y="4618593"/>
            <a:ext cx="1675459"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80000"/>
              </a:lnSpc>
            </a:pPr>
            <a:r>
              <a:rPr lang="en-US" altLang="en-US" sz="1400">
                <a:latin typeface="Arial" panose="020B0604020202020204" pitchFamily="34" charset="0"/>
              </a:rPr>
              <a:t>• Secondary</a:t>
            </a:r>
          </a:p>
          <a:p>
            <a:pPr>
              <a:lnSpc>
                <a:spcPct val="80000"/>
              </a:lnSpc>
            </a:pPr>
            <a:r>
              <a:rPr lang="en-US" altLang="en-US" sz="1400">
                <a:latin typeface="Arial" panose="020B0604020202020204" pitchFamily="34" charset="0"/>
              </a:rPr>
              <a:t>   capillary plexus</a:t>
            </a:r>
          </a:p>
        </p:txBody>
      </p:sp>
      <p:sp>
        <p:nvSpPr>
          <p:cNvPr id="53263" name="Text Box 107"/>
          <p:cNvSpPr txBox="1">
            <a:spLocks noChangeArrowheads="1"/>
          </p:cNvSpPr>
          <p:nvPr/>
        </p:nvSpPr>
        <p:spPr bwMode="auto">
          <a:xfrm>
            <a:off x="3300453" y="2267845"/>
            <a:ext cx="1276311"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r">
              <a:lnSpc>
                <a:spcPct val="80000"/>
              </a:lnSpc>
            </a:pPr>
            <a:r>
              <a:rPr lang="en-US" altLang="en-US" sz="1400">
                <a:latin typeface="Arial" panose="020B0604020202020204" pitchFamily="34" charset="0"/>
              </a:rPr>
              <a:t>Superior</a:t>
            </a:r>
          </a:p>
          <a:p>
            <a:pPr algn="r">
              <a:lnSpc>
                <a:spcPct val="80000"/>
              </a:lnSpc>
            </a:pPr>
            <a:r>
              <a:rPr lang="en-US" altLang="en-US" sz="1400">
                <a:latin typeface="Arial" panose="020B0604020202020204" pitchFamily="34" charset="0"/>
              </a:rPr>
              <a:t>hypophyseal</a:t>
            </a:r>
          </a:p>
          <a:p>
            <a:pPr algn="r">
              <a:lnSpc>
                <a:spcPct val="80000"/>
              </a:lnSpc>
            </a:pPr>
            <a:r>
              <a:rPr lang="en-US" altLang="en-US" sz="1400">
                <a:latin typeface="Arial" panose="020B0604020202020204" pitchFamily="34" charset="0"/>
              </a:rPr>
              <a:t>artery</a:t>
            </a:r>
          </a:p>
        </p:txBody>
      </p:sp>
      <p:sp>
        <p:nvSpPr>
          <p:cNvPr id="53264" name="Text Box 108"/>
          <p:cNvSpPr txBox="1">
            <a:spLocks noChangeArrowheads="1"/>
          </p:cNvSpPr>
          <p:nvPr/>
        </p:nvSpPr>
        <p:spPr bwMode="auto">
          <a:xfrm>
            <a:off x="1782670" y="2042080"/>
            <a:ext cx="1463863"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lnSpc>
                <a:spcPct val="80000"/>
              </a:lnSpc>
            </a:pPr>
            <a:r>
              <a:rPr lang="en-US" altLang="en-US" sz="1400" b="0">
                <a:latin typeface="Arial Black" panose="020B0A04020102020204" pitchFamily="34" charset="0"/>
              </a:rPr>
              <a:t>Anterior lobe</a:t>
            </a:r>
          </a:p>
          <a:p>
            <a:pPr algn="ctr">
              <a:lnSpc>
                <a:spcPct val="80000"/>
              </a:lnSpc>
            </a:pPr>
            <a:r>
              <a:rPr lang="en-US" altLang="en-US" sz="1400" b="0">
                <a:latin typeface="Arial Black" panose="020B0A04020102020204" pitchFamily="34" charset="0"/>
              </a:rPr>
              <a:t>of pituitary</a:t>
            </a:r>
          </a:p>
        </p:txBody>
      </p:sp>
      <p:sp>
        <p:nvSpPr>
          <p:cNvPr id="53265" name="Text Box 109"/>
          <p:cNvSpPr txBox="1">
            <a:spLocks noChangeArrowheads="1"/>
          </p:cNvSpPr>
          <p:nvPr/>
        </p:nvSpPr>
        <p:spPr bwMode="auto">
          <a:xfrm>
            <a:off x="5896056" y="1370113"/>
            <a:ext cx="15921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r>
              <a:rPr lang="en-US" altLang="en-US" sz="1400" b="0">
                <a:latin typeface="Arial Black" panose="020B0A04020102020204" pitchFamily="34" charset="0"/>
              </a:rPr>
              <a:t>Hypothalamus</a:t>
            </a:r>
          </a:p>
        </p:txBody>
      </p:sp>
      <p:sp>
        <p:nvSpPr>
          <p:cNvPr id="53266" name="Text Box 110"/>
          <p:cNvSpPr txBox="1">
            <a:spLocks noChangeArrowheads="1"/>
          </p:cNvSpPr>
          <p:nvPr/>
        </p:nvSpPr>
        <p:spPr bwMode="auto">
          <a:xfrm>
            <a:off x="8404226" y="1422401"/>
            <a:ext cx="18446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90000"/>
              </a:lnSpc>
            </a:pPr>
            <a:r>
              <a:rPr lang="en-US" altLang="en-US" sz="1400">
                <a:latin typeface="Arial" panose="020B0604020202020204" pitchFamily="34" charset="0"/>
              </a:rPr>
              <a:t>Hypothalamic</a:t>
            </a:r>
          </a:p>
          <a:p>
            <a:pPr>
              <a:lnSpc>
                <a:spcPct val="90000"/>
              </a:lnSpc>
            </a:pPr>
            <a:r>
              <a:rPr lang="en-US" altLang="en-US" sz="1400">
                <a:latin typeface="Arial" panose="020B0604020202020204" pitchFamily="34" charset="0"/>
              </a:rPr>
              <a:t>neurons synthesize</a:t>
            </a:r>
          </a:p>
          <a:p>
            <a:pPr>
              <a:lnSpc>
                <a:spcPct val="90000"/>
              </a:lnSpc>
            </a:pPr>
            <a:r>
              <a:rPr lang="en-US" altLang="en-US" sz="1400">
                <a:latin typeface="Arial" panose="020B0604020202020204" pitchFamily="34" charset="0"/>
              </a:rPr>
              <a:t>GHRH, GHIH, TRH,</a:t>
            </a:r>
          </a:p>
          <a:p>
            <a:pPr>
              <a:lnSpc>
                <a:spcPct val="90000"/>
              </a:lnSpc>
            </a:pPr>
            <a:r>
              <a:rPr lang="en-US" altLang="en-US" sz="1400">
                <a:latin typeface="Arial" panose="020B0604020202020204" pitchFamily="34" charset="0"/>
              </a:rPr>
              <a:t>CRH, GnRH, PIH.</a:t>
            </a:r>
          </a:p>
        </p:txBody>
      </p:sp>
      <p:sp>
        <p:nvSpPr>
          <p:cNvPr id="53267" name="Text Box 111"/>
          <p:cNvSpPr txBox="1">
            <a:spLocks noChangeArrowheads="1"/>
          </p:cNvSpPr>
          <p:nvPr/>
        </p:nvSpPr>
        <p:spPr bwMode="auto">
          <a:xfrm>
            <a:off x="9353550" y="3952077"/>
            <a:ext cx="1143000" cy="15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nSpc>
                <a:spcPct val="85000"/>
              </a:lnSpc>
            </a:pPr>
            <a:r>
              <a:rPr lang="en-US" altLang="en-US" sz="1400">
                <a:solidFill>
                  <a:srgbClr val="0092C8"/>
                </a:solidFill>
                <a:latin typeface="Arial" panose="020B0604020202020204" pitchFamily="34" charset="0"/>
              </a:rPr>
              <a:t>A portal system is two capillary plexuses (beds) connected by veins.</a:t>
            </a:r>
          </a:p>
        </p:txBody>
      </p:sp>
      <p:sp>
        <p:nvSpPr>
          <p:cNvPr id="53268" name="Line 112"/>
          <p:cNvSpPr>
            <a:spLocks noChangeShapeType="1"/>
          </p:cNvSpPr>
          <p:nvPr/>
        </p:nvSpPr>
        <p:spPr bwMode="auto">
          <a:xfrm flipH="1">
            <a:off x="2309814" y="1668464"/>
            <a:ext cx="117475" cy="434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9" name="Oval 113"/>
          <p:cNvSpPr>
            <a:spLocks noChangeArrowheads="1"/>
          </p:cNvSpPr>
          <p:nvPr/>
        </p:nvSpPr>
        <p:spPr bwMode="auto">
          <a:xfrm>
            <a:off x="7227888" y="2695576"/>
            <a:ext cx="182562" cy="182563"/>
          </a:xfrm>
          <a:prstGeom prst="ellipse">
            <a:avLst/>
          </a:prstGeom>
          <a:solidFill>
            <a:schemeClr val="bg1"/>
          </a:solidFill>
          <a:ln w="12700">
            <a:solidFill>
              <a:srgbClr val="0092C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3270" name="Text Box 114"/>
          <p:cNvSpPr txBox="1">
            <a:spLocks noChangeArrowheads="1"/>
          </p:cNvSpPr>
          <p:nvPr/>
        </p:nvSpPr>
        <p:spPr bwMode="auto">
          <a:xfrm>
            <a:off x="7164388" y="2638425"/>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r>
              <a:rPr lang="en-US" altLang="en-US" sz="1400" b="0">
                <a:solidFill>
                  <a:srgbClr val="0092C8"/>
                </a:solidFill>
                <a:latin typeface="Arial Black" panose="020B0A04020102020204" pitchFamily="34" charset="0"/>
              </a:rPr>
              <a:t>1</a:t>
            </a:r>
          </a:p>
        </p:txBody>
      </p:sp>
      <p:sp>
        <p:nvSpPr>
          <p:cNvPr id="53271" name="Oval 115"/>
          <p:cNvSpPr>
            <a:spLocks noChangeArrowheads="1"/>
          </p:cNvSpPr>
          <p:nvPr/>
        </p:nvSpPr>
        <p:spPr bwMode="auto">
          <a:xfrm>
            <a:off x="1866901" y="2876551"/>
            <a:ext cx="219075" cy="219075"/>
          </a:xfrm>
          <a:prstGeom prst="ellipse">
            <a:avLst/>
          </a:prstGeom>
          <a:solidFill>
            <a:schemeClr val="bg1"/>
          </a:solidFill>
          <a:ln w="12700">
            <a:solidFill>
              <a:srgbClr val="0092C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3272" name="Text Box 116"/>
          <p:cNvSpPr txBox="1">
            <a:spLocks noChangeArrowheads="1"/>
          </p:cNvSpPr>
          <p:nvPr/>
        </p:nvSpPr>
        <p:spPr bwMode="auto">
          <a:xfrm>
            <a:off x="1824038" y="2828925"/>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r>
              <a:rPr lang="en-US" altLang="en-US" sz="1400" b="0">
                <a:solidFill>
                  <a:srgbClr val="0092C8"/>
                </a:solidFill>
                <a:latin typeface="Arial Black" panose="020B0A04020102020204" pitchFamily="34" charset="0"/>
              </a:rPr>
              <a:t>2</a:t>
            </a:r>
          </a:p>
        </p:txBody>
      </p:sp>
      <p:sp>
        <p:nvSpPr>
          <p:cNvPr id="53273" name="Oval 117"/>
          <p:cNvSpPr>
            <a:spLocks noChangeArrowheads="1"/>
          </p:cNvSpPr>
          <p:nvPr/>
        </p:nvSpPr>
        <p:spPr bwMode="auto">
          <a:xfrm>
            <a:off x="1871663" y="4038600"/>
            <a:ext cx="209550" cy="209550"/>
          </a:xfrm>
          <a:prstGeom prst="ellipse">
            <a:avLst/>
          </a:prstGeom>
          <a:solidFill>
            <a:schemeClr val="bg1"/>
          </a:solidFill>
          <a:ln w="12700">
            <a:solidFill>
              <a:srgbClr val="0092C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3274" name="Text Box 118"/>
          <p:cNvSpPr txBox="1">
            <a:spLocks noChangeArrowheads="1"/>
          </p:cNvSpPr>
          <p:nvPr/>
        </p:nvSpPr>
        <p:spPr bwMode="auto">
          <a:xfrm>
            <a:off x="1828801" y="3990975"/>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pPr algn="ctr"/>
            <a:r>
              <a:rPr lang="en-US" altLang="en-US" sz="1400" b="0">
                <a:solidFill>
                  <a:srgbClr val="0092C8"/>
                </a:solidFill>
                <a:latin typeface="Arial Black" panose="020B0A04020102020204" pitchFamily="34" charset="0"/>
              </a:rPr>
              <a:t>3</a:t>
            </a:r>
          </a:p>
        </p:txBody>
      </p:sp>
      <p:sp>
        <p:nvSpPr>
          <p:cNvPr id="53275" name="Line 119"/>
          <p:cNvSpPr>
            <a:spLocks noChangeShapeType="1"/>
          </p:cNvSpPr>
          <p:nvPr/>
        </p:nvSpPr>
        <p:spPr bwMode="auto">
          <a:xfrm>
            <a:off x="7480300" y="1566863"/>
            <a:ext cx="9842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6" name="Line 120"/>
          <p:cNvSpPr>
            <a:spLocks noChangeShapeType="1"/>
          </p:cNvSpPr>
          <p:nvPr/>
        </p:nvSpPr>
        <p:spPr bwMode="auto">
          <a:xfrm flipV="1">
            <a:off x="7629525" y="1566863"/>
            <a:ext cx="698500" cy="127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7" name="Line 121"/>
          <p:cNvSpPr>
            <a:spLocks noChangeShapeType="1"/>
          </p:cNvSpPr>
          <p:nvPr/>
        </p:nvSpPr>
        <p:spPr bwMode="auto">
          <a:xfrm>
            <a:off x="7207251" y="2676525"/>
            <a:ext cx="1920875" cy="0"/>
          </a:xfrm>
          <a:prstGeom prst="line">
            <a:avLst/>
          </a:prstGeom>
          <a:noFill/>
          <a:ln w="12700">
            <a:solidFill>
              <a:srgbClr val="0092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58" name="Freeform 122"/>
          <p:cNvSpPr>
            <a:spLocks/>
          </p:cNvSpPr>
          <p:nvPr/>
        </p:nvSpPr>
        <p:spPr bwMode="auto">
          <a:xfrm>
            <a:off x="4473575" y="5730875"/>
            <a:ext cx="539750" cy="203200"/>
          </a:xfrm>
          <a:custGeom>
            <a:avLst/>
            <a:gdLst>
              <a:gd name="T0" fmla="*/ 340 w 340"/>
              <a:gd name="T1" fmla="*/ 0 h 128"/>
              <a:gd name="T2" fmla="*/ 0 w 340"/>
              <a:gd name="T3" fmla="*/ 128 h 128"/>
            </a:gdLst>
            <a:ahLst/>
            <a:cxnLst>
              <a:cxn ang="0">
                <a:pos x="T0" y="T1"/>
              </a:cxn>
              <a:cxn ang="0">
                <a:pos x="T2" y="T3"/>
              </a:cxn>
            </a:cxnLst>
            <a:rect l="0" t="0" r="r" b="b"/>
            <a:pathLst>
              <a:path w="340" h="128">
                <a:moveTo>
                  <a:pt x="340" y="0"/>
                </a:moveTo>
                <a:lnTo>
                  <a:pt x="0" y="128"/>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279" name="Freeform 123"/>
          <p:cNvSpPr>
            <a:spLocks/>
          </p:cNvSpPr>
          <p:nvPr/>
        </p:nvSpPr>
        <p:spPr bwMode="auto">
          <a:xfrm>
            <a:off x="4286250" y="4090989"/>
            <a:ext cx="1588" cy="892175"/>
          </a:xfrm>
          <a:custGeom>
            <a:avLst/>
            <a:gdLst>
              <a:gd name="T0" fmla="*/ 0 w 1"/>
              <a:gd name="T1" fmla="*/ 0 h 562"/>
              <a:gd name="T2" fmla="*/ 1588 w 1"/>
              <a:gd name="T3" fmla="*/ 892175 h 562"/>
              <a:gd name="T4" fmla="*/ 0 60000 65536"/>
              <a:gd name="T5" fmla="*/ 0 60000 65536"/>
            </a:gdLst>
            <a:ahLst/>
            <a:cxnLst>
              <a:cxn ang="T4">
                <a:pos x="T0" y="T1"/>
              </a:cxn>
              <a:cxn ang="T5">
                <a:pos x="T2" y="T3"/>
              </a:cxn>
            </a:cxnLst>
            <a:rect l="0" t="0" r="r" b="b"/>
            <a:pathLst>
              <a:path w="1" h="562">
                <a:moveTo>
                  <a:pt x="0" y="0"/>
                </a:moveTo>
                <a:lnTo>
                  <a:pt x="1" y="562"/>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0" name="Freeform 124"/>
          <p:cNvSpPr>
            <a:spLocks/>
          </p:cNvSpPr>
          <p:nvPr/>
        </p:nvSpPr>
        <p:spPr bwMode="auto">
          <a:xfrm>
            <a:off x="4338639" y="4856163"/>
            <a:ext cx="212725" cy="685800"/>
          </a:xfrm>
          <a:custGeom>
            <a:avLst/>
            <a:gdLst>
              <a:gd name="T0" fmla="*/ 0 w 134"/>
              <a:gd name="T1" fmla="*/ 0 h 432"/>
              <a:gd name="T2" fmla="*/ 212725 w 134"/>
              <a:gd name="T3" fmla="*/ 685800 h 432"/>
              <a:gd name="T4" fmla="*/ 0 60000 65536"/>
              <a:gd name="T5" fmla="*/ 0 60000 65536"/>
            </a:gdLst>
            <a:ahLst/>
            <a:cxnLst>
              <a:cxn ang="T4">
                <a:pos x="T0" y="T1"/>
              </a:cxn>
              <a:cxn ang="T5">
                <a:pos x="T2" y="T3"/>
              </a:cxn>
            </a:cxnLst>
            <a:rect l="0" t="0" r="r" b="b"/>
            <a:pathLst>
              <a:path w="134" h="432">
                <a:moveTo>
                  <a:pt x="0" y="0"/>
                </a:moveTo>
                <a:lnTo>
                  <a:pt x="134" y="432"/>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1" name="Line 125"/>
          <p:cNvSpPr>
            <a:spLocks noChangeShapeType="1"/>
          </p:cNvSpPr>
          <p:nvPr/>
        </p:nvSpPr>
        <p:spPr bwMode="auto">
          <a:xfrm>
            <a:off x="5349875" y="4722813"/>
            <a:ext cx="2133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62" name="Freeform 126"/>
          <p:cNvSpPr>
            <a:spLocks/>
          </p:cNvSpPr>
          <p:nvPr/>
        </p:nvSpPr>
        <p:spPr bwMode="auto">
          <a:xfrm>
            <a:off x="9188451" y="3927476"/>
            <a:ext cx="112713" cy="1058863"/>
          </a:xfrm>
          <a:custGeom>
            <a:avLst/>
            <a:gdLst>
              <a:gd name="T0" fmla="*/ 1 w 71"/>
              <a:gd name="T1" fmla="*/ 0 h 574"/>
              <a:gd name="T2" fmla="*/ 67 w 71"/>
              <a:gd name="T3" fmla="*/ 0 h 574"/>
              <a:gd name="T4" fmla="*/ 71 w 71"/>
              <a:gd name="T5" fmla="*/ 572 h 574"/>
              <a:gd name="T6" fmla="*/ 0 w 71"/>
              <a:gd name="T7" fmla="*/ 574 h 574"/>
            </a:gdLst>
            <a:ahLst/>
            <a:cxnLst>
              <a:cxn ang="0">
                <a:pos x="T0" y="T1"/>
              </a:cxn>
              <a:cxn ang="0">
                <a:pos x="T2" y="T3"/>
              </a:cxn>
              <a:cxn ang="0">
                <a:pos x="T4" y="T5"/>
              </a:cxn>
              <a:cxn ang="0">
                <a:pos x="T6" y="T7"/>
              </a:cxn>
            </a:cxnLst>
            <a:rect l="0" t="0" r="r" b="b"/>
            <a:pathLst>
              <a:path w="71" h="574">
                <a:moveTo>
                  <a:pt x="1" y="0"/>
                </a:moveTo>
                <a:lnTo>
                  <a:pt x="67" y="0"/>
                </a:lnTo>
                <a:lnTo>
                  <a:pt x="71" y="572"/>
                </a:lnTo>
                <a:lnTo>
                  <a:pt x="0" y="574"/>
                </a:lnTo>
              </a:path>
            </a:pathLst>
          </a:custGeom>
          <a:noFill/>
          <a:ln w="12700" cap="flat" cmpd="sng">
            <a:solidFill>
              <a:srgbClr val="0092C8"/>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283" name="Line 127"/>
          <p:cNvSpPr>
            <a:spLocks noChangeShapeType="1"/>
          </p:cNvSpPr>
          <p:nvPr/>
        </p:nvSpPr>
        <p:spPr bwMode="auto">
          <a:xfrm>
            <a:off x="9294813" y="4432300"/>
            <a:ext cx="82550" cy="0"/>
          </a:xfrm>
          <a:prstGeom prst="line">
            <a:avLst/>
          </a:prstGeom>
          <a:noFill/>
          <a:ln w="12700">
            <a:solidFill>
              <a:srgbClr val="0092C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64" name="Freeform 128"/>
          <p:cNvSpPr>
            <a:spLocks/>
          </p:cNvSpPr>
          <p:nvPr/>
        </p:nvSpPr>
        <p:spPr bwMode="auto">
          <a:xfrm>
            <a:off x="5735638" y="3754438"/>
            <a:ext cx="1751012" cy="590550"/>
          </a:xfrm>
          <a:custGeom>
            <a:avLst/>
            <a:gdLst>
              <a:gd name="T0" fmla="*/ 0 w 1103"/>
              <a:gd name="T1" fmla="*/ 0 h 372"/>
              <a:gd name="T2" fmla="*/ 905 w 1103"/>
              <a:gd name="T3" fmla="*/ 372 h 372"/>
              <a:gd name="T4" fmla="*/ 1103 w 1103"/>
              <a:gd name="T5" fmla="*/ 372 h 372"/>
            </a:gdLst>
            <a:ahLst/>
            <a:cxnLst>
              <a:cxn ang="0">
                <a:pos x="T0" y="T1"/>
              </a:cxn>
              <a:cxn ang="0">
                <a:pos x="T2" y="T3"/>
              </a:cxn>
              <a:cxn ang="0">
                <a:pos x="T4" y="T5"/>
              </a:cxn>
            </a:cxnLst>
            <a:rect l="0" t="0" r="r" b="b"/>
            <a:pathLst>
              <a:path w="1103" h="372">
                <a:moveTo>
                  <a:pt x="0" y="0"/>
                </a:moveTo>
                <a:lnTo>
                  <a:pt x="905" y="372"/>
                </a:lnTo>
                <a:lnTo>
                  <a:pt x="1103" y="372"/>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285" name="Freeform 129"/>
          <p:cNvSpPr>
            <a:spLocks/>
          </p:cNvSpPr>
          <p:nvPr/>
        </p:nvSpPr>
        <p:spPr bwMode="auto">
          <a:xfrm>
            <a:off x="6002338" y="3640139"/>
            <a:ext cx="1179512" cy="708025"/>
          </a:xfrm>
          <a:custGeom>
            <a:avLst/>
            <a:gdLst>
              <a:gd name="T0" fmla="*/ 0 w 743"/>
              <a:gd name="T1" fmla="*/ 0 h 446"/>
              <a:gd name="T2" fmla="*/ 1179512 w 743"/>
              <a:gd name="T3" fmla="*/ 708025 h 446"/>
              <a:gd name="T4" fmla="*/ 0 60000 65536"/>
              <a:gd name="T5" fmla="*/ 0 60000 65536"/>
            </a:gdLst>
            <a:ahLst/>
            <a:cxnLst>
              <a:cxn ang="T4">
                <a:pos x="T0" y="T1"/>
              </a:cxn>
              <a:cxn ang="T5">
                <a:pos x="T2" y="T3"/>
              </a:cxn>
            </a:cxnLst>
            <a:rect l="0" t="0" r="r" b="b"/>
            <a:pathLst>
              <a:path w="743" h="446">
                <a:moveTo>
                  <a:pt x="0" y="0"/>
                </a:moveTo>
                <a:lnTo>
                  <a:pt x="743" y="44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66" name="Freeform 130"/>
          <p:cNvSpPr>
            <a:spLocks/>
          </p:cNvSpPr>
          <p:nvPr/>
        </p:nvSpPr>
        <p:spPr bwMode="auto">
          <a:xfrm>
            <a:off x="6002339" y="3078163"/>
            <a:ext cx="1481137" cy="912812"/>
          </a:xfrm>
          <a:custGeom>
            <a:avLst/>
            <a:gdLst>
              <a:gd name="T0" fmla="*/ 0 w 933"/>
              <a:gd name="T1" fmla="*/ 0 h 575"/>
              <a:gd name="T2" fmla="*/ 737 w 933"/>
              <a:gd name="T3" fmla="*/ 575 h 575"/>
              <a:gd name="T4" fmla="*/ 933 w 933"/>
              <a:gd name="T5" fmla="*/ 575 h 575"/>
            </a:gdLst>
            <a:ahLst/>
            <a:cxnLst>
              <a:cxn ang="0">
                <a:pos x="T0" y="T1"/>
              </a:cxn>
              <a:cxn ang="0">
                <a:pos x="T2" y="T3"/>
              </a:cxn>
              <a:cxn ang="0">
                <a:pos x="T4" y="T5"/>
              </a:cxn>
            </a:cxnLst>
            <a:rect l="0" t="0" r="r" b="b"/>
            <a:pathLst>
              <a:path w="933" h="575">
                <a:moveTo>
                  <a:pt x="0" y="0"/>
                </a:moveTo>
                <a:lnTo>
                  <a:pt x="737" y="575"/>
                </a:lnTo>
                <a:lnTo>
                  <a:pt x="933" y="575"/>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287" name="Freeform 131"/>
          <p:cNvSpPr>
            <a:spLocks/>
          </p:cNvSpPr>
          <p:nvPr/>
        </p:nvSpPr>
        <p:spPr bwMode="auto">
          <a:xfrm>
            <a:off x="4491038" y="2954338"/>
            <a:ext cx="4762" cy="1054100"/>
          </a:xfrm>
          <a:custGeom>
            <a:avLst/>
            <a:gdLst>
              <a:gd name="T0" fmla="*/ 0 w 3"/>
              <a:gd name="T1" fmla="*/ 0 h 664"/>
              <a:gd name="T2" fmla="*/ 4762 w 3"/>
              <a:gd name="T3" fmla="*/ 1054100 h 664"/>
              <a:gd name="T4" fmla="*/ 0 60000 65536"/>
              <a:gd name="T5" fmla="*/ 0 60000 65536"/>
            </a:gdLst>
            <a:ahLst/>
            <a:cxnLst>
              <a:cxn ang="T4">
                <a:pos x="T0" y="T1"/>
              </a:cxn>
              <a:cxn ang="T5">
                <a:pos x="T2" y="T3"/>
              </a:cxn>
            </a:cxnLst>
            <a:rect l="0" t="0" r="r" b="b"/>
            <a:pathLst>
              <a:path w="3" h="664">
                <a:moveTo>
                  <a:pt x="0" y="0"/>
                </a:moveTo>
                <a:lnTo>
                  <a:pt x="3" y="664"/>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68" name="Freeform 132"/>
          <p:cNvSpPr>
            <a:spLocks/>
          </p:cNvSpPr>
          <p:nvPr/>
        </p:nvSpPr>
        <p:spPr bwMode="auto">
          <a:xfrm>
            <a:off x="4486275" y="2420939"/>
            <a:ext cx="901700" cy="517525"/>
          </a:xfrm>
          <a:custGeom>
            <a:avLst/>
            <a:gdLst>
              <a:gd name="T0" fmla="*/ 0 w 568"/>
              <a:gd name="T1" fmla="*/ 0 h 326"/>
              <a:gd name="T2" fmla="*/ 238 w 568"/>
              <a:gd name="T3" fmla="*/ 0 h 326"/>
              <a:gd name="T4" fmla="*/ 568 w 568"/>
              <a:gd name="T5" fmla="*/ 326 h 326"/>
            </a:gdLst>
            <a:ahLst/>
            <a:cxnLst>
              <a:cxn ang="0">
                <a:pos x="T0" y="T1"/>
              </a:cxn>
              <a:cxn ang="0">
                <a:pos x="T2" y="T3"/>
              </a:cxn>
              <a:cxn ang="0">
                <a:pos x="T4" y="T5"/>
              </a:cxn>
            </a:cxnLst>
            <a:rect l="0" t="0" r="r" b="b"/>
            <a:pathLst>
              <a:path w="568" h="326">
                <a:moveTo>
                  <a:pt x="0" y="0"/>
                </a:moveTo>
                <a:lnTo>
                  <a:pt x="238" y="0"/>
                </a:lnTo>
                <a:lnTo>
                  <a:pt x="568" y="326"/>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3289" name="Oval 133"/>
          <p:cNvSpPr>
            <a:spLocks noChangeArrowheads="1"/>
          </p:cNvSpPr>
          <p:nvPr/>
        </p:nvSpPr>
        <p:spPr bwMode="auto">
          <a:xfrm>
            <a:off x="5640388" y="3805238"/>
            <a:ext cx="55562" cy="55562"/>
          </a:xfrm>
          <a:prstGeom prst="ellipse">
            <a:avLst/>
          </a:prstGeom>
          <a:solidFill>
            <a:srgbClr val="0092C8"/>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3290" name="Oval 134"/>
          <p:cNvSpPr>
            <a:spLocks noChangeArrowheads="1"/>
          </p:cNvSpPr>
          <p:nvPr/>
        </p:nvSpPr>
        <p:spPr bwMode="auto">
          <a:xfrm>
            <a:off x="4945063" y="4824413"/>
            <a:ext cx="55562" cy="55562"/>
          </a:xfrm>
          <a:prstGeom prst="ellipse">
            <a:avLst/>
          </a:prstGeom>
          <a:solidFill>
            <a:srgbClr val="0092C8"/>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3291" name="Oval 135"/>
          <p:cNvSpPr>
            <a:spLocks noChangeArrowheads="1"/>
          </p:cNvSpPr>
          <p:nvPr/>
        </p:nvSpPr>
        <p:spPr bwMode="auto">
          <a:xfrm>
            <a:off x="4525963" y="5508626"/>
            <a:ext cx="55562" cy="55563"/>
          </a:xfrm>
          <a:prstGeom prst="ellipse">
            <a:avLst/>
          </a:prstGeom>
          <a:solidFill>
            <a:srgbClr val="0092C8"/>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3292" name="Oval 136"/>
          <p:cNvSpPr>
            <a:spLocks noChangeArrowheads="1"/>
          </p:cNvSpPr>
          <p:nvPr/>
        </p:nvSpPr>
        <p:spPr bwMode="auto">
          <a:xfrm>
            <a:off x="7286626" y="1835151"/>
            <a:ext cx="55563" cy="55563"/>
          </a:xfrm>
          <a:prstGeom prst="ellipse">
            <a:avLst/>
          </a:prstGeom>
          <a:solidFill>
            <a:srgbClr val="0092C8"/>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3293" name="Oval 137"/>
          <p:cNvSpPr>
            <a:spLocks noChangeArrowheads="1"/>
          </p:cNvSpPr>
          <p:nvPr/>
        </p:nvSpPr>
        <p:spPr bwMode="auto">
          <a:xfrm>
            <a:off x="7413626" y="1587501"/>
            <a:ext cx="55563" cy="55563"/>
          </a:xfrm>
          <a:prstGeom prst="ellipse">
            <a:avLst/>
          </a:prstGeom>
          <a:solidFill>
            <a:srgbClr val="0092C8"/>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Times" panose="02020603050405020304" pitchFamily="18" charset="0"/>
                <a:ea typeface="ＭＳ Ｐゴシック" panose="020B0600070205080204" pitchFamily="34" charset="-128"/>
              </a:defRPr>
            </a:lvl1pPr>
            <a:lvl2pPr marL="742950" indent="-285750">
              <a:defRPr sz="1200" b="1">
                <a:solidFill>
                  <a:schemeClr val="tx1"/>
                </a:solidFill>
                <a:latin typeface="Times" panose="02020603050405020304" pitchFamily="18" charset="0"/>
                <a:ea typeface="ＭＳ Ｐゴシック" panose="020B0600070205080204" pitchFamily="34" charset="-128"/>
              </a:defRPr>
            </a:lvl2pPr>
            <a:lvl3pPr marL="1143000" indent="-228600">
              <a:defRPr sz="1200" b="1">
                <a:solidFill>
                  <a:schemeClr val="tx1"/>
                </a:solidFill>
                <a:latin typeface="Times" panose="02020603050405020304" pitchFamily="18" charset="0"/>
                <a:ea typeface="ＭＳ Ｐゴシック" panose="020B0600070205080204" pitchFamily="34" charset="-128"/>
              </a:defRPr>
            </a:lvl3pPr>
            <a:lvl4pPr marL="1600200" indent="-228600">
              <a:defRPr sz="1200" b="1">
                <a:solidFill>
                  <a:schemeClr val="tx1"/>
                </a:solidFill>
                <a:latin typeface="Times" panose="02020603050405020304" pitchFamily="18" charset="0"/>
                <a:ea typeface="ＭＳ Ｐゴシック" panose="020B0600070205080204" pitchFamily="34" charset="-128"/>
              </a:defRPr>
            </a:lvl4pPr>
            <a:lvl5pPr marL="2057400" indent="-228600">
              <a:defRPr sz="1200" b="1">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Times" panose="02020603050405020304" pitchFamily="18" charset="0"/>
                <a:ea typeface="ＭＳ Ｐゴシック" panose="020B0600070205080204" pitchFamily="34" charset="-128"/>
              </a:defRPr>
            </a:lvl9pPr>
          </a:lstStyle>
          <a:p>
            <a:endParaRPr lang="en-US"/>
          </a:p>
        </p:txBody>
      </p:sp>
      <p:sp>
        <p:nvSpPr>
          <p:cNvPr id="53294" name="Freeform 138"/>
          <p:cNvSpPr>
            <a:spLocks/>
          </p:cNvSpPr>
          <p:nvPr/>
        </p:nvSpPr>
        <p:spPr bwMode="auto">
          <a:xfrm>
            <a:off x="4284664" y="4857750"/>
            <a:ext cx="687387" cy="1588"/>
          </a:xfrm>
          <a:custGeom>
            <a:avLst/>
            <a:gdLst>
              <a:gd name="T0" fmla="*/ 0 w 433"/>
              <a:gd name="T1" fmla="*/ 1588 h 1"/>
              <a:gd name="T2" fmla="*/ 687387 w 433"/>
              <a:gd name="T3" fmla="*/ 0 h 1"/>
              <a:gd name="T4" fmla="*/ 0 60000 65536"/>
              <a:gd name="T5" fmla="*/ 0 60000 65536"/>
            </a:gdLst>
            <a:ahLst/>
            <a:cxnLst>
              <a:cxn ang="T4">
                <a:pos x="T0" y="T1"/>
              </a:cxn>
              <a:cxn ang="T5">
                <a:pos x="T2" y="T3"/>
              </a:cxn>
            </a:cxnLst>
            <a:rect l="0" t="0" r="r" b="b"/>
            <a:pathLst>
              <a:path w="433" h="1">
                <a:moveTo>
                  <a:pt x="0" y="1"/>
                </a:moveTo>
                <a:lnTo>
                  <a:pt x="433" y="0"/>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5" name="Freeform 139"/>
          <p:cNvSpPr>
            <a:spLocks/>
          </p:cNvSpPr>
          <p:nvPr/>
        </p:nvSpPr>
        <p:spPr bwMode="auto">
          <a:xfrm>
            <a:off x="4491038" y="3836989"/>
            <a:ext cx="1173162" cy="3175"/>
          </a:xfrm>
          <a:custGeom>
            <a:avLst/>
            <a:gdLst>
              <a:gd name="T0" fmla="*/ 0 w 739"/>
              <a:gd name="T1" fmla="*/ 3175 h 2"/>
              <a:gd name="T2" fmla="*/ 1173162 w 739"/>
              <a:gd name="T3" fmla="*/ 0 h 2"/>
              <a:gd name="T4" fmla="*/ 0 60000 65536"/>
              <a:gd name="T5" fmla="*/ 0 60000 65536"/>
            </a:gdLst>
            <a:ahLst/>
            <a:cxnLst>
              <a:cxn ang="T4">
                <a:pos x="T0" y="T1"/>
              </a:cxn>
              <a:cxn ang="T5">
                <a:pos x="T2" y="T3"/>
              </a:cxn>
            </a:cxnLst>
            <a:rect l="0" t="0" r="r" b="b"/>
            <a:pathLst>
              <a:path w="739" h="2">
                <a:moveTo>
                  <a:pt x="0" y="2"/>
                </a:moveTo>
                <a:lnTo>
                  <a:pt x="739" y="0"/>
                </a:lnTo>
              </a:path>
            </a:pathLst>
          </a:custGeom>
          <a:noFill/>
          <a:ln w="12700">
            <a:solidFill>
              <a:srgbClr val="0092C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76" name="Freeform 140"/>
          <p:cNvSpPr>
            <a:spLocks/>
          </p:cNvSpPr>
          <p:nvPr/>
        </p:nvSpPr>
        <p:spPr bwMode="auto">
          <a:xfrm>
            <a:off x="7321551" y="1622425"/>
            <a:ext cx="912813" cy="1049338"/>
          </a:xfrm>
          <a:custGeom>
            <a:avLst/>
            <a:gdLst>
              <a:gd name="T0" fmla="*/ 79 w 575"/>
              <a:gd name="T1" fmla="*/ 0 h 661"/>
              <a:gd name="T2" fmla="*/ 575 w 575"/>
              <a:gd name="T3" fmla="*/ 661 h 661"/>
              <a:gd name="T4" fmla="*/ 0 w 575"/>
              <a:gd name="T5" fmla="*/ 152 h 661"/>
            </a:gdLst>
            <a:ahLst/>
            <a:cxnLst>
              <a:cxn ang="0">
                <a:pos x="T0" y="T1"/>
              </a:cxn>
              <a:cxn ang="0">
                <a:pos x="T2" y="T3"/>
              </a:cxn>
              <a:cxn ang="0">
                <a:pos x="T4" y="T5"/>
              </a:cxn>
            </a:cxnLst>
            <a:rect l="0" t="0" r="r" b="b"/>
            <a:pathLst>
              <a:path w="575" h="661">
                <a:moveTo>
                  <a:pt x="79" y="0"/>
                </a:moveTo>
                <a:lnTo>
                  <a:pt x="575" y="661"/>
                </a:lnTo>
                <a:lnTo>
                  <a:pt x="0" y="152"/>
                </a:lnTo>
              </a:path>
            </a:pathLst>
          </a:custGeom>
          <a:noFill/>
          <a:ln w="12700" cap="flat" cmpd="sng">
            <a:solidFill>
              <a:srgbClr val="0092C8"/>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826394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5635626" y="516721"/>
            <a:ext cx="4879975" cy="5878532"/>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3000"/>
              <a:t>Hypothalamic neurons </a:t>
            </a:r>
          </a:p>
          <a:p>
            <a:pPr eaLnBrk="1" hangingPunct="1"/>
            <a:r>
              <a:rPr lang="en-US" sz="3000"/>
              <a:t>in the supraoptic (SON)</a:t>
            </a:r>
          </a:p>
          <a:p>
            <a:pPr eaLnBrk="1" hangingPunct="1"/>
            <a:r>
              <a:rPr lang="en-US" sz="3000"/>
              <a:t>and paraventricular (PVN)</a:t>
            </a:r>
          </a:p>
          <a:p>
            <a:pPr eaLnBrk="1" hangingPunct="1"/>
            <a:r>
              <a:rPr lang="en-US" sz="3000"/>
              <a:t>nuclei synthesize arginine</a:t>
            </a:r>
          </a:p>
          <a:p>
            <a:pPr eaLnBrk="1" hangingPunct="1"/>
            <a:r>
              <a:rPr lang="en-US" sz="3000"/>
              <a:t>vasopressin (AVP) or</a:t>
            </a:r>
          </a:p>
          <a:p>
            <a:pPr eaLnBrk="1" hangingPunct="1"/>
            <a:r>
              <a:rPr lang="en-US" sz="3000"/>
              <a:t>oxytocin (OXY).</a:t>
            </a:r>
          </a:p>
          <a:p>
            <a:pPr eaLnBrk="1" hangingPunct="1"/>
            <a:endParaRPr lang="en-US" sz="1600"/>
          </a:p>
          <a:p>
            <a:pPr eaLnBrk="1" hangingPunct="1"/>
            <a:r>
              <a:rPr lang="en-US" sz="3000"/>
              <a:t>Most of their axons project</a:t>
            </a:r>
          </a:p>
          <a:p>
            <a:pPr eaLnBrk="1" hangingPunct="1"/>
            <a:r>
              <a:rPr lang="en-US" sz="3000"/>
              <a:t>directly to the </a:t>
            </a:r>
            <a:r>
              <a:rPr lang="en-US" sz="3000" b="1" i="1"/>
              <a:t>posterior </a:t>
            </a:r>
          </a:p>
          <a:p>
            <a:pPr eaLnBrk="1" hangingPunct="1"/>
            <a:r>
              <a:rPr lang="en-US" sz="3000" b="1" i="1"/>
              <a:t>pituitary</a:t>
            </a:r>
            <a:r>
              <a:rPr lang="en-US" sz="3000"/>
              <a:t>, from which AVP</a:t>
            </a:r>
          </a:p>
          <a:p>
            <a:pPr eaLnBrk="1" hangingPunct="1"/>
            <a:r>
              <a:rPr lang="en-US" sz="3000"/>
              <a:t>and OXY are secreted into</a:t>
            </a:r>
          </a:p>
          <a:p>
            <a:pPr eaLnBrk="1" hangingPunct="1"/>
            <a:r>
              <a:rPr lang="en-US" sz="3000"/>
              <a:t>the systemic circulation to </a:t>
            </a:r>
          </a:p>
          <a:p>
            <a:pPr eaLnBrk="1" hangingPunct="1"/>
            <a:r>
              <a:rPr lang="en-US" sz="3000"/>
              <a:t>regulate their target tissues.</a:t>
            </a:r>
          </a:p>
        </p:txBody>
      </p:sp>
      <p:pic>
        <p:nvPicPr>
          <p:cNvPr id="261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6" y="381000"/>
            <a:ext cx="2600325" cy="556260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176132" name="Rectangle 4"/>
          <p:cNvSpPr>
            <a:spLocks noChangeArrowheads="1"/>
          </p:cNvSpPr>
          <p:nvPr/>
        </p:nvSpPr>
        <p:spPr bwMode="auto">
          <a:xfrm>
            <a:off x="1600200" y="6003926"/>
            <a:ext cx="3919538" cy="549275"/>
          </a:xfrm>
          <a:prstGeom prst="rect">
            <a:avLst/>
          </a:prstGeom>
          <a:solidFill>
            <a:srgbClr val="ECFAA4"/>
          </a:solidFill>
          <a:ln w="25400" algn="ctr">
            <a:noFill/>
            <a:miter lim="800000"/>
            <a:headEnd/>
            <a:tailEnd/>
          </a:ln>
          <a:effectLst>
            <a:outerShdw dist="107763" dir="2700000" algn="ctr" rotWithShape="0">
              <a:schemeClr val="bg2">
                <a:alpha val="50000"/>
              </a:schemeClr>
            </a:outerShdw>
          </a:effectLst>
        </p:spPr>
        <p:txBody>
          <a:bodyPr wrap="none"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1500" b="1" i="1"/>
              <a:t>Goodman &amp; Gilman's The Pharmacologic</a:t>
            </a:r>
          </a:p>
          <a:p>
            <a:pPr eaLnBrk="1" hangingPunct="1"/>
            <a:r>
              <a:rPr lang="en-US" sz="1500" b="1" i="1"/>
              <a:t>Basis of Therapeutics – 11</a:t>
            </a:r>
            <a:r>
              <a:rPr lang="en-US" sz="1500" b="1" i="1" baseline="30000"/>
              <a:t>th</a:t>
            </a:r>
            <a:r>
              <a:rPr lang="en-US" sz="1500" b="1" i="1"/>
              <a:t> Ed. (2006)</a:t>
            </a:r>
          </a:p>
        </p:txBody>
      </p:sp>
    </p:spTree>
    <p:extLst>
      <p:ext uri="{BB962C8B-B14F-4D97-AF65-F5344CB8AC3E}">
        <p14:creationId xmlns:p14="http://schemas.microsoft.com/office/powerpoint/2010/main" val="35804201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1803400" y="381000"/>
            <a:ext cx="85598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3600" b="1">
                <a:solidFill>
                  <a:srgbClr val="0033CC"/>
                </a:solidFill>
                <a:effectLst>
                  <a:outerShdw blurRad="38100" dist="38100" dir="2700000" algn="tl">
                    <a:srgbClr val="C0C0C0"/>
                  </a:outerShdw>
                </a:effectLst>
              </a:rPr>
              <a:t>Vasopressin</a:t>
            </a:r>
            <a:r>
              <a:rPr lang="en-US"/>
              <a:t> is a nonapeptide (t</a:t>
            </a:r>
            <a:r>
              <a:rPr lang="en-US" baseline="-25000"/>
              <a:t>1/2</a:t>
            </a:r>
            <a:r>
              <a:rPr lang="en-US"/>
              <a:t> 20 min) with</a:t>
            </a:r>
          </a:p>
          <a:p>
            <a:pPr eaLnBrk="1" hangingPunct="1"/>
            <a:r>
              <a:rPr lang="en-US"/>
              <a:t>two separate G-protein coupled target receptors</a:t>
            </a:r>
          </a:p>
          <a:p>
            <a:pPr eaLnBrk="1" hangingPunct="1"/>
            <a:r>
              <a:rPr lang="en-US"/>
              <a:t>responsible for its two roles. </a:t>
            </a:r>
            <a:r>
              <a:rPr lang="en-US" i="1">
                <a:solidFill>
                  <a:srgbClr val="0033CC"/>
                </a:solidFill>
              </a:rPr>
              <a:t>The V</a:t>
            </a:r>
            <a:r>
              <a:rPr lang="en-US" i="1" baseline="-25000">
                <a:solidFill>
                  <a:srgbClr val="0033CC"/>
                </a:solidFill>
              </a:rPr>
              <a:t>1</a:t>
            </a:r>
            <a:r>
              <a:rPr lang="en-US" i="1">
                <a:solidFill>
                  <a:srgbClr val="0033CC"/>
                </a:solidFill>
              </a:rPr>
              <a:t> receptor on</a:t>
            </a:r>
          </a:p>
          <a:p>
            <a:pPr eaLnBrk="1" hangingPunct="1"/>
            <a:r>
              <a:rPr lang="en-US" i="1">
                <a:solidFill>
                  <a:srgbClr val="0033CC"/>
                </a:solidFill>
              </a:rPr>
              <a:t>vascular smooth muscle</a:t>
            </a:r>
            <a:r>
              <a:rPr lang="en-US"/>
              <a:t> is coupled to calcium</a:t>
            </a:r>
          </a:p>
          <a:p>
            <a:pPr eaLnBrk="1" hangingPunct="1"/>
            <a:r>
              <a:rPr lang="en-US"/>
              <a:t>entry. This receptor is not usually stimulated by</a:t>
            </a:r>
          </a:p>
          <a:p>
            <a:pPr eaLnBrk="1" hangingPunct="1"/>
            <a:r>
              <a:rPr lang="en-US"/>
              <a:t>physiological concentrations of the hormone. </a:t>
            </a:r>
          </a:p>
          <a:p>
            <a:pPr eaLnBrk="1" hangingPunct="1"/>
            <a:r>
              <a:rPr lang="en-US" i="1">
                <a:solidFill>
                  <a:srgbClr val="0033CC"/>
                </a:solidFill>
              </a:rPr>
              <a:t>The V</a:t>
            </a:r>
            <a:r>
              <a:rPr lang="en-US" i="1" baseline="-25000">
                <a:solidFill>
                  <a:srgbClr val="0033CC"/>
                </a:solidFill>
              </a:rPr>
              <a:t>2</a:t>
            </a:r>
            <a:r>
              <a:rPr lang="en-US" i="1">
                <a:solidFill>
                  <a:srgbClr val="0033CC"/>
                </a:solidFill>
              </a:rPr>
              <a:t> receptor</a:t>
            </a:r>
            <a:r>
              <a:rPr lang="en-US"/>
              <a:t> </a:t>
            </a:r>
            <a:r>
              <a:rPr lang="en-US" i="1">
                <a:solidFill>
                  <a:srgbClr val="0033CC"/>
                </a:solidFill>
              </a:rPr>
              <a:t>is coupled to adenylyl cyclase</a:t>
            </a:r>
            <a:r>
              <a:rPr lang="en-US"/>
              <a:t>, and</a:t>
            </a:r>
          </a:p>
          <a:p>
            <a:pPr eaLnBrk="1" hangingPunct="1"/>
            <a:r>
              <a:rPr lang="en-US"/>
              <a:t>regulates opening of the water channel, aquaporin,</a:t>
            </a:r>
          </a:p>
          <a:p>
            <a:pPr eaLnBrk="1" hangingPunct="1"/>
            <a:r>
              <a:rPr lang="en-US"/>
              <a:t>in cells of the renal collecting duct.</a:t>
            </a:r>
          </a:p>
          <a:p>
            <a:pPr eaLnBrk="1" hangingPunct="1"/>
            <a:r>
              <a:rPr lang="en-US"/>
              <a:t>Secretion of the antidiuretic hormone is stimulated</a:t>
            </a:r>
          </a:p>
          <a:p>
            <a:pPr eaLnBrk="1" hangingPunct="1"/>
            <a:r>
              <a:rPr lang="en-US"/>
              <a:t>by any increase in the osmotic pressure of the blood</a:t>
            </a:r>
          </a:p>
          <a:p>
            <a:pPr eaLnBrk="1" hangingPunct="1"/>
            <a:r>
              <a:rPr lang="en-US"/>
              <a:t>supplying the hypothalamus and by a variety of</a:t>
            </a:r>
          </a:p>
          <a:p>
            <a:pPr eaLnBrk="1" hangingPunct="1"/>
            <a:r>
              <a:rPr lang="en-US"/>
              <a:t>drugs, notably nicotine. </a:t>
            </a:r>
            <a:r>
              <a:rPr lang="en-US" i="1"/>
              <a:t>Secretion is inhibited by a fall</a:t>
            </a:r>
          </a:p>
          <a:p>
            <a:pPr eaLnBrk="1" hangingPunct="1"/>
            <a:r>
              <a:rPr lang="en-US" i="1"/>
              <a:t>in blood osmotic pressure and by alcohol</a:t>
            </a:r>
            <a:r>
              <a:rPr lang="en-US"/>
              <a:t>.</a:t>
            </a:r>
          </a:p>
        </p:txBody>
      </p:sp>
    </p:spTree>
    <p:extLst>
      <p:ext uri="{BB962C8B-B14F-4D97-AF65-F5344CB8AC3E}">
        <p14:creationId xmlns:p14="http://schemas.microsoft.com/office/powerpoint/2010/main" val="1989424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descr="DDAVP Injection (8739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04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65219" name="Text Box 2"/>
          <p:cNvSpPr txBox="1">
            <a:spLocks noChangeArrowheads="1"/>
          </p:cNvSpPr>
          <p:nvPr/>
        </p:nvSpPr>
        <p:spPr bwMode="auto">
          <a:xfrm>
            <a:off x="1870076" y="360364"/>
            <a:ext cx="770096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atin typeface="Arial Narrow" panose="020B0606020202030204" pitchFamily="34" charset="0"/>
              </a:rPr>
              <a:t>The main complication of </a:t>
            </a:r>
            <a:r>
              <a:rPr lang="en-US" b="1">
                <a:latin typeface="Arial Narrow" panose="020B0606020202030204" pitchFamily="34" charset="0"/>
              </a:rPr>
              <a:t>DDAVP</a:t>
            </a:r>
            <a:r>
              <a:rPr lang="en-US">
                <a:latin typeface="Arial Narrow" panose="020B0606020202030204" pitchFamily="34" charset="0"/>
              </a:rPr>
              <a:t> is hyponatraemia</a:t>
            </a:r>
          </a:p>
          <a:p>
            <a:pPr eaLnBrk="1" hangingPunct="1"/>
            <a:r>
              <a:rPr lang="en-US">
                <a:latin typeface="Arial Narrow" panose="020B0606020202030204" pitchFamily="34" charset="0"/>
              </a:rPr>
              <a:t>which can be prevented by allowing the patient</a:t>
            </a:r>
          </a:p>
          <a:p>
            <a:pPr eaLnBrk="1" hangingPunct="1"/>
            <a:r>
              <a:rPr lang="en-US">
                <a:latin typeface="Arial Narrow" panose="020B0606020202030204" pitchFamily="34" charset="0"/>
              </a:rPr>
              <a:t>to develop some polyuria for a short period</a:t>
            </a:r>
          </a:p>
          <a:p>
            <a:pPr eaLnBrk="1" hangingPunct="1"/>
            <a:r>
              <a:rPr lang="en-US">
                <a:latin typeface="Arial Narrow" panose="020B0606020202030204" pitchFamily="34" charset="0"/>
              </a:rPr>
              <a:t>during each week. The requirement for DDAVP</a:t>
            </a:r>
          </a:p>
          <a:p>
            <a:pPr eaLnBrk="1" hangingPunct="1"/>
            <a:r>
              <a:rPr lang="en-US">
                <a:latin typeface="Arial Narrow" panose="020B0606020202030204" pitchFamily="34" charset="0"/>
              </a:rPr>
              <a:t>may decrease during intercurrent illness.</a:t>
            </a:r>
          </a:p>
          <a:p>
            <a:pPr eaLnBrk="1" hangingPunct="1"/>
            <a:r>
              <a:rPr lang="bg-BG" b="1">
                <a:solidFill>
                  <a:schemeClr val="accent2"/>
                </a:solidFill>
                <a:latin typeface="Arial Narrow" panose="020B0606020202030204" pitchFamily="34" charset="0"/>
              </a:rPr>
              <a:t>Terlipressin</a:t>
            </a:r>
            <a:r>
              <a:rPr lang="en-US" b="1">
                <a:solidFill>
                  <a:schemeClr val="accent2"/>
                </a:solidFill>
                <a:latin typeface="Arial Narrow" panose="020B0606020202030204" pitchFamily="34" charset="0"/>
              </a:rPr>
              <a:t> </a:t>
            </a:r>
            <a:r>
              <a:rPr lang="bg-BG">
                <a:latin typeface="Arial Narrow" panose="020B0606020202030204" pitchFamily="34" charset="0"/>
              </a:rPr>
              <a:t>is an</a:t>
            </a:r>
            <a:r>
              <a:rPr lang="en-US">
                <a:latin typeface="Arial Narrow" panose="020B0606020202030204" pitchFamily="34" charset="0"/>
              </a:rPr>
              <a:t> analogue of vasopressin</a:t>
            </a:r>
          </a:p>
          <a:p>
            <a:pPr eaLnBrk="1" hangingPunct="1"/>
            <a:r>
              <a:rPr lang="bg-BG">
                <a:latin typeface="Arial Narrow" panose="020B0606020202030204" pitchFamily="34" charset="0"/>
              </a:rPr>
              <a:t>used </a:t>
            </a:r>
            <a:r>
              <a:rPr lang="en-US">
                <a:latin typeface="Arial Narrow" panose="020B0606020202030204" pitchFamily="34" charset="0"/>
              </a:rPr>
              <a:t>in NA</a:t>
            </a:r>
            <a:r>
              <a:rPr lang="bg-BG">
                <a:latin typeface="Arial Narrow" panose="020B0606020202030204" pitchFamily="34" charset="0"/>
              </a:rPr>
              <a:t>-resistant</a:t>
            </a:r>
            <a:r>
              <a:rPr lang="en-US">
                <a:latin typeface="Arial Narrow" panose="020B0606020202030204" pitchFamily="34" charset="0"/>
              </a:rPr>
              <a:t> septic shock and</a:t>
            </a:r>
          </a:p>
          <a:p>
            <a:pPr eaLnBrk="1" hangingPunct="1"/>
            <a:r>
              <a:rPr lang="en-US">
                <a:latin typeface="Arial Narrow" panose="020B0606020202030204" pitchFamily="34" charset="0"/>
              </a:rPr>
              <a:t>esophageal varices.</a:t>
            </a:r>
            <a:r>
              <a:rPr lang="bg-BG"/>
              <a:t> </a:t>
            </a:r>
            <a:endParaRPr lang="en-US">
              <a:latin typeface="Arial Narrow" panose="020B0606020202030204" pitchFamily="34" charset="0"/>
            </a:endParaRPr>
          </a:p>
          <a:p>
            <a:pPr eaLnBrk="1" hangingPunct="1"/>
            <a:endParaRPr lang="en-US" b="1">
              <a:solidFill>
                <a:srgbClr val="0033CC"/>
              </a:solidFill>
              <a:latin typeface="Arial Narrow" panose="020B0606020202030204" pitchFamily="34" charset="0"/>
            </a:endParaRPr>
          </a:p>
          <a:p>
            <a:pPr eaLnBrk="1" hangingPunct="1"/>
            <a:r>
              <a:rPr lang="en-US" sz="3600" b="1">
                <a:solidFill>
                  <a:srgbClr val="CC3300"/>
                </a:solidFill>
                <a:effectLst>
                  <a:outerShdw blurRad="38100" dist="38100" dir="2700000" algn="tl">
                    <a:srgbClr val="C0C0C0"/>
                  </a:outerShdw>
                </a:effectLst>
                <a:latin typeface="Arial Narrow" panose="020B0606020202030204" pitchFamily="34" charset="0"/>
              </a:rPr>
              <a:t>Oxytocin</a:t>
            </a:r>
            <a:r>
              <a:rPr lang="en-US">
                <a:latin typeface="Arial Narrow" panose="020B0606020202030204" pitchFamily="34" charset="0"/>
              </a:rPr>
              <a:t> is a peptide hormone of the posterior</a:t>
            </a:r>
          </a:p>
          <a:p>
            <a:pPr eaLnBrk="1" hangingPunct="1"/>
            <a:r>
              <a:rPr lang="en-US">
                <a:latin typeface="Arial Narrow" panose="020B0606020202030204" pitchFamily="34" charset="0"/>
              </a:rPr>
              <a:t>pituitary gland. It </a:t>
            </a:r>
            <a:r>
              <a:rPr lang="en-US" b="1">
                <a:solidFill>
                  <a:srgbClr val="CC3300"/>
                </a:solidFill>
                <a:latin typeface="Arial Narrow" panose="020B0606020202030204" pitchFamily="34" charset="0"/>
              </a:rPr>
              <a:t>stimulates the contractions of the</a:t>
            </a:r>
          </a:p>
          <a:p>
            <a:pPr eaLnBrk="1" hangingPunct="1"/>
            <a:r>
              <a:rPr lang="en-US" b="1">
                <a:solidFill>
                  <a:srgbClr val="CC3300"/>
                </a:solidFill>
                <a:latin typeface="Arial Narrow" panose="020B0606020202030204" pitchFamily="34" charset="0"/>
              </a:rPr>
              <a:t>pregnant uterus</a:t>
            </a:r>
            <a:r>
              <a:rPr lang="en-US">
                <a:latin typeface="Arial Narrow" panose="020B0606020202030204" pitchFamily="34" charset="0"/>
              </a:rPr>
              <a:t>, which becomes much more sensitive</a:t>
            </a:r>
          </a:p>
          <a:p>
            <a:pPr eaLnBrk="1" hangingPunct="1"/>
            <a:r>
              <a:rPr lang="en-US">
                <a:latin typeface="Arial Narrow" panose="020B0606020202030204" pitchFamily="34" charset="0"/>
              </a:rPr>
              <a:t>to it at term. </a:t>
            </a:r>
            <a:r>
              <a:rPr lang="en-US" i="1">
                <a:solidFill>
                  <a:schemeClr val="accent2"/>
                </a:solidFill>
                <a:latin typeface="Arial Narrow" panose="020B0606020202030204" pitchFamily="34" charset="0"/>
              </a:rPr>
              <a:t>Patients with posterior pituitary disease</a:t>
            </a:r>
          </a:p>
          <a:p>
            <a:pPr eaLnBrk="1" hangingPunct="1"/>
            <a:r>
              <a:rPr lang="en-US" i="1">
                <a:solidFill>
                  <a:schemeClr val="accent2"/>
                </a:solidFill>
                <a:latin typeface="Arial Narrow" panose="020B0606020202030204" pitchFamily="34" charset="0"/>
              </a:rPr>
              <a:t>(diabetes insipidus) can, however, go into labour normally.</a:t>
            </a:r>
          </a:p>
        </p:txBody>
      </p:sp>
      <p:pic>
        <p:nvPicPr>
          <p:cNvPr id="265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1" y="2743201"/>
            <a:ext cx="1196975" cy="25066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4788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ANd9GcRKisqbS5LTBwFA1KHR9vhaSV4i7QyCPaMIT757FD-QFI0VZzI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57200"/>
            <a:ext cx="27559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66243" name="Text Box 4"/>
          <p:cNvSpPr txBox="1">
            <a:spLocks noChangeArrowheads="1"/>
          </p:cNvSpPr>
          <p:nvPr/>
        </p:nvSpPr>
        <p:spPr bwMode="auto">
          <a:xfrm>
            <a:off x="1752600" y="304801"/>
            <a:ext cx="629285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3600" b="1" dirty="0">
                <a:latin typeface="Arial Narrow" panose="020B0606020202030204" pitchFamily="34" charset="0"/>
              </a:rPr>
              <a:t>Oxytocin</a:t>
            </a:r>
            <a:r>
              <a:rPr lang="en-US" dirty="0">
                <a:latin typeface="Arial Narrow" panose="020B0606020202030204" pitchFamily="34" charset="0"/>
              </a:rPr>
              <a:t> is structurally close to vasopressin</a:t>
            </a:r>
          </a:p>
          <a:p>
            <a:pPr eaLnBrk="1" hangingPunct="1"/>
            <a:r>
              <a:rPr lang="en-US" dirty="0">
                <a:latin typeface="Arial Narrow" panose="020B0606020202030204" pitchFamily="34" charset="0"/>
              </a:rPr>
              <a:t>and it is no surprise that it also has antidiuretic</a:t>
            </a:r>
          </a:p>
          <a:p>
            <a:pPr eaLnBrk="1" hangingPunct="1"/>
            <a:r>
              <a:rPr lang="en-US" dirty="0">
                <a:latin typeface="Arial Narrow" panose="020B0606020202030204" pitchFamily="34" charset="0"/>
              </a:rPr>
              <a:t>activity. Serious water intoxication can</a:t>
            </a:r>
          </a:p>
          <a:p>
            <a:pPr eaLnBrk="1" hangingPunct="1"/>
            <a:r>
              <a:rPr lang="en-US" dirty="0">
                <a:latin typeface="Arial Narrow" panose="020B0606020202030204" pitchFamily="34" charset="0"/>
              </a:rPr>
              <a:t>occur with prolonged </a:t>
            </a:r>
            <a:r>
              <a:rPr lang="en-US" dirty="0" err="1">
                <a:latin typeface="Arial Narrow" panose="020B0606020202030204" pitchFamily="34" charset="0"/>
              </a:rPr>
              <a:t>i.v.</a:t>
            </a:r>
            <a:r>
              <a:rPr lang="en-US" dirty="0">
                <a:latin typeface="Arial Narrow" panose="020B0606020202030204" pitchFamily="34" charset="0"/>
              </a:rPr>
              <a:t> infusions, especially</a:t>
            </a:r>
          </a:p>
          <a:p>
            <a:pPr eaLnBrk="1" hangingPunct="1"/>
            <a:r>
              <a:rPr lang="en-US" dirty="0">
                <a:latin typeface="Arial Narrow" panose="020B0606020202030204" pitchFamily="34" charset="0"/>
              </a:rPr>
              <a:t>where accompanied by large volumes of fluid.</a:t>
            </a:r>
          </a:p>
          <a:p>
            <a:pPr eaLnBrk="1" hangingPunct="1"/>
            <a:r>
              <a:rPr lang="en-US" b="1" dirty="0">
                <a:solidFill>
                  <a:srgbClr val="FF3300"/>
                </a:solidFill>
                <a:latin typeface="Arial Narrow" panose="020B0606020202030204" pitchFamily="34" charset="0"/>
              </a:rPr>
              <a:t>The association of oxytocin with neonatal</a:t>
            </a:r>
          </a:p>
          <a:p>
            <a:pPr eaLnBrk="1" hangingPunct="1"/>
            <a:r>
              <a:rPr lang="en-US" b="1" dirty="0">
                <a:solidFill>
                  <a:srgbClr val="FF3300"/>
                </a:solidFill>
                <a:latin typeface="Arial Narrow" panose="020B0606020202030204" pitchFamily="34" charset="0"/>
              </a:rPr>
              <a:t>jaundice appears to be due to increased</a:t>
            </a:r>
          </a:p>
          <a:p>
            <a:pPr eaLnBrk="1" hangingPunct="1"/>
            <a:r>
              <a:rPr lang="en-US" b="1" dirty="0">
                <a:solidFill>
                  <a:srgbClr val="FF3300"/>
                </a:solidFill>
                <a:latin typeface="Arial Narrow" panose="020B0606020202030204" pitchFamily="34" charset="0"/>
              </a:rPr>
              <a:t>erythrocyte fragility causing </a:t>
            </a:r>
            <a:r>
              <a:rPr lang="en-US" b="1" dirty="0" err="1">
                <a:solidFill>
                  <a:srgbClr val="FF3300"/>
                </a:solidFill>
                <a:latin typeface="Arial Narrow" panose="020B0606020202030204" pitchFamily="34" charset="0"/>
              </a:rPr>
              <a:t>haemolysis</a:t>
            </a:r>
            <a:r>
              <a:rPr lang="en-US" b="1" dirty="0">
                <a:solidFill>
                  <a:srgbClr val="FF3300"/>
                </a:solidFill>
                <a:latin typeface="Arial Narrow" panose="020B0606020202030204" pitchFamily="34" charset="0"/>
              </a:rPr>
              <a:t>.</a:t>
            </a:r>
          </a:p>
          <a:p>
            <a:pPr eaLnBrk="1" hangingPunct="1"/>
            <a:r>
              <a:rPr lang="en-US" dirty="0">
                <a:latin typeface="Arial Narrow" panose="020B0606020202030204" pitchFamily="34" charset="0"/>
              </a:rPr>
              <a:t>Oxytocin has been supplanted by the </a:t>
            </a:r>
          </a:p>
          <a:p>
            <a:pPr eaLnBrk="1" hangingPunct="1"/>
            <a:r>
              <a:rPr lang="en-US" dirty="0" err="1">
                <a:latin typeface="Arial Narrow" panose="020B0606020202030204" pitchFamily="34" charset="0"/>
              </a:rPr>
              <a:t>Methylergometrine</a:t>
            </a:r>
            <a:r>
              <a:rPr lang="en-US" dirty="0">
                <a:latin typeface="Arial Narrow" panose="020B0606020202030204" pitchFamily="34" charset="0"/>
              </a:rPr>
              <a:t> (</a:t>
            </a:r>
            <a:r>
              <a:rPr lang="en-US" dirty="0" err="1">
                <a:latin typeface="Arial Narrow" panose="020B0606020202030204" pitchFamily="34" charset="0"/>
              </a:rPr>
              <a:t>Methergin</a:t>
            </a:r>
            <a:r>
              <a:rPr lang="en-US" baseline="30000" dirty="0">
                <a:latin typeface="Arial Narrow" panose="020B0606020202030204" pitchFamily="34" charset="0"/>
              </a:rPr>
              <a:t>®</a:t>
            </a:r>
            <a:r>
              <a:rPr lang="en-US" dirty="0">
                <a:latin typeface="Arial Narrow" panose="020B0606020202030204" pitchFamily="34" charset="0"/>
              </a:rPr>
              <a:t>), as the prime</a:t>
            </a:r>
          </a:p>
          <a:p>
            <a:pPr eaLnBrk="1" hangingPunct="1"/>
            <a:r>
              <a:rPr lang="en-US" dirty="0">
                <a:latin typeface="Arial Narrow" panose="020B0606020202030204" pitchFamily="34" charset="0"/>
              </a:rPr>
              <a:t>treatment of postpartum </a:t>
            </a:r>
            <a:r>
              <a:rPr lang="en-US" dirty="0" err="1">
                <a:latin typeface="Arial Narrow" panose="020B0606020202030204" pitchFamily="34" charset="0"/>
              </a:rPr>
              <a:t>haemorrhage</a:t>
            </a:r>
            <a:r>
              <a:rPr lang="en-US" dirty="0">
                <a:latin typeface="Arial Narrow" panose="020B0606020202030204" pitchFamily="34" charset="0"/>
              </a:rPr>
              <a:t>.</a:t>
            </a:r>
          </a:p>
        </p:txBody>
      </p:sp>
      <p:pic>
        <p:nvPicPr>
          <p:cNvPr id="266244" name="Picture 4" descr="oxytoc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4408488"/>
            <a:ext cx="3609975" cy="2449512"/>
          </a:xfrm>
          <a:prstGeom prst="rect">
            <a:avLst/>
          </a:prstGeom>
          <a:noFill/>
          <a:extLst>
            <a:ext uri="{909E8E84-426E-40DD-AFC4-6F175D3DCCD1}">
              <a14:hiddenFill xmlns:a14="http://schemas.microsoft.com/office/drawing/2010/main">
                <a:solidFill>
                  <a:srgbClr val="FFFFFF"/>
                </a:solidFill>
              </a14:hiddenFill>
            </a:ext>
          </a:extLst>
        </p:spPr>
      </p:pic>
      <p:sp>
        <p:nvSpPr>
          <p:cNvPr id="266245" name="Text Box 5"/>
          <p:cNvSpPr txBox="1">
            <a:spLocks noChangeArrowheads="1"/>
          </p:cNvSpPr>
          <p:nvPr/>
        </p:nvSpPr>
        <p:spPr bwMode="auto">
          <a:xfrm>
            <a:off x="2895600" y="5780088"/>
            <a:ext cx="3724096" cy="523220"/>
          </a:xfrm>
          <a:prstGeom prst="rect">
            <a:avLst/>
          </a:prstGeom>
          <a:solidFill>
            <a:srgbClr val="FFFF00"/>
          </a:solidFill>
          <a:ln w="2540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eaLnBrk="0" hangingPunct="0">
              <a:defRPr sz="2800">
                <a:solidFill>
                  <a:schemeClr val="tx1"/>
                </a:solidFill>
                <a:latin typeface="Arial" panose="020B0604020202020204" pitchFamily="34" charset="0"/>
              </a:defRPr>
            </a:lvl1pPr>
            <a:lvl2pPr eaLnBrk="0" hangingPunct="0">
              <a:defRPr sz="2800">
                <a:solidFill>
                  <a:schemeClr val="tx1"/>
                </a:solidFill>
                <a:latin typeface="Arial" panose="020B0604020202020204" pitchFamily="34" charset="0"/>
              </a:defRPr>
            </a:lvl2pPr>
            <a:lvl3pPr eaLnBrk="0" hangingPunct="0">
              <a:defRPr sz="2800">
                <a:solidFill>
                  <a:schemeClr val="tx1"/>
                </a:solidFill>
                <a:latin typeface="Arial" panose="020B0604020202020204" pitchFamily="34" charset="0"/>
              </a:defRPr>
            </a:lvl3pPr>
            <a:lvl4pPr eaLnBrk="0" hangingPunct="0">
              <a:defRPr sz="2800">
                <a:solidFill>
                  <a:schemeClr val="tx1"/>
                </a:solidFill>
                <a:latin typeface="Arial" panose="020B0604020202020204" pitchFamily="34" charset="0"/>
              </a:defRPr>
            </a:lvl4pPr>
            <a:lvl5pPr eaLnBrk="0" hangingPunct="0">
              <a:defRPr sz="2800">
                <a:solidFill>
                  <a:schemeClr val="tx1"/>
                </a:solidFill>
                <a:latin typeface="Arial" panose="020B0604020202020204" pitchFamily="34" charset="0"/>
              </a:defRPr>
            </a:lvl5pPr>
            <a:lvl6pPr eaLnBrk="0" fontAlgn="base" hangingPunct="0">
              <a:spcBef>
                <a:spcPct val="0"/>
              </a:spcBef>
              <a:spcAft>
                <a:spcPct val="0"/>
              </a:spcAft>
              <a:defRPr sz="2800">
                <a:solidFill>
                  <a:schemeClr val="tx1"/>
                </a:solidFill>
                <a:latin typeface="Arial" panose="020B0604020202020204" pitchFamily="34" charset="0"/>
              </a:defRPr>
            </a:lvl6pPr>
            <a:lvl7pPr eaLnBrk="0" fontAlgn="base" hangingPunct="0">
              <a:spcBef>
                <a:spcPct val="0"/>
              </a:spcBef>
              <a:spcAft>
                <a:spcPct val="0"/>
              </a:spcAft>
              <a:defRPr sz="2800">
                <a:solidFill>
                  <a:schemeClr val="tx1"/>
                </a:solidFill>
                <a:latin typeface="Arial" panose="020B0604020202020204" pitchFamily="34" charset="0"/>
              </a:defRPr>
            </a:lvl7pPr>
            <a:lvl8pPr eaLnBrk="0" fontAlgn="base" hangingPunct="0">
              <a:spcBef>
                <a:spcPct val="0"/>
              </a:spcBef>
              <a:spcAft>
                <a:spcPct val="0"/>
              </a:spcAft>
              <a:defRPr sz="2800">
                <a:solidFill>
                  <a:schemeClr val="tx1"/>
                </a:solidFill>
                <a:latin typeface="Arial" panose="020B0604020202020204" pitchFamily="34" charset="0"/>
              </a:defRPr>
            </a:lvl8pPr>
            <a:lvl9pPr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b="1" i="1">
                <a:solidFill>
                  <a:srgbClr val="FF3300"/>
                </a:solidFill>
              </a:rPr>
              <a:t>Neonatal jaundice</a:t>
            </a:r>
            <a:endParaRPr lang="bg-BG" b="1" i="1">
              <a:solidFill>
                <a:srgbClr val="FF3300"/>
              </a:solidFill>
            </a:endParaRPr>
          </a:p>
        </p:txBody>
      </p:sp>
      <p:pic>
        <p:nvPicPr>
          <p:cNvPr id="266246" name="Picture 6" descr="Jaunduce_bab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181600"/>
            <a:ext cx="1189038"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73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4"/>
          <p:cNvSpPr txBox="1">
            <a:spLocks noChangeArrowheads="1"/>
          </p:cNvSpPr>
          <p:nvPr/>
        </p:nvSpPr>
        <p:spPr bwMode="auto">
          <a:xfrm>
            <a:off x="1600200" y="381001"/>
            <a:ext cx="8956298"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2900" b="1">
                <a:solidFill>
                  <a:srgbClr val="0033CC"/>
                </a:solidFill>
                <a:effectLst>
                  <a:outerShdw blurRad="38100" dist="38100" dir="2700000" algn="tl">
                    <a:srgbClr val="C0C0C0"/>
                  </a:outerShdw>
                </a:effectLst>
              </a:rPr>
              <a:t>Corticotropin releasing hormone</a:t>
            </a:r>
            <a:r>
              <a:rPr lang="en-US" sz="2900"/>
              <a:t> (CRH) – </a:t>
            </a:r>
          </a:p>
          <a:p>
            <a:pPr eaLnBrk="1" hangingPunct="1"/>
            <a:r>
              <a:rPr lang="en-US" sz="2900" i="1">
                <a:solidFill>
                  <a:srgbClr val="0033CC"/>
                </a:solidFill>
              </a:rPr>
              <a:t>corticoliberin</a:t>
            </a:r>
            <a:r>
              <a:rPr lang="en-US" sz="2900"/>
              <a:t>, is a hypothalamic polypeptide for</a:t>
            </a:r>
          </a:p>
          <a:p>
            <a:pPr eaLnBrk="1" hangingPunct="1"/>
            <a:r>
              <a:rPr lang="en-US" sz="2900"/>
              <a:t>diagnostic use. It increases ACTH secretion in</a:t>
            </a:r>
          </a:p>
          <a:p>
            <a:pPr eaLnBrk="1" hangingPunct="1"/>
            <a:r>
              <a:rPr lang="en-US" sz="2900"/>
              <a:t>Cushing's diseas.</a:t>
            </a:r>
          </a:p>
          <a:p>
            <a:pPr eaLnBrk="1" hangingPunct="1"/>
            <a:r>
              <a:rPr lang="en-US" sz="2900"/>
              <a:t> </a:t>
            </a:r>
          </a:p>
          <a:p>
            <a:pPr eaLnBrk="1" hangingPunct="1"/>
            <a:r>
              <a:rPr lang="en-US" sz="2900"/>
              <a:t>Natural </a:t>
            </a:r>
            <a:r>
              <a:rPr lang="en-US" sz="2900" b="1">
                <a:solidFill>
                  <a:srgbClr val="0033CC"/>
                </a:solidFill>
                <a:effectLst>
                  <a:outerShdw blurRad="38100" dist="38100" dir="2700000" algn="tl">
                    <a:srgbClr val="C0C0C0"/>
                  </a:outerShdw>
                </a:effectLst>
              </a:rPr>
              <a:t>corticotropin</a:t>
            </a:r>
            <a:r>
              <a:rPr lang="en-US" sz="2900"/>
              <a:t> </a:t>
            </a:r>
            <a:r>
              <a:rPr lang="en-US" sz="2900">
                <a:solidFill>
                  <a:srgbClr val="0033CC"/>
                </a:solidFill>
              </a:rPr>
              <a:t>(ACTH)</a:t>
            </a:r>
            <a:r>
              <a:rPr lang="en-US" sz="2900"/>
              <a:t> is a 39-amino-acid</a:t>
            </a:r>
          </a:p>
          <a:p>
            <a:pPr eaLnBrk="1" hangingPunct="1"/>
            <a:r>
              <a:rPr lang="en-US" sz="2900"/>
              <a:t>polypeptide secreted by the anterior pituitary gland, </a:t>
            </a:r>
          </a:p>
          <a:p>
            <a:pPr eaLnBrk="1" hangingPunct="1"/>
            <a:r>
              <a:rPr lang="en-US" sz="2900"/>
              <a:t>obtained from animal pituitaries. The physiological</a:t>
            </a:r>
          </a:p>
          <a:p>
            <a:pPr eaLnBrk="1" hangingPunct="1"/>
            <a:r>
              <a:rPr lang="en-US" sz="2900"/>
              <a:t>activity resides in the first 24-amino acids (which</a:t>
            </a:r>
          </a:p>
          <a:p>
            <a:pPr eaLnBrk="1" hangingPunct="1"/>
            <a:r>
              <a:rPr lang="en-US" sz="2900"/>
              <a:t>are common to many species) and most of the immu-</a:t>
            </a:r>
          </a:p>
          <a:p>
            <a:pPr eaLnBrk="1" hangingPunct="1"/>
            <a:r>
              <a:rPr lang="en-US" sz="2900"/>
              <a:t>nological activity resides in the remaining 15 amino</a:t>
            </a:r>
          </a:p>
          <a:p>
            <a:pPr eaLnBrk="1" hangingPunct="1"/>
            <a:r>
              <a:rPr lang="en-US" sz="2900"/>
              <a:t>acids. The pituitary output of corticotropin responds </a:t>
            </a:r>
          </a:p>
          <a:p>
            <a:pPr eaLnBrk="1" hangingPunct="1"/>
            <a:r>
              <a:rPr lang="en-US" sz="2900"/>
              <a:t>rapidly to physiological requirements by the </a:t>
            </a:r>
          </a:p>
          <a:p>
            <a:pPr eaLnBrk="1" hangingPunct="1"/>
            <a:r>
              <a:rPr lang="en-US" sz="2900"/>
              <a:t>familiar negative-feedback homeostatic mechanism.</a:t>
            </a:r>
          </a:p>
        </p:txBody>
      </p:sp>
    </p:spTree>
    <p:extLst>
      <p:ext uri="{BB962C8B-B14F-4D97-AF65-F5344CB8AC3E}">
        <p14:creationId xmlns:p14="http://schemas.microsoft.com/office/powerpoint/2010/main" val="8014322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2514600"/>
            <a:ext cx="3286125" cy="4191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715" name="Text Box 5"/>
          <p:cNvSpPr txBox="1">
            <a:spLocks noChangeArrowheads="1"/>
          </p:cNvSpPr>
          <p:nvPr/>
        </p:nvSpPr>
        <p:spPr bwMode="auto">
          <a:xfrm>
            <a:off x="1524000" y="304800"/>
            <a:ext cx="84963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marL="457200"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i="1">
                <a:solidFill>
                  <a:srgbClr val="0033CC"/>
                </a:solidFill>
                <a:latin typeface="Arial Narrow" panose="020B0606020202030204" pitchFamily="34" charset="0"/>
              </a:rPr>
              <a:t>Corticotropin stimulates the synthesis of corticosteroids </a:t>
            </a:r>
            <a:r>
              <a:rPr lang="en-US">
                <a:latin typeface="Arial Narrow" panose="020B0606020202030204" pitchFamily="34" charset="0"/>
              </a:rPr>
              <a:t>(of</a:t>
            </a:r>
          </a:p>
          <a:p>
            <a:pPr eaLnBrk="1" hangingPunct="1"/>
            <a:r>
              <a:rPr lang="en-US">
                <a:latin typeface="Arial Narrow" panose="020B0606020202030204" pitchFamily="34" charset="0"/>
              </a:rPr>
              <a:t>which the most important is </a:t>
            </a:r>
            <a:r>
              <a:rPr lang="en-US" i="1">
                <a:solidFill>
                  <a:srgbClr val="0033CC"/>
                </a:solidFill>
                <a:latin typeface="Arial Narrow" panose="020B0606020202030204" pitchFamily="34" charset="0"/>
              </a:rPr>
              <a:t>hydrocortisone</a:t>
            </a:r>
            <a:r>
              <a:rPr lang="en-US">
                <a:latin typeface="Arial Narrow" panose="020B0606020202030204" pitchFamily="34" charset="0"/>
              </a:rPr>
              <a:t>) and to a lesser</a:t>
            </a:r>
          </a:p>
          <a:p>
            <a:pPr eaLnBrk="1" hangingPunct="1"/>
            <a:r>
              <a:rPr lang="en-US">
                <a:latin typeface="Arial Narrow" panose="020B0606020202030204" pitchFamily="34" charset="0"/>
              </a:rPr>
              <a:t>extent of </a:t>
            </a:r>
            <a:r>
              <a:rPr lang="en-US" i="1">
                <a:solidFill>
                  <a:srgbClr val="0033CC"/>
                </a:solidFill>
                <a:latin typeface="Arial Narrow" panose="020B0606020202030204" pitchFamily="34" charset="0"/>
              </a:rPr>
              <a:t>androgens</a:t>
            </a:r>
            <a:r>
              <a:rPr lang="en-US">
                <a:latin typeface="Arial Narrow" panose="020B0606020202030204" pitchFamily="34" charset="0"/>
              </a:rPr>
              <a:t>, by the cells of the adrenal cortex. It has</a:t>
            </a:r>
          </a:p>
          <a:p>
            <a:pPr eaLnBrk="1" hangingPunct="1"/>
            <a:r>
              <a:rPr lang="en-US">
                <a:latin typeface="Arial Narrow" panose="020B0606020202030204" pitchFamily="34" charset="0"/>
              </a:rPr>
              <a:t>only a minor effect on aldosterone production. The release of</a:t>
            </a:r>
          </a:p>
          <a:p>
            <a:pPr eaLnBrk="1" hangingPunct="1"/>
            <a:r>
              <a:rPr lang="en-US">
                <a:latin typeface="Arial Narrow" panose="020B0606020202030204" pitchFamily="34" charset="0"/>
              </a:rPr>
              <a:t>natural corticotropin by the pituitary gland is controlled by the</a:t>
            </a:r>
          </a:p>
          <a:p>
            <a:pPr eaLnBrk="1" hangingPunct="1"/>
            <a:r>
              <a:rPr lang="en-US">
                <a:latin typeface="Arial Narrow" panose="020B0606020202030204" pitchFamily="34" charset="0"/>
              </a:rPr>
              <a:t>hypothalamus via corticotropin</a:t>
            </a:r>
          </a:p>
          <a:p>
            <a:pPr eaLnBrk="1" hangingPunct="1"/>
            <a:r>
              <a:rPr lang="en-US">
                <a:latin typeface="Arial Narrow" panose="020B0606020202030204" pitchFamily="34" charset="0"/>
              </a:rPr>
              <a:t>releasing hormone (corticoliberin),</a:t>
            </a:r>
          </a:p>
          <a:p>
            <a:pPr eaLnBrk="1" hangingPunct="1"/>
            <a:r>
              <a:rPr lang="en-US">
                <a:latin typeface="Arial Narrow" panose="020B0606020202030204" pitchFamily="34" charset="0"/>
              </a:rPr>
              <a:t>production of which is influenced</a:t>
            </a:r>
          </a:p>
          <a:p>
            <a:pPr eaLnBrk="1" hangingPunct="1"/>
            <a:r>
              <a:rPr lang="en-US">
                <a:latin typeface="Arial Narrow" panose="020B0606020202030204" pitchFamily="34" charset="0"/>
              </a:rPr>
              <a:t>by stress as well as by the level</a:t>
            </a:r>
          </a:p>
          <a:p>
            <a:pPr eaLnBrk="1" hangingPunct="1"/>
            <a:r>
              <a:rPr lang="en-US">
                <a:latin typeface="Arial Narrow" panose="020B0606020202030204" pitchFamily="34" charset="0"/>
              </a:rPr>
              <a:t>of circulating hydrocortisone. </a:t>
            </a:r>
          </a:p>
        </p:txBody>
      </p:sp>
    </p:spTree>
    <p:extLst>
      <p:ext uri="{BB962C8B-B14F-4D97-AF65-F5344CB8AC3E}">
        <p14:creationId xmlns:p14="http://schemas.microsoft.com/office/powerpoint/2010/main" val="18544789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1676400" y="382589"/>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bg-BG"/>
          </a:p>
        </p:txBody>
      </p:sp>
      <p:sp>
        <p:nvSpPr>
          <p:cNvPr id="244739" name="Text Box 3"/>
          <p:cNvSpPr txBox="1">
            <a:spLocks noChangeArrowheads="1"/>
          </p:cNvSpPr>
          <p:nvPr/>
        </p:nvSpPr>
        <p:spPr bwMode="auto">
          <a:xfrm>
            <a:off x="1676400" y="382589"/>
            <a:ext cx="1588" cy="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bg-BG"/>
          </a:p>
        </p:txBody>
      </p:sp>
      <p:sp>
        <p:nvSpPr>
          <p:cNvPr id="244740" name="Text Box 4"/>
          <p:cNvSpPr txBox="1">
            <a:spLocks noChangeArrowheads="1"/>
          </p:cNvSpPr>
          <p:nvPr/>
        </p:nvSpPr>
        <p:spPr bwMode="auto">
          <a:xfrm>
            <a:off x="1606550" y="604838"/>
            <a:ext cx="8909050" cy="56435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eaLnBrk="0" hangingPunct="0">
              <a:defRPr sz="2800">
                <a:solidFill>
                  <a:schemeClr val="tx1"/>
                </a:solidFill>
                <a:latin typeface="Arial" panose="020B0604020202020204" pitchFamily="34" charset="0"/>
              </a:defRPr>
            </a:lvl1pPr>
            <a:lvl2pPr eaLnBrk="0" hangingPunct="0">
              <a:defRPr sz="2800">
                <a:solidFill>
                  <a:schemeClr val="tx1"/>
                </a:solidFill>
                <a:latin typeface="Arial" panose="020B0604020202020204" pitchFamily="34" charset="0"/>
              </a:defRPr>
            </a:lvl2pPr>
            <a:lvl3pPr eaLnBrk="0" hangingPunct="0">
              <a:defRPr sz="2800">
                <a:solidFill>
                  <a:schemeClr val="tx1"/>
                </a:solidFill>
                <a:latin typeface="Arial" panose="020B0604020202020204" pitchFamily="34" charset="0"/>
              </a:defRPr>
            </a:lvl3pPr>
            <a:lvl4pPr eaLnBrk="0" hangingPunct="0">
              <a:defRPr sz="2800">
                <a:solidFill>
                  <a:schemeClr val="tx1"/>
                </a:solidFill>
                <a:latin typeface="Arial" panose="020B0604020202020204" pitchFamily="34" charset="0"/>
              </a:defRPr>
            </a:lvl4pPr>
            <a:lvl5pPr eaLnBrk="0" hangingPunct="0">
              <a:defRPr sz="2800">
                <a:solidFill>
                  <a:schemeClr val="tx1"/>
                </a:solidFill>
                <a:latin typeface="Arial" panose="020B0604020202020204" pitchFamily="34" charset="0"/>
              </a:defRPr>
            </a:lvl5pPr>
            <a:lvl6pPr eaLnBrk="0" fontAlgn="base" hangingPunct="0">
              <a:spcBef>
                <a:spcPct val="0"/>
              </a:spcBef>
              <a:spcAft>
                <a:spcPct val="0"/>
              </a:spcAft>
              <a:defRPr sz="2800">
                <a:solidFill>
                  <a:schemeClr val="tx1"/>
                </a:solidFill>
                <a:latin typeface="Arial" panose="020B0604020202020204" pitchFamily="34" charset="0"/>
              </a:defRPr>
            </a:lvl6pPr>
            <a:lvl7pPr eaLnBrk="0" fontAlgn="base" hangingPunct="0">
              <a:spcBef>
                <a:spcPct val="0"/>
              </a:spcBef>
              <a:spcAft>
                <a:spcPct val="0"/>
              </a:spcAft>
              <a:defRPr sz="2800">
                <a:solidFill>
                  <a:schemeClr val="tx1"/>
                </a:solidFill>
                <a:latin typeface="Arial" panose="020B0604020202020204" pitchFamily="34" charset="0"/>
              </a:defRPr>
            </a:lvl7pPr>
            <a:lvl8pPr eaLnBrk="0" fontAlgn="base" hangingPunct="0">
              <a:spcBef>
                <a:spcPct val="0"/>
              </a:spcBef>
              <a:spcAft>
                <a:spcPct val="0"/>
              </a:spcAft>
              <a:defRPr sz="2800">
                <a:solidFill>
                  <a:schemeClr val="tx1"/>
                </a:solidFill>
                <a:latin typeface="Arial" panose="020B0604020202020204" pitchFamily="34" charset="0"/>
              </a:defRPr>
            </a:lvl8pPr>
            <a:lvl9pPr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atin typeface="Arial Narrow" panose="020B0606020202030204" pitchFamily="34" charset="0"/>
              </a:rPr>
              <a:t>High plasma concentration of any steroid with glucocorticoid effect prevents release of corticotropin releasing hormone as well as of ACTH, the lack of which in turn results in adrenocortical hypofunction.</a:t>
            </a:r>
          </a:p>
          <a:p>
            <a:pPr eaLnBrk="1" hangingPunct="1"/>
            <a:r>
              <a:rPr lang="en-US">
                <a:latin typeface="Arial Narrow" panose="020B0606020202030204" pitchFamily="34" charset="0"/>
              </a:rPr>
              <a:t>This is the reason why catastrophe may follow the sudden withdrawal of steroid therapy in the chronically treated patient who has an atrophied cortex.</a:t>
            </a:r>
          </a:p>
          <a:p>
            <a:pPr eaLnBrk="1" hangingPunct="1"/>
            <a:r>
              <a:rPr lang="en-US">
                <a:latin typeface="Arial Narrow" panose="020B0606020202030204" pitchFamily="34" charset="0"/>
              </a:rPr>
              <a:t>The effects of corticotropin are those of the steroids (hydrocortisone, androgens) liberated by its action on the adrenal cortex. </a:t>
            </a:r>
            <a:r>
              <a:rPr lang="en-US" b="1">
                <a:latin typeface="Arial Narrow" panose="020B0606020202030204" pitchFamily="34" charset="0"/>
              </a:rPr>
              <a:t>Prolonged heavy dosage causes </a:t>
            </a:r>
            <a:r>
              <a:rPr lang="en-US" b="1" i="1">
                <a:solidFill>
                  <a:srgbClr val="FF3300"/>
                </a:solidFill>
                <a:effectLst>
                  <a:outerShdw blurRad="38100" dist="38100" dir="2700000" algn="tl">
                    <a:srgbClr val="C0C0C0"/>
                  </a:outerShdw>
                </a:effectLst>
                <a:latin typeface="Arial Narrow" panose="020B0606020202030204" pitchFamily="34" charset="0"/>
              </a:rPr>
              <a:t>Cushing's syndrome</a:t>
            </a:r>
            <a:r>
              <a:rPr lang="en-US">
                <a:latin typeface="Arial Narrow" panose="020B0606020202030204" pitchFamily="34" charset="0"/>
              </a:rPr>
              <a:t>.</a:t>
            </a:r>
          </a:p>
          <a:p>
            <a:pPr eaLnBrk="1" hangingPunct="1"/>
            <a:r>
              <a:rPr lang="en-US">
                <a:solidFill>
                  <a:srgbClr val="0033CC"/>
                </a:solidFill>
                <a:latin typeface="Arial Narrow" panose="020B0606020202030204" pitchFamily="34" charset="0"/>
              </a:rPr>
              <a:t>Tetracosactide (Synacthen®) is used </a:t>
            </a:r>
            <a:r>
              <a:rPr lang="en-US">
                <a:latin typeface="Arial Narrow" panose="020B0606020202030204" pitchFamily="34" charset="0"/>
              </a:rPr>
              <a:t>as a test of the capacity</a:t>
            </a:r>
          </a:p>
          <a:p>
            <a:pPr eaLnBrk="1" hangingPunct="1"/>
            <a:r>
              <a:rPr lang="en-US">
                <a:latin typeface="Arial Narrow" panose="020B0606020202030204" pitchFamily="34" charset="0"/>
              </a:rPr>
              <a:t>of the adrenal cortex to produce cortisol (hydrocortisone).</a:t>
            </a:r>
            <a:endParaRPr lang="bg-BG">
              <a:latin typeface="Arial Narrow" panose="020B0606020202030204" pitchFamily="34" charset="0"/>
            </a:endParaRPr>
          </a:p>
        </p:txBody>
      </p:sp>
    </p:spTree>
    <p:extLst>
      <p:ext uri="{BB962C8B-B14F-4D97-AF65-F5344CB8AC3E}">
        <p14:creationId xmlns:p14="http://schemas.microsoft.com/office/powerpoint/2010/main" val="42944030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23246" y="1265350"/>
            <a:ext cx="8345506" cy="4327300"/>
          </a:xfrm>
          <a:prstGeom prst="rect">
            <a:avLst/>
          </a:prstGeom>
        </p:spPr>
      </p:pic>
    </p:spTree>
    <p:extLst>
      <p:ext uri="{BB962C8B-B14F-4D97-AF65-F5344CB8AC3E}">
        <p14:creationId xmlns:p14="http://schemas.microsoft.com/office/powerpoint/2010/main" val="12223336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828800" y="2471739"/>
            <a:ext cx="8610600" cy="2428875"/>
          </a:xfrm>
        </p:spPr>
        <p:txBody>
          <a:bodyPr/>
          <a:lstStyle/>
          <a:p>
            <a:r>
              <a:rPr lang="en-US"/>
              <a:t>Hypothalamic stimulation–from CNS </a:t>
            </a:r>
          </a:p>
          <a:p>
            <a:r>
              <a:rPr lang="en-US"/>
              <a:t>Pituitary stimulation–from hypothalamic trophic Hs</a:t>
            </a:r>
          </a:p>
          <a:p>
            <a:r>
              <a:rPr lang="en-US"/>
              <a:t>Endocrine gland stimulation–from pituitary trophic Hs</a:t>
            </a:r>
          </a:p>
        </p:txBody>
      </p:sp>
      <p:sp>
        <p:nvSpPr>
          <p:cNvPr id="30723" name="Rectangle 3"/>
          <p:cNvSpPr>
            <a:spLocks noGrp="1" noChangeArrowheads="1"/>
          </p:cNvSpPr>
          <p:nvPr>
            <p:ph type="title"/>
          </p:nvPr>
        </p:nvSpPr>
        <p:spPr>
          <a:xfrm>
            <a:off x="2206625" y="525536"/>
            <a:ext cx="7772400" cy="1311128"/>
          </a:xfrm>
        </p:spPr>
        <p:txBody>
          <a:bodyPr>
            <a:spAutoFit/>
          </a:bodyPr>
          <a:lstStyle/>
          <a:p>
            <a:r>
              <a:rPr lang="en-US"/>
              <a:t>Endocrine Control: Three Levels of Integration</a:t>
            </a:r>
          </a:p>
        </p:txBody>
      </p:sp>
    </p:spTree>
    <p:extLst>
      <p:ext uri="{BB962C8B-B14F-4D97-AF65-F5344CB8AC3E}">
        <p14:creationId xmlns:p14="http://schemas.microsoft.com/office/powerpoint/2010/main" val="278867416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02657" y="147099"/>
            <a:ext cx="7772400" cy="424732"/>
          </a:xfrm>
        </p:spPr>
        <p:txBody>
          <a:bodyPr>
            <a:spAutoFit/>
          </a:bodyPr>
          <a:lstStyle/>
          <a:p>
            <a:r>
              <a:rPr lang="en-US" sz="2400" b="1" dirty="0"/>
              <a:t>Endocrine Control: Three Levels of Integration</a:t>
            </a:r>
          </a:p>
        </p:txBody>
      </p:sp>
      <p:pic>
        <p:nvPicPr>
          <p:cNvPr id="31748" name="Picture 4" descr="07-13_1.jpg                                                    0007D38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l="5333" t="667" r="5499" b="3075"/>
          <a:stretch>
            <a:fillRect/>
          </a:stretch>
        </p:blipFill>
        <p:spPr bwMode="auto">
          <a:xfrm>
            <a:off x="1620080" y="462501"/>
            <a:ext cx="8137940" cy="594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0160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9800" y="609600"/>
            <a:ext cx="7772400" cy="838200"/>
          </a:xfrm>
        </p:spPr>
        <p:txBody>
          <a:bodyPr/>
          <a:lstStyle/>
          <a:p>
            <a:r>
              <a:rPr lang="en-US" sz="2800"/>
              <a:t>Anterior Pituitary</a:t>
            </a:r>
          </a:p>
        </p:txBody>
      </p:sp>
      <p:sp>
        <p:nvSpPr>
          <p:cNvPr id="51203" name="Text Box 3"/>
          <p:cNvSpPr txBox="1">
            <a:spLocks noChangeArrowheads="1"/>
          </p:cNvSpPr>
          <p:nvPr/>
        </p:nvSpPr>
        <p:spPr bwMode="auto">
          <a:xfrm>
            <a:off x="1752600" y="2133600"/>
            <a:ext cx="86868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t>Is also called the </a:t>
            </a:r>
            <a:r>
              <a:rPr lang="en-US" sz="2800" dirty="0" err="1"/>
              <a:t>Adenohypophysis</a:t>
            </a:r>
            <a:endParaRPr lang="en-US" sz="2800" dirty="0"/>
          </a:p>
          <a:p>
            <a:pPr>
              <a:spcBef>
                <a:spcPct val="50000"/>
              </a:spcBef>
            </a:pPr>
            <a:endParaRPr lang="en-US" sz="2800" dirty="0"/>
          </a:p>
          <a:p>
            <a:pPr>
              <a:spcBef>
                <a:spcPct val="50000"/>
              </a:spcBef>
            </a:pPr>
            <a:r>
              <a:rPr lang="en-US" sz="2800" dirty="0"/>
              <a:t>Secretes </a:t>
            </a:r>
            <a:r>
              <a:rPr lang="en-US" sz="2800" dirty="0" smtClean="0"/>
              <a:t>trophic </a:t>
            </a:r>
            <a:r>
              <a:rPr lang="en-US" sz="2800" dirty="0"/>
              <a:t>hormones in a pulsatile fashion</a:t>
            </a:r>
          </a:p>
          <a:p>
            <a:pPr>
              <a:spcBef>
                <a:spcPct val="50000"/>
              </a:spcBef>
            </a:pPr>
            <a:endParaRPr lang="en-US" sz="2800" dirty="0"/>
          </a:p>
          <a:p>
            <a:pPr>
              <a:spcBef>
                <a:spcPct val="50000"/>
              </a:spcBef>
            </a:pPr>
            <a:r>
              <a:rPr lang="en-US" sz="2800" dirty="0"/>
              <a:t>Synthesizes various hormones in various specific cell populations</a:t>
            </a:r>
          </a:p>
        </p:txBody>
      </p:sp>
    </p:spTree>
    <p:extLst>
      <p:ext uri="{BB962C8B-B14F-4D97-AF65-F5344CB8AC3E}">
        <p14:creationId xmlns:p14="http://schemas.microsoft.com/office/powerpoint/2010/main" val="6722954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783" y="132314"/>
            <a:ext cx="6278217" cy="735496"/>
          </a:xfrm>
        </p:spPr>
        <p:txBody>
          <a:bodyPr>
            <a:normAutofit/>
          </a:bodyPr>
          <a:lstStyle/>
          <a:p>
            <a:r>
              <a:rPr lang="en-US" sz="3200" b="1" dirty="0"/>
              <a:t>Feedback Control of Anterior Pituitary</a:t>
            </a:r>
          </a:p>
        </p:txBody>
      </p:sp>
      <p:pic>
        <p:nvPicPr>
          <p:cNvPr id="11270" name="Picture 6" descr="Pituitary Feedback"/>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2514601" y="709714"/>
            <a:ext cx="8060634" cy="5860259"/>
          </a:xfrm>
        </p:spPr>
      </p:pic>
      <p:sp>
        <p:nvSpPr>
          <p:cNvPr id="11277" name="Freeform 13"/>
          <p:cNvSpPr>
            <a:spLocks/>
          </p:cNvSpPr>
          <p:nvPr/>
        </p:nvSpPr>
        <p:spPr bwMode="auto">
          <a:xfrm>
            <a:off x="4435385" y="1212691"/>
            <a:ext cx="948310" cy="2597309"/>
          </a:xfrm>
          <a:custGeom>
            <a:avLst/>
            <a:gdLst>
              <a:gd name="T0" fmla="*/ 384 w 384"/>
              <a:gd name="T1" fmla="*/ 1056 h 1056"/>
              <a:gd name="T2" fmla="*/ 96 w 384"/>
              <a:gd name="T3" fmla="*/ 1008 h 1056"/>
              <a:gd name="T4" fmla="*/ 0 w 384"/>
              <a:gd name="T5" fmla="*/ 912 h 1056"/>
              <a:gd name="T6" fmla="*/ 0 w 384"/>
              <a:gd name="T7" fmla="*/ 768 h 1056"/>
              <a:gd name="T8" fmla="*/ 0 w 384"/>
              <a:gd name="T9" fmla="*/ 480 h 1056"/>
              <a:gd name="T10" fmla="*/ 0 w 384"/>
              <a:gd name="T11" fmla="*/ 192 h 1056"/>
              <a:gd name="T12" fmla="*/ 0 w 384"/>
              <a:gd name="T13" fmla="*/ 96 h 1056"/>
              <a:gd name="T14" fmla="*/ 96 w 384"/>
              <a:gd name="T15" fmla="*/ 48 h 1056"/>
              <a:gd name="T16" fmla="*/ 384 w 384"/>
              <a:gd name="T1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056">
                <a:moveTo>
                  <a:pt x="384" y="1056"/>
                </a:moveTo>
                <a:lnTo>
                  <a:pt x="96" y="1008"/>
                </a:lnTo>
                <a:lnTo>
                  <a:pt x="0" y="912"/>
                </a:lnTo>
                <a:lnTo>
                  <a:pt x="0" y="768"/>
                </a:lnTo>
                <a:lnTo>
                  <a:pt x="0" y="480"/>
                </a:lnTo>
                <a:lnTo>
                  <a:pt x="0" y="192"/>
                </a:lnTo>
                <a:lnTo>
                  <a:pt x="0" y="96"/>
                </a:lnTo>
                <a:lnTo>
                  <a:pt x="96" y="48"/>
                </a:lnTo>
                <a:lnTo>
                  <a:pt x="384" y="0"/>
                </a:lnTo>
              </a:path>
            </a:pathLst>
          </a:custGeom>
          <a:noFill/>
          <a:ln w="57150" cap="flat" cmpd="sng">
            <a:solidFill>
              <a:srgbClr val="FF3300"/>
            </a:solidFill>
            <a:prstDash val="solid"/>
            <a:round/>
            <a:headEnd type="none" w="med" len="med"/>
            <a:tailEnd type="triangle" w="med" len="med"/>
          </a:ln>
          <a:effectLst>
            <a:prstShdw prst="shdw17" dist="17961" dir="2700000">
              <a:srgbClr val="FFFFFF"/>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8" name="Freeform 14"/>
          <p:cNvSpPr>
            <a:spLocks/>
          </p:cNvSpPr>
          <p:nvPr/>
        </p:nvSpPr>
        <p:spPr bwMode="auto">
          <a:xfrm>
            <a:off x="4525908" y="1311965"/>
            <a:ext cx="829772" cy="718651"/>
          </a:xfrm>
          <a:custGeom>
            <a:avLst/>
            <a:gdLst>
              <a:gd name="T0" fmla="*/ 336 w 336"/>
              <a:gd name="T1" fmla="*/ 240 h 240"/>
              <a:gd name="T2" fmla="*/ 48 w 336"/>
              <a:gd name="T3" fmla="*/ 240 h 240"/>
              <a:gd name="T4" fmla="*/ 0 w 336"/>
              <a:gd name="T5" fmla="*/ 144 h 240"/>
              <a:gd name="T6" fmla="*/ 96 w 336"/>
              <a:gd name="T7" fmla="*/ 96 h 240"/>
              <a:gd name="T8" fmla="*/ 336 w 336"/>
              <a:gd name="T9" fmla="*/ 0 h 240"/>
            </a:gdLst>
            <a:ahLst/>
            <a:cxnLst>
              <a:cxn ang="0">
                <a:pos x="T0" y="T1"/>
              </a:cxn>
              <a:cxn ang="0">
                <a:pos x="T2" y="T3"/>
              </a:cxn>
              <a:cxn ang="0">
                <a:pos x="T4" y="T5"/>
              </a:cxn>
              <a:cxn ang="0">
                <a:pos x="T6" y="T7"/>
              </a:cxn>
              <a:cxn ang="0">
                <a:pos x="T8" y="T9"/>
              </a:cxn>
            </a:cxnLst>
            <a:rect l="0" t="0" r="r" b="b"/>
            <a:pathLst>
              <a:path w="336" h="240">
                <a:moveTo>
                  <a:pt x="336" y="240"/>
                </a:moveTo>
                <a:lnTo>
                  <a:pt x="48" y="240"/>
                </a:lnTo>
                <a:lnTo>
                  <a:pt x="0" y="144"/>
                </a:lnTo>
                <a:lnTo>
                  <a:pt x="96" y="96"/>
                </a:lnTo>
                <a:lnTo>
                  <a:pt x="336" y="0"/>
                </a:lnTo>
              </a:path>
            </a:pathLst>
          </a:custGeom>
          <a:noFill/>
          <a:ln w="57150" cap="flat" cmpd="sng">
            <a:solidFill>
              <a:srgbClr val="FF3300"/>
            </a:solidFill>
            <a:prstDash val="solid"/>
            <a:round/>
            <a:headEnd type="none" w="med" len="med"/>
            <a:tailEnd type="triangle" w="med" len="med"/>
          </a:ln>
          <a:effectLst>
            <a:prstShdw prst="shdw17" dist="17961" dir="2700000">
              <a:srgbClr val="FFFFFF"/>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0" name="Freeform 16"/>
          <p:cNvSpPr>
            <a:spLocks/>
          </p:cNvSpPr>
          <p:nvPr/>
        </p:nvSpPr>
        <p:spPr bwMode="auto">
          <a:xfrm>
            <a:off x="7631168" y="1212691"/>
            <a:ext cx="849528" cy="4194196"/>
          </a:xfrm>
          <a:custGeom>
            <a:avLst/>
            <a:gdLst>
              <a:gd name="T0" fmla="*/ 8 w 344"/>
              <a:gd name="T1" fmla="*/ 1680 h 1680"/>
              <a:gd name="T2" fmla="*/ 344 w 344"/>
              <a:gd name="T3" fmla="*/ 1680 h 1680"/>
              <a:gd name="T4" fmla="*/ 344 w 344"/>
              <a:gd name="T5" fmla="*/ 672 h 1680"/>
              <a:gd name="T6" fmla="*/ 0 w 344"/>
              <a:gd name="T7" fmla="*/ 656 h 1680"/>
              <a:gd name="T8" fmla="*/ 344 w 344"/>
              <a:gd name="T9" fmla="*/ 672 h 1680"/>
              <a:gd name="T10" fmla="*/ 344 w 344"/>
              <a:gd name="T11" fmla="*/ 0 h 1680"/>
              <a:gd name="T12" fmla="*/ 8 w 344"/>
              <a:gd name="T13" fmla="*/ 0 h 1680"/>
            </a:gdLst>
            <a:ahLst/>
            <a:cxnLst>
              <a:cxn ang="0">
                <a:pos x="T0" y="T1"/>
              </a:cxn>
              <a:cxn ang="0">
                <a:pos x="T2" y="T3"/>
              </a:cxn>
              <a:cxn ang="0">
                <a:pos x="T4" y="T5"/>
              </a:cxn>
              <a:cxn ang="0">
                <a:pos x="T6" y="T7"/>
              </a:cxn>
              <a:cxn ang="0">
                <a:pos x="T8" y="T9"/>
              </a:cxn>
              <a:cxn ang="0">
                <a:pos x="T10" y="T11"/>
              </a:cxn>
              <a:cxn ang="0">
                <a:pos x="T12" y="T13"/>
              </a:cxn>
            </a:cxnLst>
            <a:rect l="0" t="0" r="r" b="b"/>
            <a:pathLst>
              <a:path w="344" h="1680">
                <a:moveTo>
                  <a:pt x="8" y="1680"/>
                </a:moveTo>
                <a:lnTo>
                  <a:pt x="344" y="1680"/>
                </a:lnTo>
                <a:lnTo>
                  <a:pt x="344" y="672"/>
                </a:lnTo>
                <a:cubicBezTo>
                  <a:pt x="229" y="667"/>
                  <a:pt x="115" y="661"/>
                  <a:pt x="0" y="656"/>
                </a:cubicBezTo>
                <a:lnTo>
                  <a:pt x="344" y="672"/>
                </a:lnTo>
                <a:lnTo>
                  <a:pt x="344" y="0"/>
                </a:lnTo>
                <a:lnTo>
                  <a:pt x="8" y="0"/>
                </a:lnTo>
              </a:path>
            </a:pathLst>
          </a:custGeom>
          <a:noFill/>
          <a:ln w="57150" cap="flat" cmpd="sng">
            <a:solidFill>
              <a:srgbClr val="FF3300"/>
            </a:solidFill>
            <a:prstDash val="solid"/>
            <a:round/>
            <a:headEnd/>
            <a:tailEnd/>
          </a:ln>
          <a:effectLst>
            <a:prstShdw prst="shdw17" dist="17961" dir="2700000">
              <a:srgbClr val="FFFFFF"/>
            </a:prstShdw>
          </a:effectLst>
          <a:extLst>
            <a:ext uri="{909E8E84-426E-40DD-AFC4-6F175D3DCCD1}">
              <a14:hiddenFill xmlns:a14="http://schemas.microsoft.com/office/drawing/2010/main">
                <a:solidFill>
                  <a:srgbClr val="FFFF00"/>
                </a:solidFill>
              </a14:hiddenFill>
            </a:ext>
          </a:extLst>
        </p:spPr>
        <p:txBody>
          <a:bodyPr wrap="none" anchor="ctr"/>
          <a:lstStyle/>
          <a:p>
            <a:endParaRPr lang="en-US"/>
          </a:p>
        </p:txBody>
      </p:sp>
    </p:spTree>
    <p:extLst>
      <p:ext uri="{BB962C8B-B14F-4D97-AF65-F5344CB8AC3E}">
        <p14:creationId xmlns:p14="http://schemas.microsoft.com/office/powerpoint/2010/main" val="116406622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4" fill="hold" grpId="0" nodeType="afterEffect">
                                  <p:stCondLst>
                                    <p:cond delay="500"/>
                                  </p:stCondLst>
                                  <p:childTnLst>
                                    <p:set>
                                      <p:cBhvr>
                                        <p:cTn id="6" dur="1" fill="hold">
                                          <p:stCondLst>
                                            <p:cond delay="0"/>
                                          </p:stCondLst>
                                        </p:cTn>
                                        <p:tgtEl>
                                          <p:spTgt spid="11280"/>
                                        </p:tgtEl>
                                        <p:attrNameLst>
                                          <p:attrName>style.visibility</p:attrName>
                                        </p:attrNameLst>
                                      </p:cBhvr>
                                      <p:to>
                                        <p:strVal val="visible"/>
                                      </p:to>
                                    </p:set>
                                    <p:anim calcmode="lin" valueType="num">
                                      <p:cBhvr>
                                        <p:cTn id="7" dur="500" fill="hold"/>
                                        <p:tgtEl>
                                          <p:spTgt spid="11280"/>
                                        </p:tgtEl>
                                        <p:attrNameLst>
                                          <p:attrName>ppt_x</p:attrName>
                                        </p:attrNameLst>
                                      </p:cBhvr>
                                      <p:tavLst>
                                        <p:tav tm="0">
                                          <p:val>
                                            <p:strVal val="#ppt_x"/>
                                          </p:val>
                                        </p:tav>
                                        <p:tav tm="100000">
                                          <p:val>
                                            <p:strVal val="#ppt_x"/>
                                          </p:val>
                                        </p:tav>
                                      </p:tavLst>
                                    </p:anim>
                                    <p:anim calcmode="lin" valueType="num">
                                      <p:cBhvr>
                                        <p:cTn id="8" dur="500" fill="hold"/>
                                        <p:tgtEl>
                                          <p:spTgt spid="11280"/>
                                        </p:tgtEl>
                                        <p:attrNameLst>
                                          <p:attrName>ppt_y</p:attrName>
                                        </p:attrNameLst>
                                      </p:cBhvr>
                                      <p:tavLst>
                                        <p:tav tm="0">
                                          <p:val>
                                            <p:strVal val="#ppt_y+#ppt_h/2"/>
                                          </p:val>
                                        </p:tav>
                                        <p:tav tm="100000">
                                          <p:val>
                                            <p:strVal val="#ppt_y"/>
                                          </p:val>
                                        </p:tav>
                                      </p:tavLst>
                                    </p:anim>
                                    <p:anim calcmode="lin" valueType="num">
                                      <p:cBhvr>
                                        <p:cTn id="9" dur="500" fill="hold"/>
                                        <p:tgtEl>
                                          <p:spTgt spid="11280"/>
                                        </p:tgtEl>
                                        <p:attrNameLst>
                                          <p:attrName>ppt_w</p:attrName>
                                        </p:attrNameLst>
                                      </p:cBhvr>
                                      <p:tavLst>
                                        <p:tav tm="0">
                                          <p:val>
                                            <p:strVal val="#ppt_w"/>
                                          </p:val>
                                        </p:tav>
                                        <p:tav tm="100000">
                                          <p:val>
                                            <p:strVal val="#ppt_w"/>
                                          </p:val>
                                        </p:tav>
                                      </p:tavLst>
                                    </p:anim>
                                    <p:anim calcmode="lin" valueType="num">
                                      <p:cBhvr>
                                        <p:cTn id="10" dur="500" fill="hold"/>
                                        <p:tgtEl>
                                          <p:spTgt spid="1128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1280"/>
                                        </p:tgtEl>
                                        <p:attrNameLst>
                                          <p:attrName>style.visibility</p:attrName>
                                        </p:attrNameLst>
                                      </p:cBhvr>
                                      <p:to>
                                        <p:strVal val="hidden"/>
                                      </p:to>
                                    </p:set>
                                  </p:subTnLst>
                                </p:cTn>
                              </p:par>
                            </p:childTnLst>
                          </p:cTn>
                        </p:par>
                        <p:par>
                          <p:cTn id="11" fill="hold" nodeType="afterGroup">
                            <p:stCondLst>
                              <p:cond delay="1000"/>
                            </p:stCondLst>
                            <p:childTnLst>
                              <p:par>
                                <p:cTn id="12" presetID="1" presetClass="entr" presetSubtype="0" fill="hold" grpId="0" nodeType="afterEffect">
                                  <p:stCondLst>
                                    <p:cond delay="500"/>
                                  </p:stCondLst>
                                  <p:childTnLst>
                                    <p:set>
                                      <p:cBhvr>
                                        <p:cTn id="13" dur="1" fill="hold">
                                          <p:stCondLst>
                                            <p:cond delay="499"/>
                                          </p:stCondLst>
                                        </p:cTn>
                                        <p:tgtEl>
                                          <p:spTgt spid="11277"/>
                                        </p:tgtEl>
                                        <p:attrNameLst>
                                          <p:attrName>style.visibility</p:attrName>
                                        </p:attrNameLst>
                                      </p:cBhvr>
                                      <p:to>
                                        <p:strVal val="visible"/>
                                      </p:to>
                                    </p:set>
                                  </p:childTnLst>
                                  <p:subTnLst>
                                    <p:set>
                                      <p:cBhvr override="childStyle">
                                        <p:cTn dur="1" fill="hold" display="0" masterRel="nextClick" afterEffect="1"/>
                                        <p:tgtEl>
                                          <p:spTgt spid="11277"/>
                                        </p:tgtEl>
                                        <p:attrNameLst>
                                          <p:attrName>style.visibility</p:attrName>
                                        </p:attrNameLst>
                                      </p:cBhvr>
                                      <p:to>
                                        <p:strVal val="hidden"/>
                                      </p:to>
                                    </p:set>
                                  </p:subTnLst>
                                </p:cTn>
                              </p:par>
                            </p:childTnLst>
                          </p:cTn>
                        </p:par>
                        <p:par>
                          <p:cTn id="14" fill="hold" nodeType="afterGroup">
                            <p:stCondLst>
                              <p:cond delay="2000"/>
                            </p:stCondLst>
                            <p:childTnLst>
                              <p:par>
                                <p:cTn id="15" presetID="1" presetClass="entr" presetSubtype="0" fill="hold" grpId="0" nodeType="afterEffect">
                                  <p:stCondLst>
                                    <p:cond delay="500"/>
                                  </p:stCondLst>
                                  <p:childTnLst>
                                    <p:set>
                                      <p:cBhvr>
                                        <p:cTn id="16" dur="1" fill="hold">
                                          <p:stCondLst>
                                            <p:cond delay="499"/>
                                          </p:stCondLst>
                                        </p:cTn>
                                        <p:tgtEl>
                                          <p:spTgt spid="11278"/>
                                        </p:tgtEl>
                                        <p:attrNameLst>
                                          <p:attrName>style.visibility</p:attrName>
                                        </p:attrNameLst>
                                      </p:cBhvr>
                                      <p:to>
                                        <p:strVal val="visible"/>
                                      </p:to>
                                    </p:set>
                                  </p:childTnLst>
                                  <p:subTnLst>
                                    <p:set>
                                      <p:cBhvr override="childStyle">
                                        <p:cTn dur="1" fill="hold" display="0" masterRel="nextClick" afterEffect="1"/>
                                        <p:tgtEl>
                                          <p:spTgt spid="1127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animBg="1"/>
      <p:bldP spid="11278" grpId="0" animBg="1"/>
      <p:bldP spid="1128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3"/>
          <p:cNvSpPr txBox="1">
            <a:spLocks noChangeArrowheads="1"/>
          </p:cNvSpPr>
          <p:nvPr/>
        </p:nvSpPr>
        <p:spPr bwMode="auto">
          <a:xfrm>
            <a:off x="6599239" y="354014"/>
            <a:ext cx="398938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b="1" u="sng">
                <a:solidFill>
                  <a:srgbClr val="CC3300"/>
                </a:solidFill>
                <a:latin typeface="Arial Narrow" panose="020B0606020202030204" pitchFamily="34" charset="0"/>
              </a:rPr>
              <a:t>Two hypothalamic factors</a:t>
            </a:r>
            <a:r>
              <a:rPr lang="en-US" b="1">
                <a:solidFill>
                  <a:srgbClr val="CC3300"/>
                </a:solidFill>
                <a:latin typeface="Arial Narrow" panose="020B0606020202030204" pitchFamily="34" charset="0"/>
              </a:rPr>
              <a:t>,</a:t>
            </a:r>
          </a:p>
          <a:p>
            <a:pPr eaLnBrk="1" hangingPunct="1"/>
            <a:r>
              <a:rPr lang="en-US" b="1">
                <a:solidFill>
                  <a:srgbClr val="0033CC"/>
                </a:solidFill>
                <a:latin typeface="Arial Narrow" panose="020B0606020202030204" pitchFamily="34" charset="0"/>
              </a:rPr>
              <a:t>growth hormone-releasing</a:t>
            </a:r>
          </a:p>
          <a:p>
            <a:pPr eaLnBrk="1" hangingPunct="1"/>
            <a:r>
              <a:rPr lang="en-US" b="1">
                <a:solidFill>
                  <a:srgbClr val="0033CC"/>
                </a:solidFill>
                <a:latin typeface="Arial Narrow" panose="020B0606020202030204" pitchFamily="34" charset="0"/>
              </a:rPr>
              <a:t>hormone (GHRH) and</a:t>
            </a:r>
          </a:p>
          <a:p>
            <a:pPr eaLnBrk="1" hangingPunct="1"/>
            <a:r>
              <a:rPr lang="en-US" b="1">
                <a:solidFill>
                  <a:srgbClr val="0033CC"/>
                </a:solidFill>
                <a:latin typeface="Arial Narrow" panose="020B0606020202030204" pitchFamily="34" charset="0"/>
              </a:rPr>
              <a:t>somatostatin (SST),</a:t>
            </a:r>
          </a:p>
          <a:p>
            <a:pPr eaLnBrk="1" hangingPunct="1"/>
            <a:r>
              <a:rPr lang="en-US">
                <a:latin typeface="Arial Narrow" panose="020B0606020202030204" pitchFamily="34" charset="0"/>
              </a:rPr>
              <a:t>act on the somatotropes in</a:t>
            </a:r>
          </a:p>
          <a:p>
            <a:pPr eaLnBrk="1" hangingPunct="1"/>
            <a:r>
              <a:rPr lang="en-US">
                <a:latin typeface="Arial Narrow" panose="020B0606020202030204" pitchFamily="34" charset="0"/>
              </a:rPr>
              <a:t>the anterior pituitary to</a:t>
            </a:r>
          </a:p>
          <a:p>
            <a:pPr eaLnBrk="1" hangingPunct="1"/>
            <a:r>
              <a:rPr lang="en-US">
                <a:latin typeface="Arial Narrow" panose="020B0606020202030204" pitchFamily="34" charset="0"/>
              </a:rPr>
              <a:t>regulate GH secretion. </a:t>
            </a:r>
            <a:r>
              <a:rPr lang="en-US" b="1">
                <a:latin typeface="Arial Narrow" panose="020B0606020202030204" pitchFamily="34" charset="0"/>
              </a:rPr>
              <a:t>SST</a:t>
            </a:r>
          </a:p>
          <a:p>
            <a:pPr eaLnBrk="1" hangingPunct="1"/>
            <a:r>
              <a:rPr lang="en-US" b="1">
                <a:latin typeface="Arial Narrow" panose="020B0606020202030204" pitchFamily="34" charset="0"/>
              </a:rPr>
              <a:t>also inhibits GHRH release.</a:t>
            </a:r>
          </a:p>
        </p:txBody>
      </p:sp>
      <p:sp>
        <p:nvSpPr>
          <p:cNvPr id="247812" name="Rectangle 4"/>
          <p:cNvSpPr>
            <a:spLocks noChangeArrowheads="1"/>
          </p:cNvSpPr>
          <p:nvPr/>
        </p:nvSpPr>
        <p:spPr bwMode="auto">
          <a:xfrm>
            <a:off x="6662738" y="4572001"/>
            <a:ext cx="3014662" cy="1463675"/>
          </a:xfrm>
          <a:prstGeom prst="rect">
            <a:avLst/>
          </a:prstGeom>
          <a:solidFill>
            <a:srgbClr val="FFFFFF"/>
          </a:solidFill>
          <a:ln>
            <a:noFill/>
          </a:ln>
          <a:effectLst/>
          <a:extLst>
            <a:ext uri="{91240B29-F687-4F45-9708-019B960494DF}">
              <a14:hiddenLine xmlns:a14="http://schemas.microsoft.com/office/drawing/2010/main" w="25400"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bg-BG" sz="3000" b="1" i="1" dirty="0">
                <a:solidFill>
                  <a:srgbClr val="FF3300"/>
                </a:solidFill>
                <a:latin typeface="Arial Narrow" panose="020B0606020202030204" pitchFamily="34" charset="0"/>
              </a:rPr>
              <a:t>Ghrelin is a</a:t>
            </a:r>
            <a:r>
              <a:rPr lang="en-US" sz="3000" b="1" i="1" dirty="0">
                <a:solidFill>
                  <a:srgbClr val="FF3300"/>
                </a:solidFill>
                <a:latin typeface="Arial Narrow" panose="020B0606020202030204" pitchFamily="34" charset="0"/>
              </a:rPr>
              <a:t> </a:t>
            </a:r>
            <a:r>
              <a:rPr lang="bg-BG" sz="3000" b="1" i="1" dirty="0">
                <a:solidFill>
                  <a:srgbClr val="FF3300"/>
                </a:solidFill>
                <a:latin typeface="Arial Narrow" panose="020B0606020202030204" pitchFamily="34" charset="0"/>
              </a:rPr>
              <a:t>potent</a:t>
            </a:r>
            <a:r>
              <a:rPr lang="en-US" sz="3000" b="1" i="1" dirty="0">
                <a:solidFill>
                  <a:srgbClr val="FF3300"/>
                </a:solidFill>
                <a:latin typeface="Arial Narrow" panose="020B0606020202030204" pitchFamily="34" charset="0"/>
              </a:rPr>
              <a:t> </a:t>
            </a:r>
          </a:p>
          <a:p>
            <a:r>
              <a:rPr lang="bg-BG" sz="3000" b="1" i="1" dirty="0">
                <a:solidFill>
                  <a:srgbClr val="FF3300"/>
                </a:solidFill>
                <a:latin typeface="Arial Narrow" panose="020B0606020202030204" pitchFamily="34" charset="0"/>
              </a:rPr>
              <a:t>stimulator</a:t>
            </a:r>
            <a:endParaRPr lang="en-US" sz="3000" b="1" i="1" dirty="0">
              <a:solidFill>
                <a:srgbClr val="FF3300"/>
              </a:solidFill>
              <a:latin typeface="Arial Narrow" panose="020B0606020202030204" pitchFamily="34" charset="0"/>
            </a:endParaRPr>
          </a:p>
          <a:p>
            <a:r>
              <a:rPr lang="bg-BG" sz="3000" b="1" i="1" dirty="0">
                <a:solidFill>
                  <a:srgbClr val="FF3300"/>
                </a:solidFill>
                <a:latin typeface="Arial Narrow" panose="020B0606020202030204" pitchFamily="34" charset="0"/>
              </a:rPr>
              <a:t>of</a:t>
            </a:r>
            <a:r>
              <a:rPr lang="en-US" sz="3000" b="1" i="1" dirty="0">
                <a:solidFill>
                  <a:srgbClr val="FF3300"/>
                </a:solidFill>
                <a:latin typeface="Arial Narrow" panose="020B0606020202030204" pitchFamily="34" charset="0"/>
              </a:rPr>
              <a:t> GH release</a:t>
            </a:r>
            <a:r>
              <a:rPr lang="en-US" sz="3000" b="1" dirty="0">
                <a:solidFill>
                  <a:srgbClr val="FF3300"/>
                </a:solidFill>
                <a:latin typeface="Arial Narrow" panose="020B0606020202030204" pitchFamily="34" charset="0"/>
              </a:rPr>
              <a:t>.</a:t>
            </a:r>
            <a:r>
              <a:rPr lang="bg-BG" sz="3000" b="1" dirty="0">
                <a:solidFill>
                  <a:srgbClr val="FF3300"/>
                </a:solidFill>
                <a:latin typeface="Arial Narrow" panose="020B0606020202030204" pitchFamily="34" charset="0"/>
              </a:rPr>
              <a:t> </a:t>
            </a:r>
          </a:p>
        </p:txBody>
      </p:sp>
      <p:pic>
        <p:nvPicPr>
          <p:cNvPr id="2478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4" y="228600"/>
            <a:ext cx="4986337" cy="5867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91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2807</TotalTime>
  <Words>9846</Words>
  <Application>Microsoft Office PowerPoint</Application>
  <PresentationFormat>Widescreen</PresentationFormat>
  <Paragraphs>837</Paragraphs>
  <Slides>91</Slides>
  <Notes>57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91</vt:i4>
      </vt:variant>
    </vt:vector>
  </HeadingPairs>
  <TitlesOfParts>
    <vt:vector size="103" baseType="lpstr">
      <vt:lpstr>ＭＳ Ｐゴシック</vt:lpstr>
      <vt:lpstr>Arial</vt:lpstr>
      <vt:lpstr>Arial Black</vt:lpstr>
      <vt:lpstr>Arial Narrow</vt:lpstr>
      <vt:lpstr>B Nazanin</vt:lpstr>
      <vt:lpstr>Calibri</vt:lpstr>
      <vt:lpstr>Calibri Light</vt:lpstr>
      <vt:lpstr>Helvetica</vt:lpstr>
      <vt:lpstr>Times</vt:lpstr>
      <vt:lpstr>Times New Roman</vt:lpstr>
      <vt:lpstr>Wingdings</vt:lpstr>
      <vt:lpstr>Office Theme</vt:lpstr>
      <vt:lpstr>Hypothalamus</vt:lpstr>
      <vt:lpstr>Hypothalamus-Pituitary: Anatomy</vt:lpstr>
      <vt:lpstr>Hypothalamus</vt:lpstr>
      <vt:lpstr>Hypothalamus</vt:lpstr>
      <vt:lpstr>Hypothalamic Releasing Hormones</vt:lpstr>
      <vt:lpstr>PowerPoint Presentation</vt:lpstr>
      <vt:lpstr>Hypothalamus Releasing Hormones: Secretion</vt:lpstr>
      <vt:lpstr>PowerPoint Presentation</vt:lpstr>
      <vt:lpstr>Anterior Pituitary</vt:lpstr>
      <vt:lpstr>Anterior Pituitary Hormones</vt:lpstr>
      <vt:lpstr>Anterior Pituitary Hormones </vt:lpstr>
      <vt:lpstr>Anterior Pituitary Hormones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Posterior Pituitary</vt:lpstr>
      <vt:lpstr>Posterior Pituitary</vt:lpstr>
      <vt:lpstr>Secretion of Posterior Pituitary Hormones</vt:lpstr>
      <vt:lpstr>PowerPoint Presentation</vt:lpstr>
      <vt:lpstr>Oxytocin</vt:lpstr>
      <vt:lpstr>Posterior Pituitary: Regulation of Osmolality</vt:lpstr>
      <vt:lpstr>Vasopressin (ADH) </vt:lpstr>
      <vt:lpstr> Vasopressin (ADH) Secretion</vt:lpstr>
      <vt:lpstr>Vasopressin Activity</vt:lpstr>
      <vt:lpstr>هورمونهای تیروئیدی</vt:lpstr>
      <vt:lpstr>هورمونهای تیروئیدی</vt:lpstr>
      <vt:lpstr>پاتوفیزیولوژی بیماریهای تیروئیدی</vt:lpstr>
      <vt:lpstr>PowerPoint Presentation</vt:lpstr>
      <vt:lpstr>Hormonal Stimuli</vt:lpstr>
      <vt:lpstr>The Pituitary Gland and Hypothalamus</vt:lpstr>
      <vt:lpstr>Posterior Pituitary and Hypothalamic Hormones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Endocrine Control: Three Levels of Integration</vt:lpstr>
      <vt:lpstr>Endocrine Control: Three Levels of Integration</vt:lpstr>
      <vt:lpstr>Feedback Control of Anterior Pituitary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mehdi sadeghi</dc:creator>
  <cp:lastModifiedBy>mehdi sadeghi</cp:lastModifiedBy>
  <cp:revision>106</cp:revision>
  <dcterms:created xsi:type="dcterms:W3CDTF">2018-10-08T08:02:10Z</dcterms:created>
  <dcterms:modified xsi:type="dcterms:W3CDTF">2018-12-10T13:18:00Z</dcterms:modified>
</cp:coreProperties>
</file>